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charts/chart1.xml" ContentType="application/vnd.openxmlformats-officedocument.drawingml.chart+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charts/chart2.xml" ContentType="application/vnd.openxmlformats-officedocument.drawingml.chart+xml"/>
  <Override PartName="/ppt/notesSlides/notesSlide158.xml" ContentType="application/vnd.openxmlformats-officedocument.presentationml.notesSlide+xml"/>
  <Override PartName="/ppt/charts/chart3.xml" ContentType="application/vnd.openxmlformats-officedocument.drawingml.chart+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charts/style1.xml" ContentType="application/vnd.ms-office.chartstyle+xml"/>
  <Override PartName="/ppt/charts/colors1.xml" ContentType="application/vnd.ms-office.chartcolorstyle+xml"/>
  <Override PartName="/ppt/charts/style2.xml" ContentType="application/vnd.ms-office.chartstyle+xml"/>
  <Override PartName="/ppt/charts/colors2.xml" ContentType="application/vnd.ms-office.chartcolorstyle+xml"/>
  <Override PartName="/ppt/charts/style3.xml" ContentType="application/vnd.ms-office.chartstyle+xml"/>
  <Override PartName="/ppt/charts/colors3.xml" ContentType="application/vnd.ms-office.chartcolorstyl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167"/>
  </p:notesMasterIdLst>
  <p:sldIdLst>
    <p:sldId id="256" r:id="rId2"/>
    <p:sldId id="363" r:id="rId3"/>
    <p:sldId id="310" r:id="rId4"/>
    <p:sldId id="362" r:id="rId5"/>
    <p:sldId id="553" r:id="rId6"/>
    <p:sldId id="554" r:id="rId7"/>
    <p:sldId id="551" r:id="rId8"/>
    <p:sldId id="550" r:id="rId9"/>
    <p:sldId id="309" r:id="rId10"/>
    <p:sldId id="308" r:id="rId11"/>
    <p:sldId id="259" r:id="rId12"/>
    <p:sldId id="262" r:id="rId13"/>
    <p:sldId id="264" r:id="rId14"/>
    <p:sldId id="265" r:id="rId15"/>
    <p:sldId id="266" r:id="rId16"/>
    <p:sldId id="358" r:id="rId17"/>
    <p:sldId id="277" r:id="rId18"/>
    <p:sldId id="279" r:id="rId19"/>
    <p:sldId id="359" r:id="rId20"/>
    <p:sldId id="374" r:id="rId21"/>
    <p:sldId id="373" r:id="rId22"/>
    <p:sldId id="278" r:id="rId23"/>
    <p:sldId id="384" r:id="rId24"/>
    <p:sldId id="311" r:id="rId25"/>
    <p:sldId id="385" r:id="rId26"/>
    <p:sldId id="532" r:id="rId27"/>
    <p:sldId id="387" r:id="rId28"/>
    <p:sldId id="281" r:id="rId29"/>
    <p:sldId id="533" r:id="rId30"/>
    <p:sldId id="534" r:id="rId31"/>
    <p:sldId id="352" r:id="rId32"/>
    <p:sldId id="353" r:id="rId33"/>
    <p:sldId id="354" r:id="rId34"/>
    <p:sldId id="367" r:id="rId35"/>
    <p:sldId id="388" r:id="rId36"/>
    <p:sldId id="389" r:id="rId37"/>
    <p:sldId id="390" r:id="rId38"/>
    <p:sldId id="529" r:id="rId39"/>
    <p:sldId id="530" r:id="rId40"/>
    <p:sldId id="444" r:id="rId41"/>
    <p:sldId id="449" r:id="rId42"/>
    <p:sldId id="535" r:id="rId43"/>
    <p:sldId id="452" r:id="rId44"/>
    <p:sldId id="451" r:id="rId45"/>
    <p:sldId id="445" r:id="rId46"/>
    <p:sldId id="517" r:id="rId47"/>
    <p:sldId id="516" r:id="rId48"/>
    <p:sldId id="525" r:id="rId49"/>
    <p:sldId id="526" r:id="rId50"/>
    <p:sldId id="519" r:id="rId51"/>
    <p:sldId id="527" r:id="rId52"/>
    <p:sldId id="518" r:id="rId53"/>
    <p:sldId id="528" r:id="rId54"/>
    <p:sldId id="454" r:id="rId55"/>
    <p:sldId id="542" r:id="rId56"/>
    <p:sldId id="521" r:id="rId57"/>
    <p:sldId id="393" r:id="rId58"/>
    <p:sldId id="394" r:id="rId59"/>
    <p:sldId id="548" r:id="rId60"/>
    <p:sldId id="395" r:id="rId61"/>
    <p:sldId id="540" r:id="rId62"/>
    <p:sldId id="536" r:id="rId63"/>
    <p:sldId id="537" r:id="rId64"/>
    <p:sldId id="398" r:id="rId65"/>
    <p:sldId id="399" r:id="rId66"/>
    <p:sldId id="400" r:id="rId67"/>
    <p:sldId id="401" r:id="rId68"/>
    <p:sldId id="402" r:id="rId69"/>
    <p:sldId id="538" r:id="rId70"/>
    <p:sldId id="498" r:id="rId71"/>
    <p:sldId id="501" r:id="rId72"/>
    <p:sldId id="499" r:id="rId73"/>
    <p:sldId id="502" r:id="rId74"/>
    <p:sldId id="405" r:id="rId75"/>
    <p:sldId id="541" r:id="rId76"/>
    <p:sldId id="407" r:id="rId77"/>
    <p:sldId id="408" r:id="rId78"/>
    <p:sldId id="503" r:id="rId79"/>
    <p:sldId id="409" r:id="rId80"/>
    <p:sldId id="412" r:id="rId81"/>
    <p:sldId id="414" r:id="rId82"/>
    <p:sldId id="415" r:id="rId83"/>
    <p:sldId id="418" r:id="rId84"/>
    <p:sldId id="416" r:id="rId85"/>
    <p:sldId id="417" r:id="rId86"/>
    <p:sldId id="547" r:id="rId87"/>
    <p:sldId id="549" r:id="rId88"/>
    <p:sldId id="546" r:id="rId89"/>
    <p:sldId id="545" r:id="rId90"/>
    <p:sldId id="544" r:id="rId91"/>
    <p:sldId id="419" r:id="rId92"/>
    <p:sldId id="420" r:id="rId93"/>
    <p:sldId id="421" r:id="rId94"/>
    <p:sldId id="488" r:id="rId95"/>
    <p:sldId id="422" r:id="rId96"/>
    <p:sldId id="423" r:id="rId97"/>
    <p:sldId id="489" r:id="rId98"/>
    <p:sldId id="424" r:id="rId99"/>
    <p:sldId id="425" r:id="rId100"/>
    <p:sldId id="426" r:id="rId101"/>
    <p:sldId id="427" r:id="rId102"/>
    <p:sldId id="428" r:id="rId103"/>
    <p:sldId id="429" r:id="rId104"/>
    <p:sldId id="430" r:id="rId105"/>
    <p:sldId id="431" r:id="rId106"/>
    <p:sldId id="432" r:id="rId107"/>
    <p:sldId id="433" r:id="rId108"/>
    <p:sldId id="434" r:id="rId109"/>
    <p:sldId id="435" r:id="rId110"/>
    <p:sldId id="436" r:id="rId111"/>
    <p:sldId id="437" r:id="rId112"/>
    <p:sldId id="439" r:id="rId113"/>
    <p:sldId id="440" r:id="rId114"/>
    <p:sldId id="441" r:id="rId115"/>
    <p:sldId id="442" r:id="rId116"/>
    <p:sldId id="438" r:id="rId117"/>
    <p:sldId id="464" r:id="rId118"/>
    <p:sldId id="470" r:id="rId119"/>
    <p:sldId id="473" r:id="rId120"/>
    <p:sldId id="472" r:id="rId121"/>
    <p:sldId id="474" r:id="rId122"/>
    <p:sldId id="475" r:id="rId123"/>
    <p:sldId id="477" r:id="rId124"/>
    <p:sldId id="476" r:id="rId125"/>
    <p:sldId id="478" r:id="rId126"/>
    <p:sldId id="480" r:id="rId127"/>
    <p:sldId id="484" r:id="rId128"/>
    <p:sldId id="485" r:id="rId129"/>
    <p:sldId id="481" r:id="rId130"/>
    <p:sldId id="483" r:id="rId131"/>
    <p:sldId id="486" r:id="rId132"/>
    <p:sldId id="487" r:id="rId133"/>
    <p:sldId id="490" r:id="rId134"/>
    <p:sldId id="482" r:id="rId135"/>
    <p:sldId id="493" r:id="rId136"/>
    <p:sldId id="505" r:id="rId137"/>
    <p:sldId id="492" r:id="rId138"/>
    <p:sldId id="506" r:id="rId139"/>
    <p:sldId id="446" r:id="rId140"/>
    <p:sldId id="465" r:id="rId141"/>
    <p:sldId id="494" r:id="rId142"/>
    <p:sldId id="496" r:id="rId143"/>
    <p:sldId id="497" r:id="rId144"/>
    <p:sldId id="509" r:id="rId145"/>
    <p:sldId id="508" r:id="rId146"/>
    <p:sldId id="510" r:id="rId147"/>
    <p:sldId id="495" r:id="rId148"/>
    <p:sldId id="507" r:id="rId149"/>
    <p:sldId id="511" r:id="rId150"/>
    <p:sldId id="512" r:id="rId151"/>
    <p:sldId id="513" r:id="rId152"/>
    <p:sldId id="543" r:id="rId153"/>
    <p:sldId id="555" r:id="rId154"/>
    <p:sldId id="461" r:id="rId155"/>
    <p:sldId id="261" r:id="rId156"/>
    <p:sldId id="376" r:id="rId157"/>
    <p:sldId id="460" r:id="rId158"/>
    <p:sldId id="504" r:id="rId159"/>
    <p:sldId id="447" r:id="rId160"/>
    <p:sldId id="456" r:id="rId161"/>
    <p:sldId id="458" r:id="rId162"/>
    <p:sldId id="459" r:id="rId163"/>
    <p:sldId id="457" r:id="rId164"/>
    <p:sldId id="552" r:id="rId165"/>
    <p:sldId id="377" r:id="rId166"/>
  </p:sldIdLst>
  <p:sldSz cx="9144000" cy="6858000" type="screen4x3"/>
  <p:notesSz cx="7010400" cy="92360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457E9753-060F-431D-9C23-503144CEDDEB}">
          <p14:sldIdLst>
            <p14:sldId id="256"/>
            <p14:sldId id="363"/>
            <p14:sldId id="310"/>
            <p14:sldId id="362"/>
            <p14:sldId id="553"/>
            <p14:sldId id="554"/>
            <p14:sldId id="551"/>
            <p14:sldId id="550"/>
          </p14:sldIdLst>
        </p14:section>
        <p14:section name="Part 1 - Blockchain Interactivity" id="{C6EAE805-B4FA-4F56-9ABA-0D653796E9A3}">
          <p14:sldIdLst>
            <p14:sldId id="309"/>
            <p14:sldId id="308"/>
            <p14:sldId id="259"/>
            <p14:sldId id="262"/>
            <p14:sldId id="264"/>
            <p14:sldId id="265"/>
            <p14:sldId id="266"/>
            <p14:sldId id="358"/>
            <p14:sldId id="277"/>
            <p14:sldId id="279"/>
            <p14:sldId id="359"/>
            <p14:sldId id="374"/>
            <p14:sldId id="373"/>
            <p14:sldId id="278"/>
            <p14:sldId id="384"/>
            <p14:sldId id="311"/>
            <p14:sldId id="385"/>
            <p14:sldId id="532"/>
            <p14:sldId id="387"/>
            <p14:sldId id="281"/>
            <p14:sldId id="533"/>
            <p14:sldId id="534"/>
            <p14:sldId id="352"/>
            <p14:sldId id="353"/>
            <p14:sldId id="354"/>
            <p14:sldId id="367"/>
            <p14:sldId id="388"/>
            <p14:sldId id="389"/>
            <p14:sldId id="390"/>
            <p14:sldId id="529"/>
            <p14:sldId id="530"/>
          </p14:sldIdLst>
        </p14:section>
        <p14:section name="Part 2 - Interlude" id="{84F87BCF-F677-4337-B672-A87504F11ECC}">
          <p14:sldIdLst>
            <p14:sldId id="444"/>
            <p14:sldId id="449"/>
            <p14:sldId id="535"/>
            <p14:sldId id="452"/>
            <p14:sldId id="451"/>
            <p14:sldId id="445"/>
            <p14:sldId id="517"/>
            <p14:sldId id="516"/>
            <p14:sldId id="525"/>
            <p14:sldId id="526"/>
            <p14:sldId id="519"/>
            <p14:sldId id="527"/>
            <p14:sldId id="518"/>
            <p14:sldId id="528"/>
            <p14:sldId id="454"/>
            <p14:sldId id="542"/>
            <p14:sldId id="521"/>
          </p14:sldIdLst>
        </p14:section>
        <p14:section name="Part 3 - Propagation Paradox" id="{06607A2F-E366-4C7B-AFA4-6521FC673486}">
          <p14:sldIdLst>
            <p14:sldId id="393"/>
            <p14:sldId id="394"/>
            <p14:sldId id="548"/>
            <p14:sldId id="395"/>
            <p14:sldId id="540"/>
            <p14:sldId id="536"/>
            <p14:sldId id="537"/>
            <p14:sldId id="398"/>
            <p14:sldId id="399"/>
            <p14:sldId id="400"/>
            <p14:sldId id="401"/>
            <p14:sldId id="402"/>
            <p14:sldId id="538"/>
            <p14:sldId id="498"/>
            <p14:sldId id="501"/>
            <p14:sldId id="499"/>
            <p14:sldId id="502"/>
            <p14:sldId id="405"/>
            <p14:sldId id="541"/>
            <p14:sldId id="407"/>
            <p14:sldId id="408"/>
            <p14:sldId id="503"/>
            <p14:sldId id="409"/>
            <p14:sldId id="412"/>
            <p14:sldId id="414"/>
            <p14:sldId id="415"/>
            <p14:sldId id="418"/>
            <p14:sldId id="416"/>
            <p14:sldId id="417"/>
            <p14:sldId id="547"/>
            <p14:sldId id="549"/>
          </p14:sldIdLst>
        </p14:section>
        <p14:section name="Part 4 - Tx Fees" id="{4FFB6407-49F9-459B-843B-1D19ACEE07CF}">
          <p14:sldIdLst>
            <p14:sldId id="546"/>
            <p14:sldId id="545"/>
            <p14:sldId id="544"/>
            <p14:sldId id="419"/>
            <p14:sldId id="420"/>
            <p14:sldId id="421"/>
            <p14:sldId id="488"/>
            <p14:sldId id="422"/>
            <p14:sldId id="423"/>
            <p14:sldId id="489"/>
            <p14:sldId id="424"/>
            <p14:sldId id="425"/>
            <p14:sldId id="426"/>
            <p14:sldId id="427"/>
            <p14:sldId id="428"/>
            <p14:sldId id="429"/>
            <p14:sldId id="430"/>
            <p14:sldId id="431"/>
            <p14:sldId id="432"/>
            <p14:sldId id="433"/>
            <p14:sldId id="434"/>
            <p14:sldId id="435"/>
            <p14:sldId id="436"/>
            <p14:sldId id="437"/>
            <p14:sldId id="439"/>
            <p14:sldId id="440"/>
            <p14:sldId id="441"/>
            <p14:sldId id="442"/>
            <p14:sldId id="438"/>
            <p14:sldId id="464"/>
            <p14:sldId id="470"/>
            <p14:sldId id="473"/>
            <p14:sldId id="472"/>
            <p14:sldId id="474"/>
            <p14:sldId id="475"/>
            <p14:sldId id="477"/>
            <p14:sldId id="476"/>
            <p14:sldId id="478"/>
            <p14:sldId id="480"/>
            <p14:sldId id="484"/>
            <p14:sldId id="485"/>
            <p14:sldId id="481"/>
            <p14:sldId id="483"/>
            <p14:sldId id="486"/>
            <p14:sldId id="487"/>
            <p14:sldId id="490"/>
            <p14:sldId id="482"/>
            <p14:sldId id="493"/>
            <p14:sldId id="505"/>
            <p14:sldId id="492"/>
            <p14:sldId id="506"/>
            <p14:sldId id="446"/>
          </p14:sldIdLst>
        </p14:section>
        <p14:section name="Orphan Costs" id="{86DDB4BA-640A-46BA-B5D5-DA80CDDB1273}">
          <p14:sldIdLst>
            <p14:sldId id="465"/>
            <p14:sldId id="494"/>
            <p14:sldId id="496"/>
            <p14:sldId id="497"/>
            <p14:sldId id="509"/>
            <p14:sldId id="508"/>
            <p14:sldId id="510"/>
            <p14:sldId id="495"/>
            <p14:sldId id="507"/>
            <p14:sldId id="511"/>
            <p14:sldId id="512"/>
            <p14:sldId id="513"/>
          </p14:sldIdLst>
        </p14:section>
        <p14:section name="Conclusion" id="{532DD71B-2197-421F-BDA8-4EEBB175A739}">
          <p14:sldIdLst>
            <p14:sldId id="543"/>
            <p14:sldId id="555"/>
          </p14:sldIdLst>
        </p14:section>
        <p14:section name="Notes" id="{3282597F-D3FE-4447-B54A-AB673681EEE4}">
          <p14:sldIdLst>
            <p14:sldId id="461"/>
            <p14:sldId id="261"/>
            <p14:sldId id="376"/>
            <p14:sldId id="460"/>
            <p14:sldId id="504"/>
            <p14:sldId id="447"/>
            <p14:sldId id="456"/>
            <p14:sldId id="458"/>
            <p14:sldId id="459"/>
            <p14:sldId id="457"/>
            <p14:sldId id="552"/>
          </p14:sldIdLst>
        </p14:section>
        <p14:section name="Art" id="{48FAF21A-63DA-413F-93CE-3D61B3FF6598}">
          <p14:sldIdLst>
            <p14:sldId id="377"/>
          </p14:sldIdLst>
        </p14:section>
      </p14:sectionLst>
    </p:ex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2C8BF"/>
    <a:srgbClr val="92D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382" autoAdjust="0"/>
    <p:restoredTop sz="79321" autoAdjust="0"/>
  </p:normalViewPr>
  <p:slideViewPr>
    <p:cSldViewPr>
      <p:cViewPr varScale="1">
        <p:scale>
          <a:sx n="92" d="100"/>
          <a:sy n="92" d="100"/>
        </p:scale>
        <p:origin x="-2160" y="-102"/>
      </p:cViewPr>
      <p:guideLst>
        <p:guide orient="horz" pos="2160"/>
        <p:guide pos="2880"/>
      </p:guideLst>
    </p:cSldViewPr>
  </p:slideViewPr>
  <p:outlineViewPr>
    <p:cViewPr>
      <p:scale>
        <a:sx n="33" d="100"/>
        <a:sy n="33" d="100"/>
      </p:scale>
      <p:origin x="0" y="-9384"/>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theme" Target="theme/theme1.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tableStyles" Target="tableStyles.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s>
</file>

<file path=ppt/charts/_rels/chart1.xml.rels><?xml version="1.0" encoding="UTF-8" standalone="yes"?>
<Relationships xmlns="http://schemas.openxmlformats.org/package/2006/relationships"><Relationship Id="rId3" Type="http://schemas.microsoft.com/office/2011/relationships/chartStyle" Target="style1.xml"/><Relationship Id="rId2" Type="http://schemas.microsoft.com/office/2011/relationships/chartColorStyle" Target="colors1.xml"/><Relationship Id="rId1" Type="http://schemas.openxmlformats.org/officeDocument/2006/relationships/package" Target="../embeddings/Microsoft_Excel_Worksheet1.xlsx"/></Relationships>
</file>

<file path=ppt/charts/_rels/chart2.xml.rels><?xml version="1.0" encoding="UTF-8" standalone="yes"?>
<Relationships xmlns="http://schemas.openxmlformats.org/package/2006/relationships"><Relationship Id="rId3" Type="http://schemas.microsoft.com/office/2011/relationships/chartStyle" Target="style2.xml"/><Relationship Id="rId2" Type="http://schemas.microsoft.com/office/2011/relationships/chartColorStyle" Target="colors2.xml"/><Relationship Id="rId1" Type="http://schemas.openxmlformats.org/officeDocument/2006/relationships/package" Target="../embeddings/Microsoft_Excel_Worksheet2.xlsx"/></Relationships>
</file>

<file path=ppt/charts/_rels/chart3.xml.rels><?xml version="1.0" encoding="UTF-8" standalone="yes"?>
<Relationships xmlns="http://schemas.openxmlformats.org/package/2006/relationships"><Relationship Id="rId3" Type="http://schemas.microsoft.com/office/2011/relationships/chartStyle" Target="style3.xml"/><Relationship Id="rId2" Type="http://schemas.microsoft.com/office/2011/relationships/chartColorStyle" Target="colors3.xml"/><Relationship Id="rId1" Type="http://schemas.openxmlformats.org/officeDocument/2006/relationships/package" Target="../embeddings/Microsoft_Excel_Worksheet3.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9583333333333331E-2"/>
          <c:y val="0"/>
          <c:w val="0.95416666666666672"/>
          <c:h val="0.9215728346456693"/>
        </c:manualLayout>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trendline>
            <c:spPr>
              <a:ln w="50800" cap="rnd">
                <a:solidFill>
                  <a:schemeClr val="tx1"/>
                </a:solidFill>
                <a:prstDash val="solid"/>
              </a:ln>
              <a:effectLst/>
            </c:spPr>
            <c:trendlineType val="exp"/>
            <c:dispRSqr val="0"/>
            <c:dispEq val="0"/>
          </c:trendline>
          <c:cat>
            <c:numRef>
              <c:f>Sheet1!$A$2:$A$55</c:f>
              <c:numCache>
                <c:formatCode>General</c:formatCode>
                <c:ptCount val="54"/>
              </c:numCache>
            </c:numRef>
          </c:cat>
          <c:val>
            <c:numRef>
              <c:f>Sheet1!$B$2:$B$55</c:f>
              <c:numCache>
                <c:formatCode>General</c:formatCode>
                <c:ptCount val="54"/>
                <c:pt idx="0">
                  <c:v>100</c:v>
                </c:pt>
                <c:pt idx="1">
                  <c:v>97.1</c:v>
                </c:pt>
                <c:pt idx="2">
                  <c:v>94.25</c:v>
                </c:pt>
                <c:pt idx="3">
                  <c:v>91.45</c:v>
                </c:pt>
                <c:pt idx="4">
                  <c:v>88.7</c:v>
                </c:pt>
                <c:pt idx="5">
                  <c:v>86</c:v>
                </c:pt>
                <c:pt idx="6">
                  <c:v>83.35</c:v>
                </c:pt>
                <c:pt idx="7">
                  <c:v>80.75</c:v>
                </c:pt>
                <c:pt idx="8">
                  <c:v>78.2</c:v>
                </c:pt>
                <c:pt idx="9">
                  <c:v>75.7</c:v>
                </c:pt>
                <c:pt idx="10">
                  <c:v>73.25</c:v>
                </c:pt>
                <c:pt idx="11">
                  <c:v>70.849999999999994</c:v>
                </c:pt>
                <c:pt idx="12">
                  <c:v>68.5</c:v>
                </c:pt>
                <c:pt idx="13">
                  <c:v>66.2</c:v>
                </c:pt>
                <c:pt idx="14">
                  <c:v>63.95</c:v>
                </c:pt>
                <c:pt idx="15">
                  <c:v>61.75</c:v>
                </c:pt>
                <c:pt idx="16">
                  <c:v>59.6</c:v>
                </c:pt>
                <c:pt idx="17">
                  <c:v>57.5</c:v>
                </c:pt>
                <c:pt idx="18">
                  <c:v>55.45</c:v>
                </c:pt>
                <c:pt idx="19">
                  <c:v>53.45</c:v>
                </c:pt>
                <c:pt idx="20">
                  <c:v>51.5</c:v>
                </c:pt>
                <c:pt idx="21">
                  <c:v>49.6</c:v>
                </c:pt>
                <c:pt idx="22">
                  <c:v>47.75</c:v>
                </c:pt>
                <c:pt idx="23">
                  <c:v>45.95</c:v>
                </c:pt>
                <c:pt idx="24">
                  <c:v>44.2</c:v>
                </c:pt>
                <c:pt idx="25">
                  <c:v>42.5</c:v>
                </c:pt>
                <c:pt idx="26">
                  <c:v>40.85</c:v>
                </c:pt>
                <c:pt idx="27">
                  <c:v>39.25</c:v>
                </c:pt>
                <c:pt idx="28">
                  <c:v>37.700000000000003</c:v>
                </c:pt>
                <c:pt idx="29">
                  <c:v>36.200000000000003</c:v>
                </c:pt>
                <c:pt idx="30">
                  <c:v>34.75</c:v>
                </c:pt>
                <c:pt idx="31">
                  <c:v>33.35</c:v>
                </c:pt>
                <c:pt idx="32">
                  <c:v>32</c:v>
                </c:pt>
                <c:pt idx="33">
                  <c:v>30.7</c:v>
                </c:pt>
                <c:pt idx="34">
                  <c:v>29.45</c:v>
                </c:pt>
                <c:pt idx="35">
                  <c:v>28.25</c:v>
                </c:pt>
                <c:pt idx="36">
                  <c:v>27.1</c:v>
                </c:pt>
                <c:pt idx="37">
                  <c:v>26</c:v>
                </c:pt>
                <c:pt idx="38">
                  <c:v>24.95</c:v>
                </c:pt>
                <c:pt idx="39">
                  <c:v>23.95</c:v>
                </c:pt>
                <c:pt idx="40">
                  <c:v>23</c:v>
                </c:pt>
                <c:pt idx="41">
                  <c:v>22.1</c:v>
                </c:pt>
                <c:pt idx="42">
                  <c:v>21.25</c:v>
                </c:pt>
                <c:pt idx="43">
                  <c:v>20.45</c:v>
                </c:pt>
                <c:pt idx="44">
                  <c:v>19.7</c:v>
                </c:pt>
                <c:pt idx="45">
                  <c:v>19</c:v>
                </c:pt>
                <c:pt idx="46">
                  <c:v>18.350000000000001</c:v>
                </c:pt>
                <c:pt idx="47">
                  <c:v>17.75</c:v>
                </c:pt>
                <c:pt idx="48">
                  <c:v>17.2</c:v>
                </c:pt>
                <c:pt idx="49">
                  <c:v>16.7</c:v>
                </c:pt>
                <c:pt idx="50">
                  <c:v>16.25</c:v>
                </c:pt>
                <c:pt idx="51">
                  <c:v>15.85</c:v>
                </c:pt>
                <c:pt idx="52">
                  <c:v>15.5</c:v>
                </c:pt>
                <c:pt idx="53">
                  <c:v>15.2</c:v>
                </c:pt>
              </c:numCache>
            </c:numRef>
          </c:val>
        </c:ser>
        <c:dLbls>
          <c:showLegendKey val="0"/>
          <c:showVal val="0"/>
          <c:showCatName val="0"/>
          <c:showSerName val="0"/>
          <c:showPercent val="0"/>
          <c:showBubbleSize val="0"/>
        </c:dLbls>
        <c:gapWidth val="25"/>
        <c:overlap val="-27"/>
        <c:axId val="164268032"/>
        <c:axId val="156024128"/>
      </c:barChart>
      <c:catAx>
        <c:axId val="16426803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56024128"/>
        <c:crosses val="autoZero"/>
        <c:auto val="1"/>
        <c:lblAlgn val="ctr"/>
        <c:lblOffset val="100"/>
        <c:noMultiLvlLbl val="0"/>
      </c:catAx>
      <c:valAx>
        <c:axId val="156024128"/>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16426803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dPt>
          <c:dPt>
            <c:idx val="1"/>
            <c:bubble3D val="0"/>
            <c:spPr>
              <a:solidFill>
                <a:schemeClr val="accent2"/>
              </a:solidFill>
              <a:ln w="19050">
                <a:solidFill>
                  <a:schemeClr val="lt1"/>
                </a:solidFill>
              </a:ln>
              <a:effectLst/>
            </c:spPr>
          </c:dPt>
          <c:dPt>
            <c:idx val="2"/>
            <c:bubble3D val="0"/>
            <c:spPr>
              <a:solidFill>
                <a:schemeClr val="accent3"/>
              </a:solidFill>
              <a:ln w="19050">
                <a:solidFill>
                  <a:schemeClr val="lt1"/>
                </a:solidFill>
              </a:ln>
              <a:effectLst/>
            </c:spPr>
          </c:dPt>
          <c:dPt>
            <c:idx val="3"/>
            <c:bubble3D val="0"/>
            <c:spPr>
              <a:solidFill>
                <a:schemeClr val="accent4"/>
              </a:solidFill>
              <a:ln w="19050">
                <a:solidFill>
                  <a:schemeClr val="lt1"/>
                </a:solidFill>
              </a:ln>
              <a:effectLst/>
            </c:spPr>
          </c:dPt>
          <c:cat>
            <c:numRef>
              <c:f>Sheet1!$A$2:$A$5</c:f>
              <c:numCache>
                <c:formatCode>General</c:formatCode>
                <c:ptCount val="4"/>
              </c:numCache>
            </c:numRef>
          </c:cat>
          <c:val>
            <c:numRef>
              <c:f>Sheet1!$B$2:$B$5</c:f>
              <c:numCache>
                <c:formatCode>General</c:formatCode>
                <c:ptCount val="4"/>
                <c:pt idx="0">
                  <c:v>3.2</c:v>
                </c:pt>
                <c:pt idx="1">
                  <c:v>2.2999999999999998</c:v>
                </c:pt>
                <c:pt idx="2">
                  <c:v>1.4</c:v>
                </c:pt>
                <c:pt idx="3">
                  <c:v>1.2</c:v>
                </c:pt>
              </c:numCache>
            </c:numRef>
          </c:val>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dPt>
          <c:dPt>
            <c:idx val="1"/>
            <c:bubble3D val="0"/>
            <c:spPr>
              <a:solidFill>
                <a:schemeClr val="accent2"/>
              </a:solidFill>
              <a:ln w="19050">
                <a:solidFill>
                  <a:schemeClr val="lt1"/>
                </a:solidFill>
              </a:ln>
              <a:effectLst/>
            </c:spPr>
          </c:dPt>
          <c:dPt>
            <c:idx val="2"/>
            <c:bubble3D val="0"/>
            <c:spPr>
              <a:solidFill>
                <a:schemeClr val="accent3"/>
              </a:solidFill>
              <a:ln w="19050">
                <a:solidFill>
                  <a:schemeClr val="lt1"/>
                </a:solidFill>
              </a:ln>
              <a:effectLst/>
            </c:spPr>
          </c:dPt>
          <c:dPt>
            <c:idx val="3"/>
            <c:bubble3D val="0"/>
            <c:spPr>
              <a:solidFill>
                <a:schemeClr val="accent4"/>
              </a:solidFill>
              <a:ln w="19050">
                <a:solidFill>
                  <a:schemeClr val="lt1"/>
                </a:solidFill>
              </a:ln>
              <a:effectLst/>
            </c:spPr>
          </c:dPt>
          <c:cat>
            <c:numRef>
              <c:f>Sheet1!$A$2:$A$5</c:f>
              <c:numCache>
                <c:formatCode>General</c:formatCode>
                <c:ptCount val="4"/>
              </c:numCache>
            </c:numRef>
          </c:cat>
          <c:val>
            <c:numRef>
              <c:f>Sheet1!$B$2:$B$5</c:f>
              <c:numCache>
                <c:formatCode>General</c:formatCode>
                <c:ptCount val="4"/>
                <c:pt idx="0">
                  <c:v>3.2</c:v>
                </c:pt>
                <c:pt idx="1">
                  <c:v>2.2999999999999998</c:v>
                </c:pt>
                <c:pt idx="2">
                  <c:v>1.4</c:v>
                </c:pt>
                <c:pt idx="3">
                  <c:v>1.2</c:v>
                </c:pt>
              </c:numCache>
            </c:numRef>
          </c:val>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en-US"/>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1804"/>
          </a:xfrm>
          <a:prstGeom prst="rect">
            <a:avLst/>
          </a:prstGeom>
        </p:spPr>
        <p:txBody>
          <a:bodyPr vert="horz" lIns="92830" tIns="46415" rIns="92830" bIns="46415" rtlCol="0"/>
          <a:lstStyle>
            <a:lvl1pPr algn="l">
              <a:defRPr sz="1200"/>
            </a:lvl1pPr>
          </a:lstStyle>
          <a:p>
            <a:endParaRPr lang="en-US"/>
          </a:p>
        </p:txBody>
      </p:sp>
      <p:sp>
        <p:nvSpPr>
          <p:cNvPr id="3" name="Date Placeholder 2"/>
          <p:cNvSpPr>
            <a:spLocks noGrp="1"/>
          </p:cNvSpPr>
          <p:nvPr>
            <p:ph type="dt" idx="1"/>
          </p:nvPr>
        </p:nvSpPr>
        <p:spPr>
          <a:xfrm>
            <a:off x="3970938" y="0"/>
            <a:ext cx="3037840" cy="461804"/>
          </a:xfrm>
          <a:prstGeom prst="rect">
            <a:avLst/>
          </a:prstGeom>
        </p:spPr>
        <p:txBody>
          <a:bodyPr vert="horz" lIns="92830" tIns="46415" rIns="92830" bIns="46415" rtlCol="0"/>
          <a:lstStyle>
            <a:lvl1pPr algn="r">
              <a:defRPr sz="1200"/>
            </a:lvl1pPr>
          </a:lstStyle>
          <a:p>
            <a:fld id="{349BE05C-00A3-48C8-93BB-B11039D8A3E5}" type="datetimeFigureOut">
              <a:rPr lang="en-US" smtClean="0"/>
              <a:t>2/3/2017</a:t>
            </a:fld>
            <a:endParaRPr lang="en-US"/>
          </a:p>
        </p:txBody>
      </p:sp>
      <p:sp>
        <p:nvSpPr>
          <p:cNvPr id="4" name="Slide Image Placeholder 3"/>
          <p:cNvSpPr>
            <a:spLocks noGrp="1" noRot="1" noChangeAspect="1"/>
          </p:cNvSpPr>
          <p:nvPr>
            <p:ph type="sldImg" idx="2"/>
          </p:nvPr>
        </p:nvSpPr>
        <p:spPr>
          <a:xfrm>
            <a:off x="1195388" y="692150"/>
            <a:ext cx="4619625" cy="3463925"/>
          </a:xfrm>
          <a:prstGeom prst="rect">
            <a:avLst/>
          </a:prstGeom>
          <a:noFill/>
          <a:ln w="12700">
            <a:solidFill>
              <a:prstClr val="black"/>
            </a:solidFill>
          </a:ln>
        </p:spPr>
        <p:txBody>
          <a:bodyPr vert="horz" lIns="92830" tIns="46415" rIns="92830" bIns="46415" rtlCol="0" anchor="ctr"/>
          <a:lstStyle/>
          <a:p>
            <a:endParaRPr lang="en-US"/>
          </a:p>
        </p:txBody>
      </p:sp>
      <p:sp>
        <p:nvSpPr>
          <p:cNvPr id="5" name="Notes Placeholder 4"/>
          <p:cNvSpPr>
            <a:spLocks noGrp="1"/>
          </p:cNvSpPr>
          <p:nvPr>
            <p:ph type="body" sz="quarter" idx="3"/>
          </p:nvPr>
        </p:nvSpPr>
        <p:spPr>
          <a:xfrm>
            <a:off x="701040" y="4387136"/>
            <a:ext cx="5608320" cy="4156234"/>
          </a:xfrm>
          <a:prstGeom prst="rect">
            <a:avLst/>
          </a:prstGeom>
        </p:spPr>
        <p:txBody>
          <a:bodyPr vert="horz" lIns="92830" tIns="46415" rIns="92830" bIns="46415"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772668"/>
            <a:ext cx="3037840" cy="461804"/>
          </a:xfrm>
          <a:prstGeom prst="rect">
            <a:avLst/>
          </a:prstGeom>
        </p:spPr>
        <p:txBody>
          <a:bodyPr vert="horz" lIns="92830" tIns="46415" rIns="92830" bIns="46415"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772668"/>
            <a:ext cx="3037840" cy="461804"/>
          </a:xfrm>
          <a:prstGeom prst="rect">
            <a:avLst/>
          </a:prstGeom>
        </p:spPr>
        <p:txBody>
          <a:bodyPr vert="horz" lIns="92830" tIns="46415" rIns="92830" bIns="46415" rtlCol="0" anchor="b"/>
          <a:lstStyle>
            <a:lvl1pPr algn="r">
              <a:defRPr sz="1200"/>
            </a:lvl1pPr>
          </a:lstStyle>
          <a:p>
            <a:fld id="{BE88B6A7-AFFC-4DF7-B3E3-D5EA4E299252}" type="slidenum">
              <a:rPr lang="en-US" smtClean="0"/>
              <a:t>‹#›</a:t>
            </a:fld>
            <a:endParaRPr lang="en-US"/>
          </a:p>
        </p:txBody>
      </p:sp>
    </p:spTree>
    <p:extLst>
      <p:ext uri="{BB962C8B-B14F-4D97-AF65-F5344CB8AC3E}">
        <p14:creationId xmlns:p14="http://schemas.microsoft.com/office/powerpoint/2010/main" val="35447368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We’ll</a:t>
            </a:r>
            <a:r>
              <a:rPr lang="en-US" baseline="0" dirty="0" smtClean="0"/>
              <a:t> all learn a lot about Bitcoin &amp; Bitcoin Scalability in the process.</a:t>
            </a:r>
            <a:endParaRPr lang="en-US" dirty="0"/>
          </a:p>
        </p:txBody>
      </p:sp>
      <p:sp>
        <p:nvSpPr>
          <p:cNvPr id="4" name="Slide Number Placeholder 3"/>
          <p:cNvSpPr>
            <a:spLocks noGrp="1"/>
          </p:cNvSpPr>
          <p:nvPr>
            <p:ph type="sldNum" sz="quarter" idx="10"/>
          </p:nvPr>
        </p:nvSpPr>
        <p:spPr/>
        <p:txBody>
          <a:bodyPr/>
          <a:lstStyle/>
          <a:p>
            <a:fld id="{BE88B6A7-AFFC-4DF7-B3E3-D5EA4E299252}" type="slidenum">
              <a:rPr lang="en-US" smtClean="0"/>
              <a:t>1</a:t>
            </a:fld>
            <a:endParaRPr lang="en-US"/>
          </a:p>
        </p:txBody>
      </p:sp>
    </p:spTree>
    <p:extLst>
      <p:ext uri="{BB962C8B-B14F-4D97-AF65-F5344CB8AC3E}">
        <p14:creationId xmlns:p14="http://schemas.microsoft.com/office/powerpoint/2010/main" val="23845188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E88B6A7-AFFC-4DF7-B3E3-D5EA4E299252}" type="slidenum">
              <a:rPr lang="en-US" smtClean="0"/>
              <a:t>10</a:t>
            </a:fld>
            <a:endParaRPr lang="en-US"/>
          </a:p>
        </p:txBody>
      </p:sp>
    </p:spTree>
    <p:extLst>
      <p:ext uri="{BB962C8B-B14F-4D97-AF65-F5344CB8AC3E}">
        <p14:creationId xmlns:p14="http://schemas.microsoft.com/office/powerpoint/2010/main" val="1013023905"/>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perspectives,</a:t>
            </a:r>
            <a:r>
              <a:rPr lang="en-US" baseline="0" dirty="0" smtClean="0"/>
              <a:t> and predictions.</a:t>
            </a:r>
            <a:endParaRPr lang="en-US" dirty="0"/>
          </a:p>
        </p:txBody>
      </p:sp>
      <p:sp>
        <p:nvSpPr>
          <p:cNvPr id="4" name="Slide Number Placeholder 3"/>
          <p:cNvSpPr>
            <a:spLocks noGrp="1"/>
          </p:cNvSpPr>
          <p:nvPr>
            <p:ph type="sldNum" sz="quarter" idx="10"/>
          </p:nvPr>
        </p:nvSpPr>
        <p:spPr/>
        <p:txBody>
          <a:bodyPr/>
          <a:lstStyle/>
          <a:p>
            <a:fld id="{BE88B6A7-AFFC-4DF7-B3E3-D5EA4E299252}" type="slidenum">
              <a:rPr lang="en-US" smtClean="0"/>
              <a:t>100</a:t>
            </a:fld>
            <a:endParaRPr lang="en-US" dirty="0"/>
          </a:p>
        </p:txBody>
      </p:sp>
    </p:spTree>
    <p:extLst>
      <p:ext uri="{BB962C8B-B14F-4D97-AF65-F5344CB8AC3E}">
        <p14:creationId xmlns:p14="http://schemas.microsoft.com/office/powerpoint/2010/main" val="1350991499"/>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“fees currently are low, in BTC terms, AND they can’t buy</a:t>
            </a:r>
            <a:r>
              <a:rPr lang="en-US" baseline="0" dirty="0" smtClean="0"/>
              <a:t> anything in the real world. Both will change.”</a:t>
            </a:r>
          </a:p>
          <a:p>
            <a:endParaRPr lang="en-US" baseline="0" dirty="0" smtClean="0"/>
          </a:p>
          <a:p>
            <a:r>
              <a:rPr lang="en-US" baseline="0" dirty="0" smtClean="0"/>
              <a:t>This shows a factor of 5, but it is accelerating. Actually, in the most recent two years the growth factor is 6.   …  6 is more than 5, and two years is less than four.</a:t>
            </a:r>
            <a:endParaRPr lang="en-US" dirty="0"/>
          </a:p>
        </p:txBody>
      </p:sp>
      <p:sp>
        <p:nvSpPr>
          <p:cNvPr id="4" name="Slide Number Placeholder 3"/>
          <p:cNvSpPr>
            <a:spLocks noGrp="1"/>
          </p:cNvSpPr>
          <p:nvPr>
            <p:ph type="sldNum" sz="quarter" idx="10"/>
          </p:nvPr>
        </p:nvSpPr>
        <p:spPr/>
        <p:txBody>
          <a:bodyPr/>
          <a:lstStyle/>
          <a:p>
            <a:fld id="{BE88B6A7-AFFC-4DF7-B3E3-D5EA4E299252}" type="slidenum">
              <a:rPr lang="en-US" smtClean="0"/>
              <a:t>101</a:t>
            </a:fld>
            <a:endParaRPr lang="en-US"/>
          </a:p>
        </p:txBody>
      </p:sp>
    </p:spTree>
    <p:extLst>
      <p:ext uri="{BB962C8B-B14F-4D97-AF65-F5344CB8AC3E}">
        <p14:creationId xmlns:p14="http://schemas.microsoft.com/office/powerpoint/2010/main" val="2188554250"/>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“playing nice, while the system is young”</a:t>
            </a:r>
          </a:p>
        </p:txBody>
      </p:sp>
      <p:sp>
        <p:nvSpPr>
          <p:cNvPr id="4" name="Slide Number Placeholder 3"/>
          <p:cNvSpPr>
            <a:spLocks noGrp="1"/>
          </p:cNvSpPr>
          <p:nvPr>
            <p:ph type="sldNum" sz="quarter" idx="10"/>
          </p:nvPr>
        </p:nvSpPr>
        <p:spPr/>
        <p:txBody>
          <a:bodyPr/>
          <a:lstStyle/>
          <a:p>
            <a:fld id="{BE88B6A7-AFFC-4DF7-B3E3-D5EA4E299252}" type="slidenum">
              <a:rPr lang="en-US" smtClean="0"/>
              <a:t>102</a:t>
            </a:fld>
            <a:endParaRPr lang="en-US"/>
          </a:p>
        </p:txBody>
      </p:sp>
    </p:spTree>
    <p:extLst>
      <p:ext uri="{BB962C8B-B14F-4D97-AF65-F5344CB8AC3E}">
        <p14:creationId xmlns:p14="http://schemas.microsoft.com/office/powerpoint/2010/main" val="280140808"/>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E88B6A7-AFFC-4DF7-B3E3-D5EA4E299252}" type="slidenum">
              <a:rPr lang="en-US" smtClean="0"/>
              <a:t>103</a:t>
            </a:fld>
            <a:endParaRPr lang="en-US"/>
          </a:p>
        </p:txBody>
      </p:sp>
    </p:spTree>
    <p:extLst>
      <p:ext uri="{BB962C8B-B14F-4D97-AF65-F5344CB8AC3E}">
        <p14:creationId xmlns:p14="http://schemas.microsoft.com/office/powerpoint/2010/main" val="798438524"/>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We’re going to “zoom in” and look at markets in detail.</a:t>
            </a:r>
            <a:endParaRPr lang="en-US" dirty="0"/>
          </a:p>
        </p:txBody>
      </p:sp>
      <p:sp>
        <p:nvSpPr>
          <p:cNvPr id="4" name="Slide Number Placeholder 3"/>
          <p:cNvSpPr>
            <a:spLocks noGrp="1"/>
          </p:cNvSpPr>
          <p:nvPr>
            <p:ph type="sldNum" sz="quarter" idx="10"/>
          </p:nvPr>
        </p:nvSpPr>
        <p:spPr/>
        <p:txBody>
          <a:bodyPr/>
          <a:lstStyle/>
          <a:p>
            <a:fld id="{BE88B6A7-AFFC-4DF7-B3E3-D5EA4E299252}" type="slidenum">
              <a:rPr lang="en-US" smtClean="0"/>
              <a:t>104</a:t>
            </a:fld>
            <a:endParaRPr lang="en-US"/>
          </a:p>
        </p:txBody>
      </p:sp>
    </p:spTree>
    <p:extLst>
      <p:ext uri="{BB962C8B-B14F-4D97-AF65-F5344CB8AC3E}">
        <p14:creationId xmlns:p14="http://schemas.microsoft.com/office/powerpoint/2010/main" val="2004398835"/>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Demand curve is produced by “people who to want to broadcast messages”.</a:t>
            </a:r>
          </a:p>
          <a:p>
            <a:endParaRPr lang="en-US" dirty="0" smtClean="0"/>
          </a:p>
          <a:p>
            <a:r>
              <a:rPr lang="en-US" dirty="0" smtClean="0"/>
              <a:t>Supply curve is monopolistic,</a:t>
            </a:r>
            <a:r>
              <a:rPr lang="en-US" baseline="0" dirty="0" smtClean="0"/>
              <a:t> the supplier can make it assume any shape he/she wishes. </a:t>
            </a:r>
          </a:p>
          <a:p>
            <a:endParaRPr lang="en-US" baseline="0" dirty="0" smtClean="0"/>
          </a:p>
          <a:p>
            <a:r>
              <a:rPr lang="en-US" baseline="0" dirty="0" smtClean="0"/>
              <a:t>As a result, they can hit any point on the demand curve. Either by setting a resource limit, or by setting a fixed price.</a:t>
            </a:r>
            <a:endParaRPr lang="en-US" dirty="0" smtClean="0"/>
          </a:p>
        </p:txBody>
      </p:sp>
      <p:sp>
        <p:nvSpPr>
          <p:cNvPr id="4" name="Slide Number Placeholder 3"/>
          <p:cNvSpPr>
            <a:spLocks noGrp="1"/>
          </p:cNvSpPr>
          <p:nvPr>
            <p:ph type="sldNum" sz="quarter" idx="10"/>
          </p:nvPr>
        </p:nvSpPr>
        <p:spPr/>
        <p:txBody>
          <a:bodyPr/>
          <a:lstStyle/>
          <a:p>
            <a:fld id="{BE88B6A7-AFFC-4DF7-B3E3-D5EA4E299252}" type="slidenum">
              <a:rPr lang="en-US" smtClean="0"/>
              <a:t>105</a:t>
            </a:fld>
            <a:endParaRPr lang="en-US" dirty="0"/>
          </a:p>
        </p:txBody>
      </p:sp>
    </p:spTree>
    <p:extLst>
      <p:ext uri="{BB962C8B-B14F-4D97-AF65-F5344CB8AC3E}">
        <p14:creationId xmlns:p14="http://schemas.microsoft.com/office/powerpoint/2010/main" val="2937193958"/>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Ok, we’re going</a:t>
            </a:r>
            <a:r>
              <a:rPr lang="en-US" baseline="0" dirty="0" smtClean="0"/>
              <a:t> to do a small review here.</a:t>
            </a:r>
            <a:br>
              <a:rPr lang="en-US" baseline="0" dirty="0" smtClean="0"/>
            </a:br>
            <a:r>
              <a:rPr lang="en-US" baseline="0" dirty="0" smtClean="0"/>
              <a:t>It is important to go over this, because we’ll need it later, when I argue that some of these important features aren’t in Bitcoins “fee market”.</a:t>
            </a:r>
          </a:p>
          <a:p>
            <a:endParaRPr lang="en-US" baseline="0" dirty="0" smtClean="0"/>
          </a:p>
          <a:p>
            <a:r>
              <a:rPr lang="en-US" baseline="0" dirty="0" smtClean="0"/>
              <a:t>This part, the demand, will generalize to Bitcoin, but the second part, supply, will not.</a:t>
            </a:r>
            <a:br>
              <a:rPr lang="en-US" baseline="0" dirty="0" smtClean="0"/>
            </a:br>
            <a:r>
              <a:rPr lang="en-US" baseline="0" dirty="0" smtClean="0"/>
              <a:t/>
            </a:r>
            <a:br>
              <a:rPr lang="en-US" baseline="0" dirty="0" smtClean="0"/>
            </a:br>
            <a:r>
              <a:rPr lang="en-US" baseline="0" dirty="0" smtClean="0"/>
              <a:t>So, we’ll warm up with this one.</a:t>
            </a:r>
          </a:p>
          <a:p>
            <a:endParaRPr lang="en-US" baseline="0" dirty="0" smtClean="0"/>
          </a:p>
          <a:p>
            <a:r>
              <a:rPr lang="en-US" baseline="0" dirty="0" smtClean="0"/>
              <a:t>First, the axes: the horizontal is the thing we are buying and selling, per unit. The vertical is the price per unit.</a:t>
            </a:r>
          </a:p>
          <a:p>
            <a:endParaRPr lang="en-US" baseline="0" dirty="0" smtClean="0"/>
          </a:p>
          <a:p>
            <a:r>
              <a:rPr lang="en-US" baseline="0" dirty="0" smtClean="0"/>
              <a:t>Now, let me explain the blue and green rectangles.</a:t>
            </a:r>
          </a:p>
          <a:p>
            <a:endParaRPr lang="en-US" baseline="0" dirty="0" smtClean="0"/>
          </a:p>
          <a:p>
            <a:pPr marL="171450" indent="-171450">
              <a:buFont typeface="Arial" panose="020B0604020202020204" pitchFamily="34" charset="0"/>
              <a:buChar char="•"/>
            </a:pPr>
            <a:r>
              <a:rPr lang="en-US" baseline="0" dirty="0" smtClean="0"/>
              <a:t>This guy, is throwing an expensive fundraiser in his Manhattan apartment, in the winter, and he’s realized he is out of heating oil. All of his rich friends will be there, they expect to raise millions of dollars for charity. But it’s cold and uncomfortable! How embarrassing. Now, he will go out and buy some for 3$ a gallon. But, he would buy 10 gallons (this width here) even if that 10 gallons cost him $100,000. Cause he really needs it. When this guy gets his fuel for the market price of 30 bucks, he’s going to be a happy camper.</a:t>
            </a:r>
          </a:p>
          <a:p>
            <a:pPr marL="171450" indent="-171450">
              <a:buFont typeface="Arial" panose="020B0604020202020204" pitchFamily="34" charset="0"/>
              <a:buChar char="•"/>
            </a:pPr>
            <a:r>
              <a:rPr lang="en-US" baseline="0" dirty="0" smtClean="0"/>
              <a:t>This green guy, happens to be a wealthy businessman. He’s traveling when he learns that his father some kind of medical tragedy. He needs to fly back to his hometown immediately but he’s out of fuel. He needs to buy 1,000 gallons. He’d spend up to $4,000/gal, total cost 4 million dollars. But he’s rich and he needs to get back. Now, again, he’s going to be able to refuel the plan at market cost of 3 grand.</a:t>
            </a:r>
            <a:br>
              <a:rPr lang="en-US" baseline="0" dirty="0" smtClean="0"/>
            </a:br>
            <a:r>
              <a:rPr lang="en-US" baseline="0" dirty="0" smtClean="0"/>
              <a:t/>
            </a:r>
            <a:br>
              <a:rPr lang="en-US" baseline="0" dirty="0" smtClean="0"/>
            </a:br>
            <a:endParaRPr lang="en-US" dirty="0"/>
          </a:p>
        </p:txBody>
      </p:sp>
      <p:sp>
        <p:nvSpPr>
          <p:cNvPr id="4" name="Slide Number Placeholder 3"/>
          <p:cNvSpPr>
            <a:spLocks noGrp="1"/>
          </p:cNvSpPr>
          <p:nvPr>
            <p:ph type="sldNum" sz="quarter" idx="10"/>
          </p:nvPr>
        </p:nvSpPr>
        <p:spPr/>
        <p:txBody>
          <a:bodyPr/>
          <a:lstStyle/>
          <a:p>
            <a:fld id="{BE88B6A7-AFFC-4DF7-B3E3-D5EA4E299252}" type="slidenum">
              <a:rPr lang="en-US" smtClean="0"/>
              <a:t>106</a:t>
            </a:fld>
            <a:endParaRPr lang="en-US"/>
          </a:p>
        </p:txBody>
      </p:sp>
    </p:spTree>
    <p:extLst>
      <p:ext uri="{BB962C8B-B14F-4D97-AF65-F5344CB8AC3E}">
        <p14:creationId xmlns:p14="http://schemas.microsoft.com/office/powerpoint/2010/main" val="2176475708"/>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that was just 5</a:t>
            </a:r>
            <a:r>
              <a:rPr lang="en-US" baseline="0" dirty="0" smtClean="0"/>
              <a:t> people….but if you zoom out, one would expect something like this.</a:t>
            </a:r>
            <a:br>
              <a:rPr lang="en-US" baseline="0" dirty="0" smtClean="0"/>
            </a:br>
            <a:r>
              <a:rPr lang="en-US" baseline="0" dirty="0" smtClean="0"/>
              <a:t/>
            </a:r>
            <a:br>
              <a:rPr lang="en-US" baseline="0" dirty="0" smtClean="0"/>
            </a:br>
            <a:r>
              <a:rPr lang="en-US" baseline="0" dirty="0" smtClean="0"/>
              <a:t>Then you draw a line through it.</a:t>
            </a:r>
          </a:p>
          <a:p>
            <a:endParaRPr lang="en-US" baseline="0" dirty="0" smtClean="0"/>
          </a:p>
          <a:p>
            <a:r>
              <a:rPr lang="en-US" baseline="0" dirty="0" smtClean="0"/>
              <a:t>It always slopes down, by definition.</a:t>
            </a:r>
            <a:endParaRPr lang="en-US" dirty="0" smtClean="0"/>
          </a:p>
          <a:p>
            <a:endParaRPr lang="en-US" dirty="0" smtClean="0"/>
          </a:p>
          <a:p>
            <a:r>
              <a:rPr lang="en-US" dirty="0" smtClean="0"/>
              <a:t>In</a:t>
            </a:r>
            <a:r>
              <a:rPr lang="en-US" baseline="0" dirty="0" smtClean="0"/>
              <a:t> practice, it is always curved –hence the name, demand curve-- , because its highly unlikely that every delta here is the same.</a:t>
            </a:r>
            <a:br>
              <a:rPr lang="en-US" baseline="0" dirty="0" smtClean="0"/>
            </a:br>
            <a:r>
              <a:rPr lang="en-US" baseline="0" dirty="0" smtClean="0"/>
              <a:t>All the big declines are first, the small declines are later.</a:t>
            </a:r>
          </a:p>
          <a:p>
            <a:endParaRPr lang="en-US" baseline="0" dirty="0" smtClean="0"/>
          </a:p>
          <a:p>
            <a:r>
              <a:rPr lang="en-US" baseline="0" dirty="0" smtClean="0"/>
              <a:t>Ok, this is the same, in Bitcoin land and Oil-land.</a:t>
            </a:r>
            <a:br>
              <a:rPr lang="en-US" baseline="0" dirty="0" smtClean="0"/>
            </a:br>
            <a:r>
              <a:rPr lang="en-US" baseline="0" dirty="0" smtClean="0"/>
              <a:t/>
            </a:r>
            <a:br>
              <a:rPr lang="en-US" baseline="0" dirty="0" smtClean="0"/>
            </a:br>
            <a:r>
              <a:rPr lang="en-US" baseline="0" dirty="0" smtClean="0"/>
              <a:t>But this next part is not going to be the same.</a:t>
            </a:r>
            <a:endParaRPr lang="en-US" dirty="0"/>
          </a:p>
        </p:txBody>
      </p:sp>
      <p:sp>
        <p:nvSpPr>
          <p:cNvPr id="4" name="Slide Number Placeholder 3"/>
          <p:cNvSpPr>
            <a:spLocks noGrp="1"/>
          </p:cNvSpPr>
          <p:nvPr>
            <p:ph type="sldNum" sz="quarter" idx="10"/>
          </p:nvPr>
        </p:nvSpPr>
        <p:spPr/>
        <p:txBody>
          <a:bodyPr/>
          <a:lstStyle/>
          <a:p>
            <a:fld id="{BE88B6A7-AFFC-4DF7-B3E3-D5EA4E299252}" type="slidenum">
              <a:rPr lang="en-US" smtClean="0"/>
              <a:t>107</a:t>
            </a:fld>
            <a:endParaRPr lang="en-US"/>
          </a:p>
        </p:txBody>
      </p:sp>
    </p:spTree>
    <p:extLst>
      <p:ext uri="{BB962C8B-B14F-4D97-AF65-F5344CB8AC3E}">
        <p14:creationId xmlns:p14="http://schemas.microsoft.com/office/powerpoint/2010/main" val="2717385013"/>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Ok, supply. This is where the analogy</a:t>
            </a:r>
            <a:r>
              <a:rPr lang="en-US" baseline="0" dirty="0" smtClean="0"/>
              <a:t> starts to break down.</a:t>
            </a:r>
            <a:br>
              <a:rPr lang="en-US" baseline="0" dirty="0" smtClean="0"/>
            </a:br>
            <a:r>
              <a:rPr lang="en-US" baseline="0" dirty="0" smtClean="0"/>
              <a:t/>
            </a:r>
            <a:br>
              <a:rPr lang="en-US" baseline="0" dirty="0" smtClean="0"/>
            </a:br>
            <a:r>
              <a:rPr lang="en-US" baseline="0" dirty="0" smtClean="0"/>
              <a:t>Ok this is a simple graph – exact same axes, as before. The lines represent different ways of forcing gallons of oil to appear.</a:t>
            </a:r>
          </a:p>
          <a:p>
            <a:endParaRPr lang="en-US" baseline="0" dirty="0" smtClean="0"/>
          </a:p>
          <a:p>
            <a:r>
              <a:rPr lang="en-US" baseline="0" dirty="0" smtClean="0"/>
              <a:t>So let me walk you through it. Say you want to use “Land Site #2” to make oil. Before you even get started, you have to pay this. This is the setup cost, economists call it fixed cost, accountants call it (selling general and administrative, assuming no debt).</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BE88B6A7-AFFC-4DF7-B3E3-D5EA4E299252}" type="slidenum">
              <a:rPr lang="en-US" smtClean="0"/>
              <a:t>108</a:t>
            </a:fld>
            <a:endParaRPr lang="en-US"/>
          </a:p>
        </p:txBody>
      </p:sp>
    </p:spTree>
    <p:extLst>
      <p:ext uri="{BB962C8B-B14F-4D97-AF65-F5344CB8AC3E}">
        <p14:creationId xmlns:p14="http://schemas.microsoft.com/office/powerpoint/2010/main" val="3473733918"/>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a:t>
            </a:r>
            <a:r>
              <a:rPr lang="en-US" baseline="0" dirty="0" smtClean="0"/>
              <a:t> the idea is, same as with demand, you sort the different methods.</a:t>
            </a:r>
            <a:br>
              <a:rPr lang="en-US" baseline="0" dirty="0" smtClean="0"/>
            </a:br>
            <a:r>
              <a:rPr lang="en-US" baseline="0" dirty="0" smtClean="0"/>
              <a:t/>
            </a:r>
            <a:br>
              <a:rPr lang="en-US" baseline="0" dirty="0" smtClean="0"/>
            </a:br>
            <a:r>
              <a:rPr lang="en-US" baseline="0" dirty="0" smtClean="0"/>
              <a:t>You take all the cheapest methods first, and cheapest combinations of method, and you string them together to make a big curve.</a:t>
            </a:r>
            <a:br>
              <a:rPr lang="en-US" baseline="0" dirty="0" smtClean="0"/>
            </a:br>
            <a:r>
              <a:rPr lang="en-US" baseline="0" dirty="0" smtClean="0"/>
              <a:t/>
            </a:r>
            <a:br>
              <a:rPr lang="en-US" baseline="0" dirty="0" smtClean="0"/>
            </a:br>
            <a:r>
              <a:rPr lang="en-US" baseline="0" dirty="0" smtClean="0"/>
              <a:t>Long story short it’s drawn like this.</a:t>
            </a:r>
          </a:p>
          <a:p>
            <a:endParaRPr lang="en-US" baseline="0" dirty="0" smtClean="0"/>
          </a:p>
          <a:p>
            <a:r>
              <a:rPr lang="en-US" baseline="0" dirty="0" smtClean="0"/>
              <a:t>But not necessarily. There is a difference between the demand &amp; supply curves – of universality.</a:t>
            </a:r>
          </a:p>
          <a:p>
            <a:endParaRPr lang="en-US" baseline="0" dirty="0" smtClean="0"/>
          </a:p>
          <a:p>
            <a:r>
              <a:rPr lang="en-US" baseline="0" dirty="0" smtClean="0"/>
              <a:t>Demand curve, by definition, includes everyone, it is necessarily universal, because anyone could “want” to buy oil. Maybe they want it for 0.00001 cents.</a:t>
            </a:r>
          </a:p>
          <a:p>
            <a:endParaRPr lang="en-US" baseline="0" dirty="0" smtClean="0"/>
          </a:p>
          <a:p>
            <a:r>
              <a:rPr lang="en-US" baseline="0" dirty="0" smtClean="0"/>
              <a:t>However, the supply curve isn’t necessarily universal, it might potentially just be one firm or one production method. Supply curve is specific to these people. Oil might compete with Tesla cars and electricity, or it might compete with natural gas heating, or it might compete with moving, migrating to warmer climate, or different building materials. There are lots of ways of “replacing” oil – so many that we don’t even bother. This is a narrow look at production.</a:t>
            </a:r>
          </a:p>
          <a:p>
            <a:endParaRPr lang="en-US" baseline="0" dirty="0" smtClean="0"/>
          </a:p>
          <a:p>
            <a:r>
              <a:rPr lang="en-US" baseline="0" dirty="0" smtClean="0"/>
              <a:t> The supply curve answers the question: “if market price is X, how much would be produced?”. But, in the case of monopoly, the seller can either just pick a price, or they choose a production quantity which implies a price. So the supply curve isn’t meaningful for a monopoly.</a:t>
            </a:r>
          </a:p>
        </p:txBody>
      </p:sp>
      <p:sp>
        <p:nvSpPr>
          <p:cNvPr id="4" name="Slide Number Placeholder 3"/>
          <p:cNvSpPr>
            <a:spLocks noGrp="1"/>
          </p:cNvSpPr>
          <p:nvPr>
            <p:ph type="sldNum" sz="quarter" idx="10"/>
          </p:nvPr>
        </p:nvSpPr>
        <p:spPr/>
        <p:txBody>
          <a:bodyPr/>
          <a:lstStyle/>
          <a:p>
            <a:fld id="{BE88B6A7-AFFC-4DF7-B3E3-D5EA4E299252}" type="slidenum">
              <a:rPr lang="en-US" smtClean="0"/>
              <a:t>109</a:t>
            </a:fld>
            <a:endParaRPr lang="en-US"/>
          </a:p>
        </p:txBody>
      </p:sp>
    </p:spTree>
    <p:extLst>
      <p:ext uri="{BB962C8B-B14F-4D97-AF65-F5344CB8AC3E}">
        <p14:creationId xmlns:p14="http://schemas.microsoft.com/office/powerpoint/2010/main" val="36407321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more</a:t>
            </a:r>
            <a:r>
              <a:rPr lang="en-US" baseline="0" dirty="0" smtClean="0"/>
              <a:t> stuff we put on a blockchain network, the more resources the blockchain will necessarily consume.</a:t>
            </a:r>
          </a:p>
          <a:p>
            <a:endParaRPr lang="en-US" baseline="0" dirty="0" smtClean="0"/>
          </a:p>
          <a:p>
            <a:r>
              <a:rPr lang="en-US" baseline="0" dirty="0" smtClean="0"/>
              <a:t>Now I’ll divide this analysis into node costs and mining. Because there are two key differences: [1</a:t>
            </a:r>
            <a:r>
              <a:rPr lang="en-US" baseline="30000" dirty="0" smtClean="0"/>
              <a:t>st</a:t>
            </a:r>
            <a:r>
              <a:rPr lang="en-US" baseline="0" dirty="0" smtClean="0"/>
              <a:t>] miners get tx fees, but nodes don’t, [2</a:t>
            </a:r>
            <a:r>
              <a:rPr lang="en-US" baseline="30000" dirty="0" smtClean="0"/>
              <a:t>nd</a:t>
            </a:r>
            <a:r>
              <a:rPr lang="en-US" baseline="0" dirty="0" smtClean="0"/>
              <a:t>] for microeconomic, I expect all sidechains to be merge-mined, which means that the same group of miners will mine all sidechains.</a:t>
            </a:r>
          </a:p>
          <a:p>
            <a:endParaRPr lang="en-US" baseline="0" dirty="0" smtClean="0"/>
          </a:p>
          <a:p>
            <a:r>
              <a:rPr lang="en-US" baseline="0" dirty="0" smtClean="0"/>
              <a:t>Node costs (storage, tx-validation/CPU, marginal bandwidth ( </a:t>
            </a:r>
            <a:r>
              <a:rPr lang="en-US" baseline="0" dirty="0" err="1" smtClean="0"/>
              <a:t>ie</a:t>
            </a:r>
            <a:r>
              <a:rPr lang="en-US" baseline="0" dirty="0" smtClean="0"/>
              <a:t> bandwidth per block ), </a:t>
            </a:r>
            <a:r>
              <a:rPr lang="en-US" baseline="0" dirty="0" err="1" smtClean="0"/>
              <a:t>etc</a:t>
            </a:r>
            <a:r>
              <a:rPr lang="en-US" baseline="0" dirty="0" smtClean="0"/>
              <a:t>) – these are all “opt in” and “internalized”. If you don’t to use the features of, for example, a </a:t>
            </a:r>
            <a:r>
              <a:rPr lang="en-US" baseline="0" dirty="0" err="1" smtClean="0"/>
              <a:t>Monero</a:t>
            </a:r>
            <a:r>
              <a:rPr lang="en-US" baseline="0" dirty="0" smtClean="0"/>
              <a:t> sidechain, you don’t have to run any </a:t>
            </a:r>
            <a:r>
              <a:rPr lang="en-US" baseline="0" dirty="0" err="1" smtClean="0"/>
              <a:t>Monero</a:t>
            </a:r>
            <a:r>
              <a:rPr lang="en-US" baseline="0" dirty="0" smtClean="0"/>
              <a:t> software, or download, or process, or store, or even be aware of any of those transactions.</a:t>
            </a:r>
          </a:p>
          <a:p>
            <a:endParaRPr lang="en-US" baseline="0" dirty="0" smtClean="0"/>
          </a:p>
          <a:p>
            <a:r>
              <a:rPr lang="en-US" baseline="0" dirty="0" smtClean="0"/>
              <a:t>If group agrees to pay these costs, to receive some benefits, that’s on them. And we wish them the best of luck.  It’s up to the designers of each sidechain...whether it’s useful or not – very similar to every other piece of software you run on your computer. This is ideal. We’re talking a fully opt-in soft fork, to add each sidechain, and the user needs to opt in to additional node software.</a:t>
            </a:r>
          </a:p>
        </p:txBody>
      </p:sp>
      <p:sp>
        <p:nvSpPr>
          <p:cNvPr id="4" name="Slide Number Placeholder 3"/>
          <p:cNvSpPr>
            <a:spLocks noGrp="1"/>
          </p:cNvSpPr>
          <p:nvPr>
            <p:ph type="sldNum" sz="quarter" idx="10"/>
          </p:nvPr>
        </p:nvSpPr>
        <p:spPr/>
        <p:txBody>
          <a:bodyPr/>
          <a:lstStyle/>
          <a:p>
            <a:fld id="{BE88B6A7-AFFC-4DF7-B3E3-D5EA4E299252}" type="slidenum">
              <a:rPr lang="en-US" smtClean="0"/>
              <a:t>11</a:t>
            </a:fld>
            <a:endParaRPr lang="en-US"/>
          </a:p>
        </p:txBody>
      </p:sp>
    </p:spTree>
    <p:extLst>
      <p:ext uri="{BB962C8B-B14F-4D97-AF65-F5344CB8AC3E}">
        <p14:creationId xmlns:p14="http://schemas.microsoft.com/office/powerpoint/2010/main" val="317088412"/>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red</a:t>
            </a:r>
            <a:r>
              <a:rPr lang="en-US" baseline="0" dirty="0" smtClean="0"/>
              <a:t> horizontal is “The market price”, which everyone uses.</a:t>
            </a:r>
          </a:p>
          <a:p>
            <a:endParaRPr lang="en-US" baseline="0" dirty="0" smtClean="0"/>
          </a:p>
          <a:p>
            <a:r>
              <a:rPr lang="en-US" baseline="0" dirty="0" smtClean="0"/>
              <a:t>This triangular region is all the happiness people get. This sort of quarter-oval thing here is the profit going to producers, ignoring </a:t>
            </a:r>
            <a:r>
              <a:rPr lang="en-US" baseline="0" dirty="0" err="1" smtClean="0"/>
              <a:t>Paretian</a:t>
            </a:r>
            <a:r>
              <a:rPr lang="en-US" baseline="0" dirty="0" smtClean="0"/>
              <a:t> Rent (which we don’t have time to explain).</a:t>
            </a:r>
          </a:p>
          <a:p>
            <a:r>
              <a:rPr lang="en-US" baseline="0" dirty="0" smtClean="0"/>
              <a:t/>
            </a:r>
            <a:br>
              <a:rPr lang="en-US" baseline="0" dirty="0" smtClean="0"/>
            </a:br>
            <a:r>
              <a:rPr lang="en-US" baseline="0" dirty="0" smtClean="0"/>
              <a:t>Emphasis on individual interaction – specifically: competition. Rivalry (for customers), </a:t>
            </a:r>
            <a:r>
              <a:rPr lang="en-US" baseline="0" dirty="0" err="1" smtClean="0"/>
              <a:t>stockouts</a:t>
            </a:r>
            <a:r>
              <a:rPr lang="en-US" baseline="0" dirty="0" smtClean="0"/>
              <a:t> (for suppliers).</a:t>
            </a:r>
          </a:p>
          <a:p>
            <a:endParaRPr lang="en-US" baseline="0" dirty="0" smtClean="0"/>
          </a:p>
          <a:p>
            <a:r>
              <a:rPr lang="en-US" baseline="0" dirty="0" smtClean="0"/>
              <a:t>Emphasis on quantity – it is an entire dimension (the horizontal dimension) of this analysis. Everything is expressed per unit(s).</a:t>
            </a:r>
          </a:p>
          <a:p>
            <a:endParaRPr lang="en-US" baseline="0" dirty="0" smtClean="0"/>
          </a:p>
          <a:p>
            <a:r>
              <a:rPr lang="en-US" baseline="0" dirty="0" smtClean="0"/>
              <a:t>Now, this “zooming in” I was talking about before.</a:t>
            </a:r>
          </a:p>
        </p:txBody>
      </p:sp>
      <p:sp>
        <p:nvSpPr>
          <p:cNvPr id="4" name="Slide Number Placeholder 3"/>
          <p:cNvSpPr>
            <a:spLocks noGrp="1"/>
          </p:cNvSpPr>
          <p:nvPr>
            <p:ph type="sldNum" sz="quarter" idx="10"/>
          </p:nvPr>
        </p:nvSpPr>
        <p:spPr/>
        <p:txBody>
          <a:bodyPr/>
          <a:lstStyle/>
          <a:p>
            <a:fld id="{BE88B6A7-AFFC-4DF7-B3E3-D5EA4E299252}" type="slidenum">
              <a:rPr lang="en-US" smtClean="0"/>
              <a:t>110</a:t>
            </a:fld>
            <a:endParaRPr lang="en-US"/>
          </a:p>
        </p:txBody>
      </p:sp>
    </p:spTree>
    <p:extLst>
      <p:ext uri="{BB962C8B-B14F-4D97-AF65-F5344CB8AC3E}">
        <p14:creationId xmlns:p14="http://schemas.microsoft.com/office/powerpoint/2010/main" val="1091069060"/>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*fundamental* idea, of a unique</a:t>
            </a:r>
            <a:r>
              <a:rPr lang="en-US" baseline="0" dirty="0" smtClean="0"/>
              <a:t> transaction, a unique single connection between two sovereign decision-makers. That doesn’t apply in Bitcoin…you just broadcast your message, --out, into the internet-- end of story.</a:t>
            </a:r>
          </a:p>
          <a:p>
            <a:r>
              <a:rPr lang="en-US" baseline="0" dirty="0" smtClean="0"/>
              <a:t>[slide]</a:t>
            </a:r>
            <a:endParaRPr lang="en-US" dirty="0" smtClean="0"/>
          </a:p>
          <a:p>
            <a:r>
              <a:rPr lang="en-US" dirty="0" smtClean="0"/>
              <a:t/>
            </a:r>
            <a:br>
              <a:rPr lang="en-US" dirty="0" smtClean="0"/>
            </a:br>
            <a:r>
              <a:rPr lang="en-US" dirty="0" smtClean="0"/>
              <a:t>Not</a:t>
            </a:r>
            <a:r>
              <a:rPr lang="en-US" baseline="0" dirty="0" smtClean="0"/>
              <a:t> necessarily any relationship between an account and an individual.</a:t>
            </a:r>
            <a:r>
              <a:rPr lang="en-US" dirty="0" smtClean="0"/>
              <a:t/>
            </a:r>
            <a:br>
              <a:rPr lang="en-US" dirty="0" smtClean="0"/>
            </a:br>
            <a:r>
              <a:rPr lang="en-US" dirty="0" smtClean="0"/>
              <a:t>One</a:t>
            </a:r>
            <a:r>
              <a:rPr lang="en-US" baseline="0" dirty="0" smtClean="0"/>
              <a:t> user could have many accounts, one account could have many users (</a:t>
            </a:r>
            <a:r>
              <a:rPr lang="en-US" baseline="0" dirty="0" err="1" smtClean="0"/>
              <a:t>multisig</a:t>
            </a:r>
            <a:r>
              <a:rPr lang="en-US" baseline="0" dirty="0" smtClean="0"/>
              <a:t>). If a miner is part of a pool, is he the principal or the agent? Who’s in charge of what, who should you be negotiating with?</a:t>
            </a:r>
          </a:p>
          <a:p>
            <a:endParaRPr lang="en-US" baseline="0" dirty="0" smtClean="0"/>
          </a:p>
        </p:txBody>
      </p:sp>
      <p:sp>
        <p:nvSpPr>
          <p:cNvPr id="4" name="Slide Number Placeholder 3"/>
          <p:cNvSpPr>
            <a:spLocks noGrp="1"/>
          </p:cNvSpPr>
          <p:nvPr>
            <p:ph type="sldNum" sz="quarter" idx="10"/>
          </p:nvPr>
        </p:nvSpPr>
        <p:spPr/>
        <p:txBody>
          <a:bodyPr/>
          <a:lstStyle/>
          <a:p>
            <a:fld id="{BE88B6A7-AFFC-4DF7-B3E3-D5EA4E299252}" type="slidenum">
              <a:rPr lang="en-US" smtClean="0"/>
              <a:t>111</a:t>
            </a:fld>
            <a:endParaRPr lang="en-US"/>
          </a:p>
        </p:txBody>
      </p:sp>
    </p:spTree>
    <p:extLst>
      <p:ext uri="{BB962C8B-B14F-4D97-AF65-F5344CB8AC3E}">
        <p14:creationId xmlns:p14="http://schemas.microsoft.com/office/powerpoint/2010/main" val="1237029450"/>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[slide]</a:t>
            </a:r>
          </a:p>
          <a:p>
            <a:endParaRPr lang="en-US" dirty="0" smtClean="0"/>
          </a:p>
          <a:p>
            <a:r>
              <a:rPr lang="en-US" dirty="0" smtClean="0"/>
              <a:t>So, Marty the miner</a:t>
            </a:r>
            <a:r>
              <a:rPr lang="en-US" baseline="0" dirty="0" smtClean="0"/>
              <a:t> can’t say something like, “pay me $5 and I’ll get your transaction into the next block”. That sentence makes no sense in Bitcoin.</a:t>
            </a:r>
          </a:p>
          <a:p>
            <a:endParaRPr lang="en-US" baseline="0" dirty="0" smtClean="0"/>
          </a:p>
          <a:p>
            <a:r>
              <a:rPr lang="en-US" baseline="0" dirty="0" smtClean="0"/>
              <a:t>Here’s a header. The header controls both [1] the timestamps and [2] the included transactions. Work is done on the headers.</a:t>
            </a:r>
          </a:p>
          <a:p>
            <a:endParaRPr lang="en-US" baseline="0" dirty="0" smtClean="0"/>
          </a:p>
          <a:p>
            <a:r>
              <a:rPr lang="en-US" baseline="0" dirty="0" smtClean="0"/>
              <a:t>In a nerdy way, I’m delighted to present on this topic because I don’t think a market like this has ever existed before.</a:t>
            </a:r>
            <a:br>
              <a:rPr lang="en-US" baseline="0" dirty="0" smtClean="0"/>
            </a:br>
            <a:r>
              <a:rPr lang="en-US" baseline="0" dirty="0" smtClean="0"/>
              <a:t/>
            </a:r>
            <a:br>
              <a:rPr lang="en-US" baseline="0" dirty="0" smtClean="0"/>
            </a:br>
            <a:r>
              <a:rPr lang="en-US" baseline="0" dirty="0" smtClean="0"/>
              <a:t>I mean, you thought the healthcare markets were weird.</a:t>
            </a:r>
            <a:endParaRPr lang="en-US" dirty="0"/>
          </a:p>
        </p:txBody>
      </p:sp>
      <p:sp>
        <p:nvSpPr>
          <p:cNvPr id="4" name="Slide Number Placeholder 3"/>
          <p:cNvSpPr>
            <a:spLocks noGrp="1"/>
          </p:cNvSpPr>
          <p:nvPr>
            <p:ph type="sldNum" sz="quarter" idx="10"/>
          </p:nvPr>
        </p:nvSpPr>
        <p:spPr/>
        <p:txBody>
          <a:bodyPr/>
          <a:lstStyle/>
          <a:p>
            <a:fld id="{BE88B6A7-AFFC-4DF7-B3E3-D5EA4E299252}" type="slidenum">
              <a:rPr lang="en-US" smtClean="0"/>
              <a:t>112</a:t>
            </a:fld>
            <a:endParaRPr lang="en-US"/>
          </a:p>
        </p:txBody>
      </p:sp>
    </p:spTree>
    <p:extLst>
      <p:ext uri="{BB962C8B-B14F-4D97-AF65-F5344CB8AC3E}">
        <p14:creationId xmlns:p14="http://schemas.microsoft.com/office/powerpoint/2010/main" val="4260846943"/>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 individuals,</a:t>
            </a:r>
            <a:r>
              <a:rPr lang="en-US" baseline="0" dirty="0" smtClean="0"/>
              <a:t> no choice.</a:t>
            </a:r>
            <a:endParaRPr lang="en-US" dirty="0"/>
          </a:p>
        </p:txBody>
      </p:sp>
      <p:sp>
        <p:nvSpPr>
          <p:cNvPr id="4" name="Slide Number Placeholder 3"/>
          <p:cNvSpPr>
            <a:spLocks noGrp="1"/>
          </p:cNvSpPr>
          <p:nvPr>
            <p:ph type="sldNum" sz="quarter" idx="10"/>
          </p:nvPr>
        </p:nvSpPr>
        <p:spPr/>
        <p:txBody>
          <a:bodyPr/>
          <a:lstStyle/>
          <a:p>
            <a:fld id="{BE88B6A7-AFFC-4DF7-B3E3-D5EA4E299252}" type="slidenum">
              <a:rPr lang="en-US" smtClean="0"/>
              <a:t>113</a:t>
            </a:fld>
            <a:endParaRPr lang="en-US"/>
          </a:p>
        </p:txBody>
      </p:sp>
    </p:spTree>
    <p:extLst>
      <p:ext uri="{BB962C8B-B14F-4D97-AF65-F5344CB8AC3E}">
        <p14:creationId xmlns:p14="http://schemas.microsoft.com/office/powerpoint/2010/main" val="3502946830"/>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That one’s kind</a:t>
            </a:r>
            <a:r>
              <a:rPr lang="en-US" baseline="0" dirty="0" smtClean="0"/>
              <a:t> of obvious, but important to mention it. Blocks are just going to be found, as quickly as possible, which will be at a rate of about 2016 per two weeks. That’s always been the case and (hopefully) it will continue to be the case.</a:t>
            </a:r>
          </a:p>
          <a:p>
            <a:endParaRPr lang="en-US" baseline="0" dirty="0" smtClean="0"/>
          </a:p>
          <a:p>
            <a:r>
              <a:rPr lang="en-US" baseline="0" dirty="0" smtClean="0"/>
              <a:t>Within ever 2016 block period, you’ll find x blocks per hour, no matter what anyone else does. That’s very much *unlike* the oil example. If other people make more oil, it affects you.</a:t>
            </a:r>
            <a:br>
              <a:rPr lang="en-US" baseline="0" dirty="0" smtClean="0"/>
            </a:br>
            <a:endParaRPr lang="en-US" baseline="0" dirty="0" smtClean="0"/>
          </a:p>
          <a:p>
            <a:r>
              <a:rPr lang="en-US" baseline="0" dirty="0" smtClean="0"/>
              <a:t>#4…what is the implication of this?  Think about it, before I advance the slide. Miners can’t tell a BTC-user “this is my tx fee rate, pay me to get your tx in a block”.</a:t>
            </a:r>
          </a:p>
          <a:p>
            <a:endParaRPr lang="en-US" baseline="0" dirty="0" smtClean="0"/>
          </a:p>
          <a:p>
            <a:r>
              <a:rPr lang="en-US" baseline="0" dirty="0" smtClean="0"/>
              <a:t>So it seems that we don’t have a market for block access at all, and yet it feels like we do have one.</a:t>
            </a:r>
          </a:p>
          <a:p>
            <a:endParaRPr lang="en-US" baseline="0" dirty="0" smtClean="0"/>
          </a:p>
          <a:p>
            <a:r>
              <a:rPr lang="en-US" baseline="0" dirty="0" smtClean="0"/>
              <a:t>Here’s the thing, I’m going to advance the slide and then everyone’s going to say how obvious it was the whole time. Remember how confused you are right now, don’t forget.</a:t>
            </a:r>
            <a:br>
              <a:rPr lang="en-US" baseline="0" dirty="0" smtClean="0"/>
            </a:br>
            <a:endParaRPr lang="en-US" dirty="0"/>
          </a:p>
        </p:txBody>
      </p:sp>
      <p:sp>
        <p:nvSpPr>
          <p:cNvPr id="4" name="Slide Number Placeholder 3"/>
          <p:cNvSpPr>
            <a:spLocks noGrp="1"/>
          </p:cNvSpPr>
          <p:nvPr>
            <p:ph type="sldNum" sz="quarter" idx="10"/>
          </p:nvPr>
        </p:nvSpPr>
        <p:spPr/>
        <p:txBody>
          <a:bodyPr/>
          <a:lstStyle/>
          <a:p>
            <a:fld id="{BE88B6A7-AFFC-4DF7-B3E3-D5EA4E299252}" type="slidenum">
              <a:rPr lang="en-US" smtClean="0"/>
              <a:t>114</a:t>
            </a:fld>
            <a:endParaRPr lang="en-US"/>
          </a:p>
        </p:txBody>
      </p:sp>
    </p:spTree>
    <p:extLst>
      <p:ext uri="{BB962C8B-B14F-4D97-AF65-F5344CB8AC3E}">
        <p14:creationId xmlns:p14="http://schemas.microsoft.com/office/powerpoint/2010/main" val="2481845417"/>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Again, seems simple in hindsight.</a:t>
            </a:r>
            <a:br>
              <a:rPr lang="en-US" baseline="0" dirty="0" smtClean="0"/>
            </a:br>
            <a:r>
              <a:rPr lang="en-US" baseline="0" dirty="0" smtClean="0"/>
              <a:t/>
            </a:r>
            <a:br>
              <a:rPr lang="en-US" baseline="0" dirty="0" smtClean="0"/>
            </a:br>
            <a:r>
              <a:rPr lang="en-US" baseline="0" dirty="0" smtClean="0"/>
              <a:t>Ok, but this begs the question: who are they transacting with. It seems that there are only users and miners and no one else.</a:t>
            </a:r>
            <a:endParaRPr lang="en-US" dirty="0"/>
          </a:p>
        </p:txBody>
      </p:sp>
      <p:sp>
        <p:nvSpPr>
          <p:cNvPr id="4" name="Slide Number Placeholder 3"/>
          <p:cNvSpPr>
            <a:spLocks noGrp="1"/>
          </p:cNvSpPr>
          <p:nvPr>
            <p:ph type="sldNum" sz="quarter" idx="10"/>
          </p:nvPr>
        </p:nvSpPr>
        <p:spPr/>
        <p:txBody>
          <a:bodyPr/>
          <a:lstStyle/>
          <a:p>
            <a:fld id="{BE88B6A7-AFFC-4DF7-B3E3-D5EA4E299252}" type="slidenum">
              <a:rPr lang="en-US" smtClean="0"/>
              <a:t>115</a:t>
            </a:fld>
            <a:endParaRPr lang="en-US"/>
          </a:p>
        </p:txBody>
      </p:sp>
    </p:spTree>
    <p:extLst>
      <p:ext uri="{BB962C8B-B14F-4D97-AF65-F5344CB8AC3E}">
        <p14:creationId xmlns:p14="http://schemas.microsoft.com/office/powerpoint/2010/main" val="3503031526"/>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Suppliers, “The Network”, Users.</a:t>
            </a:r>
          </a:p>
          <a:p>
            <a:endParaRPr lang="en-US" dirty="0" smtClean="0"/>
          </a:p>
          <a:p>
            <a:r>
              <a:rPr lang="en-US" dirty="0" smtClean="0"/>
              <a:t>Miners don’t</a:t>
            </a:r>
            <a:r>
              <a:rPr lang="en-US" baseline="0" dirty="0" smtClean="0"/>
              <a:t> work for users, they work for the protocol. Their specific contract is renegotiated every 2 weeks, but it basically consists of them being paid BTC for supply Hashrate and an Access Policy. In other words, they supply immutability and network progress (through hashing), and they supply spam control.</a:t>
            </a:r>
          </a:p>
          <a:p>
            <a:endParaRPr lang="en-US" baseline="0" dirty="0" smtClean="0"/>
          </a:p>
          <a:p>
            <a:r>
              <a:rPr lang="en-US" baseline="0" dirty="0" smtClean="0"/>
              <a:t>That’s this access policy. This is a random 4d graphic I took from the internet. For example, if KB and SIGOPs were the only relevant resources, we could have those as the horizontal dimensions, fees as the vertical dimension, and then color here would be some sample access policies. If you’re above the red surface, you are allowed access, if you are below the surface, you are denied access.</a:t>
            </a:r>
          </a:p>
          <a:p>
            <a:endParaRPr lang="en-US" baseline="0" dirty="0" smtClean="0"/>
          </a:p>
          <a:p>
            <a:r>
              <a:rPr lang="en-US" baseline="0" dirty="0" smtClean="0"/>
              <a:t>You can see how this type of job, is consistent with the comments I made earlier about miners being in perfect competition</a:t>
            </a:r>
            <a:endParaRPr lang="en-US" dirty="0" smtClean="0"/>
          </a:p>
          <a:p>
            <a:endParaRPr lang="en-US" dirty="0" smtClean="0"/>
          </a:p>
          <a:p>
            <a:r>
              <a:rPr lang="en-US" dirty="0" smtClean="0"/>
              <a:t>Then the other side, users have a different experience. They can’t transact with individual miners, but they do transact with the network.</a:t>
            </a:r>
            <a:r>
              <a:rPr lang="en-US" baseline="0" dirty="0" smtClean="0"/>
              <a:t> They can transform their BTC to “transaction bundles” instantly, and whenever they want.  TB are basically zero-confirmation transactions. However, I further break down tx fees – if they have zero confirmations, and haven’t been paid to anyone yet, I call them Mempool Credits.</a:t>
            </a:r>
            <a:endParaRPr lang="en-US" dirty="0" smtClean="0"/>
          </a:p>
          <a:p>
            <a:endParaRPr lang="en-US" dirty="0" smtClean="0"/>
          </a:p>
          <a:p>
            <a:r>
              <a:rPr lang="en-US" dirty="0" smtClean="0"/>
              <a:t>The tree</a:t>
            </a:r>
            <a:r>
              <a:rPr lang="en-US" baseline="0" dirty="0" smtClean="0"/>
              <a:t> is a conceptual tree, this data structure doesn’t actually exist.</a:t>
            </a:r>
            <a:br>
              <a:rPr lang="en-US" baseline="0" dirty="0" smtClean="0"/>
            </a:br>
            <a:r>
              <a:rPr lang="en-US" baseline="0" dirty="0" smtClean="0"/>
              <a:t/>
            </a:r>
            <a:br>
              <a:rPr lang="en-US" baseline="0" dirty="0" smtClean="0"/>
            </a:br>
            <a:r>
              <a:rPr lang="en-US" baseline="0" dirty="0" smtClean="0"/>
              <a:t>But it is fully-specified. No matter what happens, by the time we reach any node of this tree, everyone will have all of the information they need to build all child branches of the tree. So this tree is fully defined.</a:t>
            </a:r>
            <a:endParaRPr lang="en-US" dirty="0"/>
          </a:p>
        </p:txBody>
      </p:sp>
      <p:sp>
        <p:nvSpPr>
          <p:cNvPr id="4" name="Slide Number Placeholder 3"/>
          <p:cNvSpPr>
            <a:spLocks noGrp="1"/>
          </p:cNvSpPr>
          <p:nvPr>
            <p:ph type="sldNum" sz="quarter" idx="10"/>
          </p:nvPr>
        </p:nvSpPr>
        <p:spPr/>
        <p:txBody>
          <a:bodyPr/>
          <a:lstStyle/>
          <a:p>
            <a:fld id="{BE88B6A7-AFFC-4DF7-B3E3-D5EA4E299252}" type="slidenum">
              <a:rPr lang="en-US" smtClean="0"/>
              <a:t>116</a:t>
            </a:fld>
            <a:endParaRPr lang="en-US"/>
          </a:p>
        </p:txBody>
      </p:sp>
    </p:spTree>
    <p:extLst>
      <p:ext uri="{BB962C8B-B14F-4D97-AF65-F5344CB8AC3E}">
        <p14:creationId xmlns:p14="http://schemas.microsoft.com/office/powerpoint/2010/main" val="1773316988"/>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Here’s the time axis,</a:t>
            </a:r>
            <a:r>
              <a:rPr lang="en-US" baseline="0" dirty="0" smtClean="0"/>
              <a:t> this is the current block.</a:t>
            </a:r>
          </a:p>
          <a:p>
            <a:endParaRPr lang="en-US" baseline="0" dirty="0" smtClean="0"/>
          </a:p>
          <a:p>
            <a:endParaRPr lang="en-US" baseline="0" dirty="0" smtClean="0"/>
          </a:p>
          <a:p>
            <a:r>
              <a:rPr lang="en-US" baseline="0" dirty="0" smtClean="0"/>
              <a:t>These branches represent all unique access policies, weighed by Hashrate.</a:t>
            </a:r>
            <a:r>
              <a:rPr lang="en-US" baseline="0" dirty="0"/>
              <a:t> </a:t>
            </a:r>
            <a:r>
              <a:rPr lang="en-US" baseline="0" dirty="0" smtClean="0"/>
              <a:t>So maybe 11 small miners support the upper branch (of these 3 branches), and their Hashrate sums to 40% of the total network Hashrate, and maybe one giant miner is the only guy who follows policy #2, the middle policy, and he has 35% of the Hashrate all by himself, and the last 25% is two miners.</a:t>
            </a:r>
          </a:p>
        </p:txBody>
      </p:sp>
      <p:sp>
        <p:nvSpPr>
          <p:cNvPr id="4" name="Slide Number Placeholder 3"/>
          <p:cNvSpPr>
            <a:spLocks noGrp="1"/>
          </p:cNvSpPr>
          <p:nvPr>
            <p:ph type="sldNum" sz="quarter" idx="10"/>
          </p:nvPr>
        </p:nvSpPr>
        <p:spPr/>
        <p:txBody>
          <a:bodyPr/>
          <a:lstStyle/>
          <a:p>
            <a:fld id="{BE88B6A7-AFFC-4DF7-B3E3-D5EA4E299252}" type="slidenum">
              <a:rPr lang="en-US" smtClean="0"/>
              <a:t>117</a:t>
            </a:fld>
            <a:endParaRPr lang="en-US"/>
          </a:p>
        </p:txBody>
      </p:sp>
    </p:spTree>
    <p:extLst>
      <p:ext uri="{BB962C8B-B14F-4D97-AF65-F5344CB8AC3E}">
        <p14:creationId xmlns:p14="http://schemas.microsoft.com/office/powerpoint/2010/main" val="3398183318"/>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Firm supply vs. Market supply. A monopolist controls how much he makes, and how much everyone makes. A competitor</a:t>
            </a:r>
            <a:r>
              <a:rPr lang="en-US" baseline="0" dirty="0" smtClean="0"/>
              <a:t> only controls how much he makes. </a:t>
            </a:r>
            <a:r>
              <a:rPr lang="en-US" dirty="0" smtClean="0"/>
              <a:t>If he cuts back production,</a:t>
            </a:r>
            <a:r>
              <a:rPr lang="en-US" baseline="0" dirty="0" smtClean="0"/>
              <a:t> someone else will step in and provide supply. The monopolist is a strategic actor, but the perfect competitor has already been defeated just by showing up. He can’t win, and any choices he makes are irrelevant – to everyone else playing.</a:t>
            </a:r>
            <a:endParaRPr lang="en-US" dirty="0" smtClean="0"/>
          </a:p>
          <a:p>
            <a:endParaRPr lang="en-US" dirty="0" smtClean="0"/>
          </a:p>
          <a:p>
            <a:r>
              <a:rPr lang="en-US" dirty="0" smtClean="0"/>
              <a:t>Bitcoin community.</a:t>
            </a:r>
            <a:endParaRPr lang="en-US" dirty="0"/>
          </a:p>
        </p:txBody>
      </p:sp>
      <p:sp>
        <p:nvSpPr>
          <p:cNvPr id="4" name="Slide Number Placeholder 3"/>
          <p:cNvSpPr>
            <a:spLocks noGrp="1"/>
          </p:cNvSpPr>
          <p:nvPr>
            <p:ph type="sldNum" sz="quarter" idx="10"/>
          </p:nvPr>
        </p:nvSpPr>
        <p:spPr/>
        <p:txBody>
          <a:bodyPr/>
          <a:lstStyle/>
          <a:p>
            <a:fld id="{BE88B6A7-AFFC-4DF7-B3E3-D5EA4E299252}" type="slidenum">
              <a:rPr lang="en-US" smtClean="0"/>
              <a:t>118</a:t>
            </a:fld>
            <a:endParaRPr lang="en-US"/>
          </a:p>
        </p:txBody>
      </p:sp>
    </p:spTree>
    <p:extLst>
      <p:ext uri="{BB962C8B-B14F-4D97-AF65-F5344CB8AC3E}">
        <p14:creationId xmlns:p14="http://schemas.microsoft.com/office/powerpoint/2010/main" val="2997361032"/>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we have a bit of a contradiction.</a:t>
            </a:r>
            <a:r>
              <a:rPr lang="en-US" baseline="0" dirty="0" smtClean="0"/>
              <a:t> On both edges, we have something where anyone can interact with the protocol in a fully pre-defined way. They “contract” at completely fixed terms, and anyone can enter the contract at any time. On the left, we have the Hashrate supplied to by miners. On the right, we have the Tx Fees supplied by users (and the 0-confirmation data attached to those tx fees).</a:t>
            </a:r>
          </a:p>
          <a:p>
            <a:endParaRPr lang="en-US" baseline="0" dirty="0" smtClean="0"/>
          </a:p>
          <a:p>
            <a:r>
              <a:rPr lang="en-US" baseline="0" dirty="0" smtClean="0"/>
              <a:t>However, in the middle we have a </a:t>
            </a:r>
            <a:endParaRPr lang="en-US" dirty="0"/>
          </a:p>
        </p:txBody>
      </p:sp>
      <p:sp>
        <p:nvSpPr>
          <p:cNvPr id="4" name="Slide Number Placeholder 3"/>
          <p:cNvSpPr>
            <a:spLocks noGrp="1"/>
          </p:cNvSpPr>
          <p:nvPr>
            <p:ph type="sldNum" sz="quarter" idx="10"/>
          </p:nvPr>
        </p:nvSpPr>
        <p:spPr/>
        <p:txBody>
          <a:bodyPr/>
          <a:lstStyle/>
          <a:p>
            <a:fld id="{BE88B6A7-AFFC-4DF7-B3E3-D5EA4E299252}" type="slidenum">
              <a:rPr lang="en-US" smtClean="0"/>
              <a:t>119</a:t>
            </a:fld>
            <a:endParaRPr lang="en-US"/>
          </a:p>
        </p:txBody>
      </p:sp>
    </p:spTree>
    <p:extLst>
      <p:ext uri="{BB962C8B-B14F-4D97-AF65-F5344CB8AC3E}">
        <p14:creationId xmlns:p14="http://schemas.microsoft.com/office/powerpoint/2010/main" val="3924223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Miners make blocks. What could possibly</a:t>
            </a:r>
            <a:r>
              <a:rPr lang="en-US" baseline="0" dirty="0" smtClean="0"/>
              <a:t> go wrong with that process?</a:t>
            </a:r>
            <a:r>
              <a:rPr lang="en-US" dirty="0" smtClean="0"/>
              <a:t/>
            </a:r>
            <a:br>
              <a:rPr lang="en-US" dirty="0" smtClean="0"/>
            </a:br>
            <a:endParaRPr lang="en-US" dirty="0" smtClean="0"/>
          </a:p>
          <a:p>
            <a:r>
              <a:rPr lang="en-US" dirty="0" smtClean="0"/>
              <a:t>Let’s take a big look, so that we don’t miss anything.</a:t>
            </a:r>
          </a:p>
          <a:p>
            <a:endParaRPr lang="en-US" dirty="0" smtClean="0"/>
          </a:p>
          <a:p>
            <a:r>
              <a:rPr lang="en-US" dirty="0" smtClean="0"/>
              <a:t>To make anything: Capital</a:t>
            </a:r>
            <a:r>
              <a:rPr lang="en-US" baseline="0" dirty="0" smtClean="0"/>
              <a:t>, dump some ingredients in, out comes the result.</a:t>
            </a:r>
            <a:endParaRPr lang="en-US" dirty="0" smtClean="0"/>
          </a:p>
          <a:p>
            <a:endParaRPr lang="en-US" dirty="0" smtClean="0"/>
          </a:p>
          <a:p>
            <a:r>
              <a:rPr lang="en-US" dirty="0" smtClean="0"/>
              <a:t>Reverse</a:t>
            </a:r>
            <a:r>
              <a:rPr lang="en-US" baseline="0" dirty="0" smtClean="0"/>
              <a:t> Obscurity</a:t>
            </a:r>
            <a:endParaRPr lang="en-US" dirty="0" smtClean="0"/>
          </a:p>
          <a:p>
            <a:endParaRPr lang="en-US" dirty="0" smtClean="0"/>
          </a:p>
          <a:p>
            <a:r>
              <a:rPr lang="en-US" dirty="0" smtClean="0"/>
              <a:t>Namely,</a:t>
            </a:r>
            <a:r>
              <a:rPr lang="en-US" baseline="0" dirty="0" smtClean="0"/>
              <a:t> hardware but also expertise (“know how”), as well as software.</a:t>
            </a:r>
            <a:br>
              <a:rPr lang="en-US" baseline="0" dirty="0" smtClean="0"/>
            </a:br>
            <a:r>
              <a:rPr lang="en-US" baseline="0" dirty="0" smtClean="0"/>
              <a:t/>
            </a:r>
            <a:br>
              <a:rPr lang="en-US" baseline="0" dirty="0" smtClean="0"/>
            </a:br>
            <a:r>
              <a:rPr lang="en-US" baseline="0" dirty="0" smtClean="0"/>
              <a:t>Network costs as well, because you can’t mine a **new** block unless you have the **current**.</a:t>
            </a:r>
          </a:p>
          <a:p>
            <a:endParaRPr lang="en-US" baseline="0" dirty="0" smtClean="0"/>
          </a:p>
          <a:p>
            <a:r>
              <a:rPr lang="en-US" baseline="0" dirty="0" smtClean="0"/>
              <a:t>Current = latest valid block</a:t>
            </a:r>
            <a:br>
              <a:rPr lang="en-US" baseline="0" dirty="0" smtClean="0"/>
            </a:br>
            <a:r>
              <a:rPr lang="en-US" baseline="0" dirty="0" smtClean="0"/>
              <a:t/>
            </a:r>
            <a:br>
              <a:rPr lang="en-US" baseline="0" dirty="0" smtClean="0"/>
            </a:br>
            <a:r>
              <a:rPr lang="en-US" baseline="0" dirty="0" smtClean="0"/>
              <a:t>“valid” – defined as ‘meeting the rules’ of the Bitcoin protocol</a:t>
            </a:r>
          </a:p>
          <a:p>
            <a:r>
              <a:rPr lang="en-US" baseline="0" dirty="0" smtClean="0"/>
              <a:t>“latest” – defined as ‘having already reached 51% of the network </a:t>
            </a:r>
            <a:r>
              <a:rPr lang="en-US" baseline="0" dirty="0" err="1" smtClean="0"/>
              <a:t>hashrate</a:t>
            </a:r>
            <a:r>
              <a:rPr lang="en-US" baseline="0" dirty="0" smtClean="0"/>
              <a:t>’</a:t>
            </a:r>
          </a:p>
          <a:p>
            <a:endParaRPr lang="en-US" baseline="0" dirty="0" smtClean="0"/>
          </a:p>
          <a:p>
            <a:r>
              <a:rPr lang="en-US" baseline="0" dirty="0" smtClean="0"/>
              <a:t>(That’s not a very precise definition, but it’s more precise than nothing.)</a:t>
            </a:r>
          </a:p>
          <a:p>
            <a:endParaRPr lang="en-US" baseline="0" dirty="0" smtClean="0"/>
          </a:p>
          <a:p>
            <a:r>
              <a:rPr lang="en-US" baseline="0" dirty="0" smtClean="0"/>
              <a:t>These are all modified by humans, of course. Humans can negotiate corrupt power deals, withhold hardware, or withhold blocks.</a:t>
            </a:r>
          </a:p>
          <a:p>
            <a:endParaRPr lang="en-US" baseline="0" dirty="0" smtClean="0"/>
          </a:p>
          <a:p>
            <a:r>
              <a:rPr lang="en-US" baseline="0" dirty="0" smtClean="0"/>
              <a:t>So, we have a way to go. Under these ideal conditions, it is hard for anyone to interfere with mining</a:t>
            </a:r>
            <a:endParaRPr lang="en-US" dirty="0"/>
          </a:p>
        </p:txBody>
      </p:sp>
      <p:sp>
        <p:nvSpPr>
          <p:cNvPr id="4" name="Slide Number Placeholder 3"/>
          <p:cNvSpPr>
            <a:spLocks noGrp="1"/>
          </p:cNvSpPr>
          <p:nvPr>
            <p:ph type="sldNum" sz="quarter" idx="10"/>
          </p:nvPr>
        </p:nvSpPr>
        <p:spPr/>
        <p:txBody>
          <a:bodyPr/>
          <a:lstStyle/>
          <a:p>
            <a:fld id="{BE88B6A7-AFFC-4DF7-B3E3-D5EA4E299252}" type="slidenum">
              <a:rPr lang="en-US" smtClean="0"/>
              <a:t>12</a:t>
            </a:fld>
            <a:endParaRPr lang="en-US"/>
          </a:p>
        </p:txBody>
      </p:sp>
    </p:spTree>
    <p:extLst>
      <p:ext uri="{BB962C8B-B14F-4D97-AF65-F5344CB8AC3E}">
        <p14:creationId xmlns:p14="http://schemas.microsoft.com/office/powerpoint/2010/main" val="738517731"/>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let me just quickly remind everyone</a:t>
            </a:r>
            <a:r>
              <a:rPr lang="en-US" baseline="0" dirty="0" smtClean="0"/>
              <a:t> where we are.</a:t>
            </a:r>
          </a:p>
          <a:p>
            <a:r>
              <a:rPr lang="en-US" baseline="0" dirty="0" smtClean="0"/>
              <a:t>We were asking this question, about miner-independence, because sidechains firewall all the node effects, but they coerce the miner effects.</a:t>
            </a:r>
          </a:p>
          <a:p>
            <a:endParaRPr lang="en-US" baseline="0" dirty="0" smtClean="0"/>
          </a:p>
          <a:p>
            <a:r>
              <a:rPr lang="en-US" baseline="0" dirty="0" smtClean="0"/>
              <a:t>The effect of one sidechain’s fees on another sidechain’s fees. Sidechains “grow” the </a:t>
            </a:r>
            <a:endParaRPr lang="en-US" dirty="0"/>
          </a:p>
        </p:txBody>
      </p:sp>
      <p:sp>
        <p:nvSpPr>
          <p:cNvPr id="4" name="Slide Number Placeholder 3"/>
          <p:cNvSpPr>
            <a:spLocks noGrp="1"/>
          </p:cNvSpPr>
          <p:nvPr>
            <p:ph type="sldNum" sz="quarter" idx="10"/>
          </p:nvPr>
        </p:nvSpPr>
        <p:spPr/>
        <p:txBody>
          <a:bodyPr/>
          <a:lstStyle/>
          <a:p>
            <a:fld id="{BE88B6A7-AFFC-4DF7-B3E3-D5EA4E299252}" type="slidenum">
              <a:rPr lang="en-US" smtClean="0"/>
              <a:t>120</a:t>
            </a:fld>
            <a:endParaRPr lang="en-US"/>
          </a:p>
        </p:txBody>
      </p:sp>
    </p:spTree>
    <p:extLst>
      <p:ext uri="{BB962C8B-B14F-4D97-AF65-F5344CB8AC3E}">
        <p14:creationId xmlns:p14="http://schemas.microsoft.com/office/powerpoint/2010/main" val="4263339594"/>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Two theories – one predicts that “perfect competition” will win. The other predicts that “monopoly” will win.</a:t>
            </a:r>
          </a:p>
          <a:p>
            <a:endParaRPr lang="en-US" dirty="0" smtClean="0"/>
          </a:p>
          <a:p>
            <a:r>
              <a:rPr lang="en-US" dirty="0" smtClean="0"/>
              <a:t>Ronald Coase was an economist, he died recently. Here’s a quote from </a:t>
            </a:r>
            <a:r>
              <a:rPr lang="en-US" dirty="0" err="1" smtClean="0"/>
              <a:t>Nassim</a:t>
            </a:r>
            <a:r>
              <a:rPr lang="en-US" dirty="0" smtClean="0"/>
              <a:t> </a:t>
            </a:r>
            <a:r>
              <a:rPr lang="en-US" dirty="0" err="1" smtClean="0"/>
              <a:t>Taleb</a:t>
            </a:r>
            <a:r>
              <a:rPr lang="en-US" dirty="0" smtClean="0"/>
              <a:t> talking about how great Coase is.</a:t>
            </a:r>
          </a:p>
          <a:p>
            <a:endParaRPr lang="en-US" dirty="0" smtClean="0"/>
          </a:p>
          <a:p>
            <a:r>
              <a:rPr lang="en-US" dirty="0" smtClean="0"/>
              <a:t>*commit to lowering future prices*  --- way to enforce compliance</a:t>
            </a:r>
          </a:p>
          <a:p>
            <a:endParaRPr lang="en-US" dirty="0" smtClean="0"/>
          </a:p>
          <a:p>
            <a:endParaRPr lang="en-US" baseline="0" dirty="0" smtClean="0"/>
          </a:p>
          <a:p>
            <a:r>
              <a:rPr lang="en-US" baseline="0" dirty="0" smtClean="0"/>
              <a:t>[[folk region photo]]</a:t>
            </a:r>
            <a:endParaRPr lang="en-US" dirty="0"/>
          </a:p>
        </p:txBody>
      </p:sp>
      <p:sp>
        <p:nvSpPr>
          <p:cNvPr id="4" name="Slide Number Placeholder 3"/>
          <p:cNvSpPr>
            <a:spLocks noGrp="1"/>
          </p:cNvSpPr>
          <p:nvPr>
            <p:ph type="sldNum" sz="quarter" idx="10"/>
          </p:nvPr>
        </p:nvSpPr>
        <p:spPr/>
        <p:txBody>
          <a:bodyPr/>
          <a:lstStyle/>
          <a:p>
            <a:fld id="{BE88B6A7-AFFC-4DF7-B3E3-D5EA4E299252}" type="slidenum">
              <a:rPr lang="en-US" smtClean="0"/>
              <a:t>121</a:t>
            </a:fld>
            <a:endParaRPr lang="en-US"/>
          </a:p>
        </p:txBody>
      </p:sp>
    </p:spTree>
    <p:extLst>
      <p:ext uri="{BB962C8B-B14F-4D97-AF65-F5344CB8AC3E}">
        <p14:creationId xmlns:p14="http://schemas.microsoft.com/office/powerpoint/2010/main" val="1159541985"/>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Durable goods – not an ice cream cone, a car</a:t>
            </a:r>
            <a:r>
              <a:rPr lang="en-US" baseline="0" dirty="0" smtClean="0"/>
              <a:t> or an iPod or something.</a:t>
            </a:r>
          </a:p>
          <a:p>
            <a:endParaRPr lang="en-US" baseline="0" dirty="0" smtClean="0"/>
          </a:p>
          <a:p>
            <a:r>
              <a:rPr lang="en-US" baseline="0" dirty="0" smtClean="0"/>
              <a:t>Image of Tragic View.</a:t>
            </a:r>
            <a:endParaRPr lang="en-US" dirty="0"/>
          </a:p>
        </p:txBody>
      </p:sp>
      <p:sp>
        <p:nvSpPr>
          <p:cNvPr id="4" name="Slide Number Placeholder 3"/>
          <p:cNvSpPr>
            <a:spLocks noGrp="1"/>
          </p:cNvSpPr>
          <p:nvPr>
            <p:ph type="sldNum" sz="quarter" idx="10"/>
          </p:nvPr>
        </p:nvSpPr>
        <p:spPr/>
        <p:txBody>
          <a:bodyPr/>
          <a:lstStyle/>
          <a:p>
            <a:fld id="{BE88B6A7-AFFC-4DF7-B3E3-D5EA4E299252}" type="slidenum">
              <a:rPr lang="en-US" smtClean="0"/>
              <a:t>122</a:t>
            </a:fld>
            <a:endParaRPr lang="en-US"/>
          </a:p>
        </p:txBody>
      </p:sp>
    </p:spTree>
    <p:extLst>
      <p:ext uri="{BB962C8B-B14F-4D97-AF65-F5344CB8AC3E}">
        <p14:creationId xmlns:p14="http://schemas.microsoft.com/office/powerpoint/2010/main" val="3384170331"/>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E88B6A7-AFFC-4DF7-B3E3-D5EA4E299252}" type="slidenum">
              <a:rPr lang="en-US" smtClean="0"/>
              <a:t>123</a:t>
            </a:fld>
            <a:endParaRPr lang="en-US"/>
          </a:p>
        </p:txBody>
      </p:sp>
    </p:spTree>
    <p:extLst>
      <p:ext uri="{BB962C8B-B14F-4D97-AF65-F5344CB8AC3E}">
        <p14:creationId xmlns:p14="http://schemas.microsoft.com/office/powerpoint/2010/main" val="1985260498"/>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Folk – the soft</a:t>
            </a:r>
            <a:r>
              <a:rPr lang="en-US" baseline="0" dirty="0" smtClean="0"/>
              <a:t> fork.</a:t>
            </a:r>
          </a:p>
          <a:p>
            <a:endParaRPr lang="en-US" baseline="0" dirty="0" smtClean="0"/>
          </a:p>
          <a:p>
            <a:r>
              <a:rPr lang="en-US" baseline="0" dirty="0" smtClean="0"/>
              <a:t>Folk theorem is usually explained using this diagram of the Prisoner’s </a:t>
            </a:r>
            <a:r>
              <a:rPr lang="en-US" baseline="0" dirty="0" err="1" smtClean="0"/>
              <a:t>Dillema</a:t>
            </a:r>
            <a:r>
              <a:rPr lang="en-US" baseline="0" dirty="0" smtClean="0"/>
              <a:t>.</a:t>
            </a:r>
          </a:p>
          <a:p>
            <a:endParaRPr lang="en-US" baseline="0" dirty="0" smtClean="0"/>
          </a:p>
          <a:p>
            <a:r>
              <a:rPr lang="en-US" baseline="0" dirty="0" smtClean="0"/>
              <a:t>Red can choose between cooperate and defect, and Red wants to be as far to the right as possible.</a:t>
            </a:r>
          </a:p>
          <a:p>
            <a:endParaRPr lang="en-US" baseline="0" dirty="0" smtClean="0"/>
          </a:p>
          <a:p>
            <a:r>
              <a:rPr lang="en-US" baseline="0" dirty="0" smtClean="0"/>
              <a:t>Blue wants to be as high as possible. And notice “d” defect is more-right for Red, and it’s higher for Blue.</a:t>
            </a:r>
          </a:p>
          <a:p>
            <a:endParaRPr lang="en-US" baseline="0" dirty="0" smtClean="0"/>
          </a:p>
          <a:p>
            <a:endParaRPr lang="en-US" baseline="0" dirty="0" smtClean="0"/>
          </a:p>
          <a:p>
            <a:endParaRPr lang="en-US" baseline="0" dirty="0" smtClean="0"/>
          </a:p>
          <a:p>
            <a:r>
              <a:rPr lang="en-US" baseline="0" dirty="0" smtClean="0"/>
              <a:t>If you can ascribe blame to someone, and you know what that person *won’t* want you to do, and punishing doesn’t cost you very much.</a:t>
            </a:r>
            <a:endParaRPr lang="en-US" dirty="0"/>
          </a:p>
        </p:txBody>
      </p:sp>
      <p:sp>
        <p:nvSpPr>
          <p:cNvPr id="4" name="Slide Number Placeholder 3"/>
          <p:cNvSpPr>
            <a:spLocks noGrp="1"/>
          </p:cNvSpPr>
          <p:nvPr>
            <p:ph type="sldNum" sz="quarter" idx="10"/>
          </p:nvPr>
        </p:nvSpPr>
        <p:spPr/>
        <p:txBody>
          <a:bodyPr/>
          <a:lstStyle/>
          <a:p>
            <a:fld id="{BE88B6A7-AFFC-4DF7-B3E3-D5EA4E299252}" type="slidenum">
              <a:rPr lang="en-US" smtClean="0"/>
              <a:t>124</a:t>
            </a:fld>
            <a:endParaRPr lang="en-US"/>
          </a:p>
        </p:txBody>
      </p:sp>
    </p:spTree>
    <p:extLst>
      <p:ext uri="{BB962C8B-B14F-4D97-AF65-F5344CB8AC3E}">
        <p14:creationId xmlns:p14="http://schemas.microsoft.com/office/powerpoint/2010/main" val="2416990412"/>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trick is that you punish</a:t>
            </a:r>
            <a:r>
              <a:rPr lang="en-US" baseline="0" dirty="0" smtClean="0"/>
              <a:t> them, to erase their betrayal gains. So Red betrays you, he gets 3 instead of 2. He’s up one. So you have punish him once, he gets a 1 instead a 2. Then you punish him again, maybe a few more times. There’s a strategy called Grim Trigger, very dramatic name, where as soon as anyone defects from any plan at all, you punish them forever.</a:t>
            </a:r>
            <a:endParaRPr lang="en-US" dirty="0"/>
          </a:p>
        </p:txBody>
      </p:sp>
      <p:sp>
        <p:nvSpPr>
          <p:cNvPr id="4" name="Slide Number Placeholder 3"/>
          <p:cNvSpPr>
            <a:spLocks noGrp="1"/>
          </p:cNvSpPr>
          <p:nvPr>
            <p:ph type="sldNum" sz="quarter" idx="10"/>
          </p:nvPr>
        </p:nvSpPr>
        <p:spPr/>
        <p:txBody>
          <a:bodyPr/>
          <a:lstStyle/>
          <a:p>
            <a:fld id="{BE88B6A7-AFFC-4DF7-B3E3-D5EA4E299252}" type="slidenum">
              <a:rPr lang="en-US" smtClean="0"/>
              <a:t>125</a:t>
            </a:fld>
            <a:endParaRPr lang="en-US"/>
          </a:p>
        </p:txBody>
      </p:sp>
    </p:spTree>
    <p:extLst>
      <p:ext uri="{BB962C8B-B14F-4D97-AF65-F5344CB8AC3E}">
        <p14:creationId xmlns:p14="http://schemas.microsoft.com/office/powerpoint/2010/main" val="3737395221"/>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And…these payoffs are always measured in utility, but if they were measured in dollars, or transferrable cash,</a:t>
            </a:r>
            <a:r>
              <a:rPr lang="en-US" baseline="0" dirty="0" smtClean="0"/>
              <a:t> then there’d be these -45 degree lines where the players could try to pay each other, in between iterations of the game (as it repeats).</a:t>
            </a:r>
          </a:p>
          <a:p>
            <a:endParaRPr lang="en-US" baseline="0" dirty="0" smtClean="0"/>
          </a:p>
          <a:p>
            <a:r>
              <a:rPr lang="en-US" baseline="0" dirty="0" smtClean="0"/>
              <a:t>And as long as you can move up-right-ward, to a higher line, then you aren’t truly in equilibrium. Someone, for example Blue, could say, “lets move up to a higher line, and I’ll give you, Red, 5% of what I gain”. It’s a good deal for both.</a:t>
            </a:r>
          </a:p>
          <a:p>
            <a:endParaRPr lang="en-US" baseline="0" dirty="0" smtClean="0"/>
          </a:p>
          <a:p>
            <a:r>
              <a:rPr lang="en-US" dirty="0" smtClean="0"/>
              <a:t>So, how do we get this punishment?</a:t>
            </a:r>
            <a:r>
              <a:rPr lang="en-US" baseline="0" dirty="0" smtClean="0"/>
              <a:t> Well, we orphan the block, of course.</a:t>
            </a:r>
            <a:endParaRPr lang="en-US" dirty="0"/>
          </a:p>
        </p:txBody>
      </p:sp>
      <p:sp>
        <p:nvSpPr>
          <p:cNvPr id="4" name="Slide Number Placeholder 3"/>
          <p:cNvSpPr>
            <a:spLocks noGrp="1"/>
          </p:cNvSpPr>
          <p:nvPr>
            <p:ph type="sldNum" sz="quarter" idx="10"/>
          </p:nvPr>
        </p:nvSpPr>
        <p:spPr/>
        <p:txBody>
          <a:bodyPr/>
          <a:lstStyle/>
          <a:p>
            <a:fld id="{BE88B6A7-AFFC-4DF7-B3E3-D5EA4E299252}" type="slidenum">
              <a:rPr lang="en-US" smtClean="0"/>
              <a:t>126</a:t>
            </a:fld>
            <a:endParaRPr lang="en-US"/>
          </a:p>
        </p:txBody>
      </p:sp>
    </p:spTree>
    <p:extLst>
      <p:ext uri="{BB962C8B-B14F-4D97-AF65-F5344CB8AC3E}">
        <p14:creationId xmlns:p14="http://schemas.microsoft.com/office/powerpoint/2010/main" val="3935528590"/>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The Cartle wins!</a:t>
            </a:r>
            <a:endParaRPr lang="en-US" dirty="0"/>
          </a:p>
        </p:txBody>
      </p:sp>
      <p:sp>
        <p:nvSpPr>
          <p:cNvPr id="4" name="Slide Number Placeholder 3"/>
          <p:cNvSpPr>
            <a:spLocks noGrp="1"/>
          </p:cNvSpPr>
          <p:nvPr>
            <p:ph type="sldNum" sz="quarter" idx="10"/>
          </p:nvPr>
        </p:nvSpPr>
        <p:spPr/>
        <p:txBody>
          <a:bodyPr/>
          <a:lstStyle/>
          <a:p>
            <a:fld id="{BE88B6A7-AFFC-4DF7-B3E3-D5EA4E299252}" type="slidenum">
              <a:rPr lang="en-US" smtClean="0"/>
              <a:t>127</a:t>
            </a:fld>
            <a:endParaRPr lang="en-US"/>
          </a:p>
        </p:txBody>
      </p:sp>
    </p:spTree>
    <p:extLst>
      <p:ext uri="{BB962C8B-B14F-4D97-AF65-F5344CB8AC3E}">
        <p14:creationId xmlns:p14="http://schemas.microsoft.com/office/powerpoint/2010/main" val="2130075932"/>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as a result, I predict that the access policy will be coordinated.</a:t>
            </a:r>
            <a:r>
              <a:rPr lang="en-US" baseline="0" dirty="0" smtClean="0"/>
              <a:t> There are gains if it is – that’s motive, and if they just code up a simple rule – that’s opportunity.</a:t>
            </a:r>
            <a:endParaRPr lang="en-US" dirty="0"/>
          </a:p>
        </p:txBody>
      </p:sp>
      <p:sp>
        <p:nvSpPr>
          <p:cNvPr id="4" name="Slide Number Placeholder 3"/>
          <p:cNvSpPr>
            <a:spLocks noGrp="1"/>
          </p:cNvSpPr>
          <p:nvPr>
            <p:ph type="sldNum" sz="quarter" idx="10"/>
          </p:nvPr>
        </p:nvSpPr>
        <p:spPr/>
        <p:txBody>
          <a:bodyPr/>
          <a:lstStyle/>
          <a:p>
            <a:fld id="{BE88B6A7-AFFC-4DF7-B3E3-D5EA4E299252}" type="slidenum">
              <a:rPr lang="en-US" smtClean="0"/>
              <a:t>128</a:t>
            </a:fld>
            <a:endParaRPr lang="en-US"/>
          </a:p>
        </p:txBody>
      </p:sp>
    </p:spTree>
    <p:extLst>
      <p:ext uri="{BB962C8B-B14F-4D97-AF65-F5344CB8AC3E}">
        <p14:creationId xmlns:p14="http://schemas.microsoft.com/office/powerpoint/2010/main" val="1979988478"/>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I don’t argue that we *should* do this, or even that it is a good thing. I simply argue that it will happen. There is a reason for it to happen, and once it happens, there no reason for it to un-happen.</a:t>
            </a:r>
          </a:p>
          <a:p>
            <a:endParaRPr lang="en-US" dirty="0"/>
          </a:p>
        </p:txBody>
      </p:sp>
      <p:sp>
        <p:nvSpPr>
          <p:cNvPr id="4" name="Slide Number Placeholder 3"/>
          <p:cNvSpPr>
            <a:spLocks noGrp="1"/>
          </p:cNvSpPr>
          <p:nvPr>
            <p:ph type="sldNum" sz="quarter" idx="10"/>
          </p:nvPr>
        </p:nvSpPr>
        <p:spPr/>
        <p:txBody>
          <a:bodyPr/>
          <a:lstStyle/>
          <a:p>
            <a:fld id="{BE88B6A7-AFFC-4DF7-B3E3-D5EA4E299252}" type="slidenum">
              <a:rPr lang="en-US" smtClean="0"/>
              <a:t>129</a:t>
            </a:fld>
            <a:endParaRPr lang="en-US"/>
          </a:p>
        </p:txBody>
      </p:sp>
    </p:spTree>
    <p:extLst>
      <p:ext uri="{BB962C8B-B14F-4D97-AF65-F5344CB8AC3E}">
        <p14:creationId xmlns:p14="http://schemas.microsoft.com/office/powerpoint/2010/main" val="22644196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E88B6A7-AFFC-4DF7-B3E3-D5EA4E299252}" type="slidenum">
              <a:rPr lang="en-US" smtClean="0"/>
              <a:t>13</a:t>
            </a:fld>
            <a:endParaRPr lang="en-US"/>
          </a:p>
        </p:txBody>
      </p:sp>
    </p:spTree>
    <p:extLst>
      <p:ext uri="{BB962C8B-B14F-4D97-AF65-F5344CB8AC3E}">
        <p14:creationId xmlns:p14="http://schemas.microsoft.com/office/powerpoint/2010/main" val="2843874401"/>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E88B6A7-AFFC-4DF7-B3E3-D5EA4E299252}" type="slidenum">
              <a:rPr lang="en-US" smtClean="0"/>
              <a:t>130</a:t>
            </a:fld>
            <a:endParaRPr lang="en-US"/>
          </a:p>
        </p:txBody>
      </p:sp>
    </p:spTree>
    <p:extLst>
      <p:ext uri="{BB962C8B-B14F-4D97-AF65-F5344CB8AC3E}">
        <p14:creationId xmlns:p14="http://schemas.microsoft.com/office/powerpoint/2010/main" val="1996193406"/>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monopolist doesn’t have a supply curve, because he can</a:t>
            </a:r>
            <a:r>
              <a:rPr lang="en-US" baseline="0" dirty="0" smtClean="0"/>
              <a:t> make as many as he wants, and sell them for as much as he wants.</a:t>
            </a:r>
          </a:p>
          <a:p>
            <a:endParaRPr lang="en-US" baseline="0" dirty="0" smtClean="0"/>
          </a:p>
          <a:p>
            <a:r>
              <a:rPr lang="en-US" baseline="0" dirty="0" smtClean="0"/>
              <a:t>The demand curve says “At X price, how many would sell?”. The supply curve says “At X price, how many would be made?”.</a:t>
            </a:r>
          </a:p>
          <a:p>
            <a:endParaRPr lang="en-US" baseline="0" dirty="0" smtClean="0"/>
          </a:p>
          <a:p>
            <a:r>
              <a:rPr lang="en-US" baseline="0" dirty="0" smtClean="0"/>
              <a:t>But the monopolist chooses the price, so it doesn’t matter. The monopolist is effectively picking point on the demand curve.</a:t>
            </a:r>
          </a:p>
          <a:p>
            <a:endParaRPr lang="en-US" baseline="0" dirty="0" smtClean="0"/>
          </a:p>
          <a:p>
            <a:r>
              <a:rPr lang="en-US" baseline="0" dirty="0" smtClean="0"/>
              <a:t>The only need to find a rule that picks Q such that it maximizes revenue.</a:t>
            </a:r>
            <a:endParaRPr lang="en-US" dirty="0"/>
          </a:p>
        </p:txBody>
      </p:sp>
      <p:sp>
        <p:nvSpPr>
          <p:cNvPr id="4" name="Slide Number Placeholder 3"/>
          <p:cNvSpPr>
            <a:spLocks noGrp="1"/>
          </p:cNvSpPr>
          <p:nvPr>
            <p:ph type="sldNum" sz="quarter" idx="10"/>
          </p:nvPr>
        </p:nvSpPr>
        <p:spPr/>
        <p:txBody>
          <a:bodyPr/>
          <a:lstStyle/>
          <a:p>
            <a:fld id="{BE88B6A7-AFFC-4DF7-B3E3-D5EA4E299252}" type="slidenum">
              <a:rPr lang="en-US" smtClean="0"/>
              <a:t>131</a:t>
            </a:fld>
            <a:endParaRPr lang="en-US"/>
          </a:p>
        </p:txBody>
      </p:sp>
    </p:spTree>
    <p:extLst>
      <p:ext uri="{BB962C8B-B14F-4D97-AF65-F5344CB8AC3E}">
        <p14:creationId xmlns:p14="http://schemas.microsoft.com/office/powerpoint/2010/main" val="2195431587"/>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Everyone’s asleep, real-time</a:t>
            </a:r>
            <a:r>
              <a:rPr lang="en-US" baseline="0" dirty="0" smtClean="0"/>
              <a:t> demand.</a:t>
            </a:r>
            <a:endParaRPr lang="en-US" dirty="0" smtClean="0"/>
          </a:p>
          <a:p>
            <a:endParaRPr lang="en-US" dirty="0" smtClean="0"/>
          </a:p>
          <a:p>
            <a:r>
              <a:rPr lang="en-US" dirty="0" smtClean="0"/>
              <a:t>But, it doesn’t break, it just becomes more complicated.</a:t>
            </a:r>
          </a:p>
          <a:p>
            <a:endParaRPr lang="en-US" dirty="0" smtClean="0"/>
          </a:p>
          <a:p>
            <a:r>
              <a:rPr lang="en-US" dirty="0" smtClean="0"/>
              <a:t>The assumption is purely for simplicity.</a:t>
            </a:r>
            <a:endParaRPr lang="en-US" dirty="0"/>
          </a:p>
        </p:txBody>
      </p:sp>
      <p:sp>
        <p:nvSpPr>
          <p:cNvPr id="4" name="Slide Number Placeholder 3"/>
          <p:cNvSpPr>
            <a:spLocks noGrp="1"/>
          </p:cNvSpPr>
          <p:nvPr>
            <p:ph type="sldNum" sz="quarter" idx="10"/>
          </p:nvPr>
        </p:nvSpPr>
        <p:spPr/>
        <p:txBody>
          <a:bodyPr/>
          <a:lstStyle/>
          <a:p>
            <a:fld id="{BE88B6A7-AFFC-4DF7-B3E3-D5EA4E299252}" type="slidenum">
              <a:rPr lang="en-US" smtClean="0"/>
              <a:t>132</a:t>
            </a:fld>
            <a:endParaRPr lang="en-US"/>
          </a:p>
        </p:txBody>
      </p:sp>
    </p:spTree>
    <p:extLst>
      <p:ext uri="{BB962C8B-B14F-4D97-AF65-F5344CB8AC3E}">
        <p14:creationId xmlns:p14="http://schemas.microsoft.com/office/powerpoint/2010/main" val="3057731154"/>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a:t>
            </a:r>
            <a:r>
              <a:rPr lang="en-US" baseline="0" dirty="0" smtClean="0"/>
              <a:t> again, it doesn’t need to be KB, it can be anything or a combination of things.</a:t>
            </a:r>
          </a:p>
          <a:p>
            <a:endParaRPr lang="en-US" baseline="0" dirty="0" smtClean="0"/>
          </a:p>
          <a:p>
            <a:r>
              <a:rPr lang="en-US" baseline="0" dirty="0" smtClean="0"/>
              <a:t>Let’s explore, for three quick slides, and then pick the rule.</a:t>
            </a:r>
            <a:endParaRPr lang="en-US" dirty="0"/>
          </a:p>
        </p:txBody>
      </p:sp>
      <p:sp>
        <p:nvSpPr>
          <p:cNvPr id="4" name="Slide Number Placeholder 3"/>
          <p:cNvSpPr>
            <a:spLocks noGrp="1"/>
          </p:cNvSpPr>
          <p:nvPr>
            <p:ph type="sldNum" sz="quarter" idx="10"/>
          </p:nvPr>
        </p:nvSpPr>
        <p:spPr/>
        <p:txBody>
          <a:bodyPr/>
          <a:lstStyle/>
          <a:p>
            <a:fld id="{BE88B6A7-AFFC-4DF7-B3E3-D5EA4E299252}" type="slidenum">
              <a:rPr lang="en-US" smtClean="0"/>
              <a:t>133</a:t>
            </a:fld>
            <a:endParaRPr lang="en-US"/>
          </a:p>
        </p:txBody>
      </p:sp>
    </p:spTree>
    <p:extLst>
      <p:ext uri="{BB962C8B-B14F-4D97-AF65-F5344CB8AC3E}">
        <p14:creationId xmlns:p14="http://schemas.microsoft.com/office/powerpoint/2010/main" val="4221762143"/>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the demand curve were a -45 degree straight line, it would be a</a:t>
            </a:r>
            <a:r>
              <a:rPr lang="en-US" baseline="0" dirty="0" smtClean="0"/>
              <a:t> result of basic calculus, that a square would maximize this area.</a:t>
            </a:r>
            <a:r>
              <a:rPr lang="en-US" dirty="0" smtClean="0"/>
              <a:t/>
            </a:r>
            <a:br>
              <a:rPr lang="en-US" dirty="0" smtClean="0"/>
            </a:br>
            <a:endParaRPr lang="en-US" dirty="0" smtClean="0"/>
          </a:p>
          <a:p>
            <a:r>
              <a:rPr lang="en-US" dirty="0" smtClean="0"/>
              <a:t>If you neglect</a:t>
            </a:r>
            <a:r>
              <a:rPr lang="en-US" baseline="0" dirty="0" smtClean="0"/>
              <a:t> a side of the square, it might shrink toward zero, reducing the whole area to zero.</a:t>
            </a:r>
          </a:p>
          <a:p>
            <a:endParaRPr lang="en-US" baseline="0" dirty="0" smtClean="0"/>
          </a:p>
          <a:p>
            <a:r>
              <a:rPr lang="en-US" dirty="0" smtClean="0"/>
              <a:t>The only reason I bring</a:t>
            </a:r>
            <a:r>
              <a:rPr lang="en-US" baseline="0" dirty="0" smtClean="0"/>
              <a:t> this is up is to point out that “medium is good”. For fees.</a:t>
            </a:r>
          </a:p>
          <a:p>
            <a:endParaRPr lang="en-US" baseline="0" dirty="0" smtClean="0"/>
          </a:p>
          <a:p>
            <a:r>
              <a:rPr lang="en-US" baseline="0" dirty="0" smtClean="0"/>
              <a:t>Miners want a medium limit, because they don’t care about externalities. Just cause miners want it, doesn’t mean that we should want it.</a:t>
            </a:r>
          </a:p>
          <a:p>
            <a:endParaRPr lang="en-US" baseline="0" dirty="0" smtClean="0"/>
          </a:p>
          <a:p>
            <a:r>
              <a:rPr lang="en-US" baseline="0" dirty="0" smtClean="0"/>
              <a:t>So, how does this help?</a:t>
            </a:r>
            <a:endParaRPr lang="en-US" dirty="0"/>
          </a:p>
        </p:txBody>
      </p:sp>
      <p:sp>
        <p:nvSpPr>
          <p:cNvPr id="4" name="Slide Number Placeholder 3"/>
          <p:cNvSpPr>
            <a:spLocks noGrp="1"/>
          </p:cNvSpPr>
          <p:nvPr>
            <p:ph type="sldNum" sz="quarter" idx="10"/>
          </p:nvPr>
        </p:nvSpPr>
        <p:spPr/>
        <p:txBody>
          <a:bodyPr/>
          <a:lstStyle/>
          <a:p>
            <a:fld id="{BE88B6A7-AFFC-4DF7-B3E3-D5EA4E299252}" type="slidenum">
              <a:rPr lang="en-US" smtClean="0"/>
              <a:t>134</a:t>
            </a:fld>
            <a:endParaRPr lang="en-US"/>
          </a:p>
        </p:txBody>
      </p:sp>
    </p:spTree>
    <p:extLst>
      <p:ext uri="{BB962C8B-B14F-4D97-AF65-F5344CB8AC3E}">
        <p14:creationId xmlns:p14="http://schemas.microsoft.com/office/powerpoint/2010/main" val="3550065391"/>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Demand curve is not a -45</a:t>
            </a:r>
            <a:r>
              <a:rPr lang="en-US" baseline="0" dirty="0" smtClean="0"/>
              <a:t> degree line. There’s no way of knowing what it is for sure, and it changes constantly, but here’s an example where a square is no good.</a:t>
            </a:r>
            <a:endParaRPr lang="en-US" dirty="0"/>
          </a:p>
        </p:txBody>
      </p:sp>
      <p:sp>
        <p:nvSpPr>
          <p:cNvPr id="4" name="Slide Number Placeholder 3"/>
          <p:cNvSpPr>
            <a:spLocks noGrp="1"/>
          </p:cNvSpPr>
          <p:nvPr>
            <p:ph type="sldNum" sz="quarter" idx="10"/>
          </p:nvPr>
        </p:nvSpPr>
        <p:spPr/>
        <p:txBody>
          <a:bodyPr/>
          <a:lstStyle/>
          <a:p>
            <a:fld id="{BE88B6A7-AFFC-4DF7-B3E3-D5EA4E299252}" type="slidenum">
              <a:rPr lang="en-US" smtClean="0"/>
              <a:t>135</a:t>
            </a:fld>
            <a:endParaRPr lang="en-US"/>
          </a:p>
        </p:txBody>
      </p:sp>
    </p:spTree>
    <p:extLst>
      <p:ext uri="{BB962C8B-B14F-4D97-AF65-F5344CB8AC3E}">
        <p14:creationId xmlns:p14="http://schemas.microsoft.com/office/powerpoint/2010/main" val="156122574"/>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More realistic.</a:t>
            </a:r>
            <a:r>
              <a:rPr lang="en-US" baseline="0" dirty="0" smtClean="0"/>
              <a:t> Still v</a:t>
            </a:r>
            <a:r>
              <a:rPr lang="en-US" dirty="0" smtClean="0"/>
              <a:t>ery tractable. Still</a:t>
            </a:r>
            <a:r>
              <a:rPr lang="en-US" baseline="0" dirty="0" smtClean="0"/>
              <a:t> an actual formula.</a:t>
            </a:r>
            <a:br>
              <a:rPr lang="en-US" baseline="0" dirty="0" smtClean="0"/>
            </a:br>
            <a:r>
              <a:rPr lang="en-US" baseline="0" dirty="0" smtClean="0"/>
              <a:t/>
            </a:r>
            <a:br>
              <a:rPr lang="en-US" baseline="0" dirty="0" smtClean="0"/>
            </a:br>
            <a:r>
              <a:rPr lang="en-US" baseline="0" dirty="0" smtClean="0"/>
              <a:t>I bring all of this up, because what I read on forums and in discussions doesn’t seem to contain this idea</a:t>
            </a:r>
            <a:endParaRPr lang="en-US" dirty="0"/>
          </a:p>
        </p:txBody>
      </p:sp>
      <p:sp>
        <p:nvSpPr>
          <p:cNvPr id="4" name="Slide Number Placeholder 3"/>
          <p:cNvSpPr>
            <a:spLocks noGrp="1"/>
          </p:cNvSpPr>
          <p:nvPr>
            <p:ph type="sldNum" sz="quarter" idx="10"/>
          </p:nvPr>
        </p:nvSpPr>
        <p:spPr/>
        <p:txBody>
          <a:bodyPr/>
          <a:lstStyle/>
          <a:p>
            <a:fld id="{BE88B6A7-AFFC-4DF7-B3E3-D5EA4E299252}" type="slidenum">
              <a:rPr lang="en-US" smtClean="0"/>
              <a:t>136</a:t>
            </a:fld>
            <a:endParaRPr lang="en-US"/>
          </a:p>
        </p:txBody>
      </p:sp>
    </p:spTree>
    <p:extLst>
      <p:ext uri="{BB962C8B-B14F-4D97-AF65-F5344CB8AC3E}">
        <p14:creationId xmlns:p14="http://schemas.microsoft.com/office/powerpoint/2010/main" val="3660277680"/>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Demand curve is not a -45</a:t>
            </a:r>
            <a:r>
              <a:rPr lang="en-US" baseline="0" dirty="0" smtClean="0"/>
              <a:t> degree line. There’s no way of knowing what it is for sure, and it changes constantly, but here’s an example where a square is no good.</a:t>
            </a:r>
            <a:endParaRPr lang="en-US" dirty="0"/>
          </a:p>
        </p:txBody>
      </p:sp>
      <p:sp>
        <p:nvSpPr>
          <p:cNvPr id="4" name="Slide Number Placeholder 3"/>
          <p:cNvSpPr>
            <a:spLocks noGrp="1"/>
          </p:cNvSpPr>
          <p:nvPr>
            <p:ph type="sldNum" sz="quarter" idx="10"/>
          </p:nvPr>
        </p:nvSpPr>
        <p:spPr/>
        <p:txBody>
          <a:bodyPr/>
          <a:lstStyle/>
          <a:p>
            <a:fld id="{BE88B6A7-AFFC-4DF7-B3E3-D5EA4E299252}" type="slidenum">
              <a:rPr lang="en-US" smtClean="0"/>
              <a:t>137</a:t>
            </a:fld>
            <a:endParaRPr lang="en-US"/>
          </a:p>
        </p:txBody>
      </p:sp>
    </p:spTree>
    <p:extLst>
      <p:ext uri="{BB962C8B-B14F-4D97-AF65-F5344CB8AC3E}">
        <p14:creationId xmlns:p14="http://schemas.microsoft.com/office/powerpoint/2010/main" val="1928651775"/>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Technically, it could be either edge. But for a variety of reasons,</a:t>
            </a:r>
            <a:r>
              <a:rPr lang="en-US" baseline="0" dirty="0" smtClean="0"/>
              <a:t> I think Q is both better and easier to understand.</a:t>
            </a:r>
            <a:endParaRPr lang="en-US" dirty="0" smtClean="0"/>
          </a:p>
          <a:p>
            <a:endParaRPr lang="en-US" dirty="0" smtClean="0"/>
          </a:p>
          <a:p>
            <a:r>
              <a:rPr lang="en-US" dirty="0" smtClean="0"/>
              <a:t>1% could be anything,</a:t>
            </a:r>
            <a:r>
              <a:rPr lang="en-US" baseline="0" dirty="0" smtClean="0"/>
              <a:t> think of it as lambda.</a:t>
            </a:r>
            <a:br>
              <a:rPr lang="en-US" baseline="0" dirty="0" smtClean="0"/>
            </a:br>
            <a:r>
              <a:rPr lang="en-US" baseline="0" dirty="0" smtClean="0"/>
              <a:t/>
            </a:r>
            <a:br>
              <a:rPr lang="en-US" baseline="0" dirty="0" smtClean="0"/>
            </a:br>
            <a:r>
              <a:rPr lang="en-US" baseline="0" dirty="0" smtClean="0"/>
              <a:t>So, again, it’s basic calculus / algebra. If A is the product of x and y, you scale x and y by g1 g2, respectfully. If g1 is .99 then g2 will need to be above 1.01.</a:t>
            </a:r>
          </a:p>
          <a:p>
            <a:endParaRPr lang="en-US" baseline="0" dirty="0" smtClean="0"/>
          </a:p>
          <a:p>
            <a:r>
              <a:rPr lang="en-US" baseline="0" dirty="0" smtClean="0"/>
              <a:t>This note refers to the risk of allowing miners to act as a coordinated group. The concern is that they would work together to censor txns. The difference is that arbitrarily-censoring txns is not revenue-maximizing, but this type of cooperation is. [slide] So there is still some competition –or rather, anti-coordination-- in this area.</a:t>
            </a:r>
            <a:endParaRPr lang="en-US" dirty="0"/>
          </a:p>
        </p:txBody>
      </p:sp>
      <p:sp>
        <p:nvSpPr>
          <p:cNvPr id="4" name="Slide Number Placeholder 3"/>
          <p:cNvSpPr>
            <a:spLocks noGrp="1"/>
          </p:cNvSpPr>
          <p:nvPr>
            <p:ph type="sldNum" sz="quarter" idx="10"/>
          </p:nvPr>
        </p:nvSpPr>
        <p:spPr/>
        <p:txBody>
          <a:bodyPr/>
          <a:lstStyle/>
          <a:p>
            <a:fld id="{BE88B6A7-AFFC-4DF7-B3E3-D5EA4E299252}" type="slidenum">
              <a:rPr lang="en-US" smtClean="0"/>
              <a:t>138</a:t>
            </a:fld>
            <a:endParaRPr lang="en-US"/>
          </a:p>
        </p:txBody>
      </p:sp>
    </p:spTree>
    <p:extLst>
      <p:ext uri="{BB962C8B-B14F-4D97-AF65-F5344CB8AC3E}">
        <p14:creationId xmlns:p14="http://schemas.microsoft.com/office/powerpoint/2010/main" val="2498129142"/>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Which leads me to conclude…</a:t>
            </a:r>
          </a:p>
          <a:p>
            <a:endParaRPr lang="en-US" dirty="0" smtClean="0"/>
          </a:p>
          <a:p>
            <a:r>
              <a:rPr lang="en-US" dirty="0" smtClean="0"/>
              <a:t>If</a:t>
            </a:r>
            <a:r>
              <a:rPr lang="en-US" baseline="0" dirty="0" smtClean="0"/>
              <a:t> sidechains bring people into the Bitcoin umbrella, for some other service, identity, gambling whatever.</a:t>
            </a:r>
            <a:endParaRPr lang="en-US" dirty="0"/>
          </a:p>
        </p:txBody>
      </p:sp>
      <p:sp>
        <p:nvSpPr>
          <p:cNvPr id="4" name="Slide Number Placeholder 3"/>
          <p:cNvSpPr>
            <a:spLocks noGrp="1"/>
          </p:cNvSpPr>
          <p:nvPr>
            <p:ph type="sldNum" sz="quarter" idx="10"/>
          </p:nvPr>
        </p:nvSpPr>
        <p:spPr/>
        <p:txBody>
          <a:bodyPr/>
          <a:lstStyle/>
          <a:p>
            <a:fld id="{BE88B6A7-AFFC-4DF7-B3E3-D5EA4E299252}" type="slidenum">
              <a:rPr lang="en-US" smtClean="0"/>
              <a:t>139</a:t>
            </a:fld>
            <a:endParaRPr lang="en-US"/>
          </a:p>
        </p:txBody>
      </p:sp>
    </p:spTree>
    <p:extLst>
      <p:ext uri="{BB962C8B-B14F-4D97-AF65-F5344CB8AC3E}">
        <p14:creationId xmlns:p14="http://schemas.microsoft.com/office/powerpoint/2010/main" val="15365838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E88B6A7-AFFC-4DF7-B3E3-D5EA4E299252}" type="slidenum">
              <a:rPr lang="en-US" smtClean="0"/>
              <a:t>14</a:t>
            </a:fld>
            <a:endParaRPr lang="en-US"/>
          </a:p>
        </p:txBody>
      </p:sp>
    </p:spTree>
    <p:extLst>
      <p:ext uri="{BB962C8B-B14F-4D97-AF65-F5344CB8AC3E}">
        <p14:creationId xmlns:p14="http://schemas.microsoft.com/office/powerpoint/2010/main" val="1869244584"/>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Both are “orphan” questions.</a:t>
            </a:r>
          </a:p>
          <a:p>
            <a:endParaRPr lang="en-US" dirty="0" smtClean="0"/>
          </a:p>
          <a:p>
            <a:r>
              <a:rPr lang="en-US" dirty="0" smtClean="0"/>
              <a:t>Bitcoin solves this problem, by paying people</a:t>
            </a:r>
            <a:r>
              <a:rPr lang="en-US" baseline="0" dirty="0" smtClean="0"/>
              <a:t> to </a:t>
            </a:r>
            <a:r>
              <a:rPr lang="en-US" baseline="0" smtClean="0"/>
              <a:t>include EVERYthing they can, </a:t>
            </a:r>
            <a:r>
              <a:rPr lang="en-US" baseline="0" dirty="0" smtClean="0"/>
              <a:t>when they report back to you. If they missed something, we know it was because they were actually unable to get the message.</a:t>
            </a:r>
            <a:endParaRPr lang="en-US" dirty="0" smtClean="0"/>
          </a:p>
          <a:p>
            <a:endParaRPr lang="en-US" dirty="0" smtClean="0"/>
          </a:p>
          <a:p>
            <a:r>
              <a:rPr lang="en-US" dirty="0" smtClean="0"/>
              <a:t>Orphaning is very important!</a:t>
            </a:r>
            <a:endParaRPr lang="en-US" dirty="0"/>
          </a:p>
        </p:txBody>
      </p:sp>
      <p:sp>
        <p:nvSpPr>
          <p:cNvPr id="4" name="Slide Number Placeholder 3"/>
          <p:cNvSpPr>
            <a:spLocks noGrp="1"/>
          </p:cNvSpPr>
          <p:nvPr>
            <p:ph type="sldNum" sz="quarter" idx="10"/>
          </p:nvPr>
        </p:nvSpPr>
        <p:spPr/>
        <p:txBody>
          <a:bodyPr/>
          <a:lstStyle/>
          <a:p>
            <a:fld id="{BE88B6A7-AFFC-4DF7-B3E3-D5EA4E299252}" type="slidenum">
              <a:rPr lang="en-US" smtClean="0"/>
              <a:t>140</a:t>
            </a:fld>
            <a:endParaRPr lang="en-US"/>
          </a:p>
        </p:txBody>
      </p:sp>
    </p:spTree>
    <p:extLst>
      <p:ext uri="{BB962C8B-B14F-4D97-AF65-F5344CB8AC3E}">
        <p14:creationId xmlns:p14="http://schemas.microsoft.com/office/powerpoint/2010/main" val="3415900490"/>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know I picked on Peter R before,</a:t>
            </a:r>
            <a:r>
              <a:rPr lang="en-US" baseline="0" dirty="0" smtClean="0"/>
              <a:t> I’m going to pick on him again because I think this graph really is a great summary of an important argument. </a:t>
            </a:r>
            <a:endParaRPr lang="en-US" dirty="0"/>
          </a:p>
        </p:txBody>
      </p:sp>
      <p:sp>
        <p:nvSpPr>
          <p:cNvPr id="4" name="Slide Number Placeholder 3"/>
          <p:cNvSpPr>
            <a:spLocks noGrp="1"/>
          </p:cNvSpPr>
          <p:nvPr>
            <p:ph type="sldNum" sz="quarter" idx="10"/>
          </p:nvPr>
        </p:nvSpPr>
        <p:spPr/>
        <p:txBody>
          <a:bodyPr/>
          <a:lstStyle/>
          <a:p>
            <a:fld id="{BE88B6A7-AFFC-4DF7-B3E3-D5EA4E299252}" type="slidenum">
              <a:rPr lang="en-US" smtClean="0"/>
              <a:t>141</a:t>
            </a:fld>
            <a:endParaRPr lang="en-US"/>
          </a:p>
        </p:txBody>
      </p:sp>
    </p:spTree>
    <p:extLst>
      <p:ext uri="{BB962C8B-B14F-4D97-AF65-F5344CB8AC3E}">
        <p14:creationId xmlns:p14="http://schemas.microsoft.com/office/powerpoint/2010/main" val="3283993636"/>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E88B6A7-AFFC-4DF7-B3E3-D5EA4E299252}" type="slidenum">
              <a:rPr lang="en-US" smtClean="0"/>
              <a:t>142</a:t>
            </a:fld>
            <a:endParaRPr lang="en-US"/>
          </a:p>
        </p:txBody>
      </p:sp>
    </p:spTree>
    <p:extLst>
      <p:ext uri="{BB962C8B-B14F-4D97-AF65-F5344CB8AC3E}">
        <p14:creationId xmlns:p14="http://schemas.microsoft.com/office/powerpoint/2010/main" val="3368500190"/>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Recal</a:t>
            </a:r>
            <a:r>
              <a:rPr lang="en-US" baseline="0" dirty="0" smtClean="0"/>
              <a:t>l that I argued that “SPV mining was the solution, not the problem” to quote Sergio who said it first. </a:t>
            </a:r>
            <a:br>
              <a:rPr lang="en-US" baseline="0" dirty="0" smtClean="0"/>
            </a:br>
            <a:r>
              <a:rPr lang="en-US" baseline="0" dirty="0" smtClean="0"/>
              <a:t/>
            </a:r>
            <a:br>
              <a:rPr lang="en-US" baseline="0" dirty="0" smtClean="0"/>
            </a:br>
            <a:r>
              <a:rPr lang="en-US" baseline="0" dirty="0" smtClean="0"/>
              <a:t>And I also said that orphan costs did not have a significant effect on supply.</a:t>
            </a:r>
          </a:p>
        </p:txBody>
      </p:sp>
      <p:sp>
        <p:nvSpPr>
          <p:cNvPr id="4" name="Slide Number Placeholder 3"/>
          <p:cNvSpPr>
            <a:spLocks noGrp="1"/>
          </p:cNvSpPr>
          <p:nvPr>
            <p:ph type="sldNum" sz="quarter" idx="10"/>
          </p:nvPr>
        </p:nvSpPr>
        <p:spPr/>
        <p:txBody>
          <a:bodyPr/>
          <a:lstStyle/>
          <a:p>
            <a:fld id="{BE88B6A7-AFFC-4DF7-B3E3-D5EA4E299252}" type="slidenum">
              <a:rPr lang="en-US" smtClean="0"/>
              <a:t>143</a:t>
            </a:fld>
            <a:endParaRPr lang="en-US"/>
          </a:p>
        </p:txBody>
      </p:sp>
    </p:spTree>
    <p:extLst>
      <p:ext uri="{BB962C8B-B14F-4D97-AF65-F5344CB8AC3E}">
        <p14:creationId xmlns:p14="http://schemas.microsoft.com/office/powerpoint/2010/main" val="429318959"/>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E88B6A7-AFFC-4DF7-B3E3-D5EA4E299252}" type="slidenum">
              <a:rPr lang="en-US" smtClean="0"/>
              <a:t>144</a:t>
            </a:fld>
            <a:endParaRPr lang="en-US"/>
          </a:p>
        </p:txBody>
      </p:sp>
    </p:spTree>
    <p:extLst>
      <p:ext uri="{BB962C8B-B14F-4D97-AF65-F5344CB8AC3E}">
        <p14:creationId xmlns:p14="http://schemas.microsoft.com/office/powerpoint/2010/main" val="4287906062"/>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Peter</a:t>
            </a:r>
            <a:r>
              <a:rPr lang="en-US" baseline="0" dirty="0" smtClean="0"/>
              <a:t> R graph.</a:t>
            </a:r>
          </a:p>
          <a:p>
            <a:endParaRPr lang="en-US" baseline="0" dirty="0" smtClean="0"/>
          </a:p>
          <a:p>
            <a:r>
              <a:rPr lang="en-US" dirty="0" smtClean="0"/>
              <a:t>Height of this graph has</a:t>
            </a:r>
            <a:r>
              <a:rPr lang="en-US" baseline="0" dirty="0" smtClean="0"/>
              <a:t> been cut in half. Over here it ranges from 0 to 4, now it only ranges from 0 to 2.25. Again, that’s due to an upward trend, for the highest values.</a:t>
            </a:r>
            <a:endParaRPr lang="en-US" dirty="0"/>
          </a:p>
        </p:txBody>
      </p:sp>
      <p:sp>
        <p:nvSpPr>
          <p:cNvPr id="4" name="Slide Number Placeholder 3"/>
          <p:cNvSpPr>
            <a:spLocks noGrp="1"/>
          </p:cNvSpPr>
          <p:nvPr>
            <p:ph type="sldNum" sz="quarter" idx="10"/>
          </p:nvPr>
        </p:nvSpPr>
        <p:spPr/>
        <p:txBody>
          <a:bodyPr/>
          <a:lstStyle/>
          <a:p>
            <a:fld id="{BE88B6A7-AFFC-4DF7-B3E3-D5EA4E299252}" type="slidenum">
              <a:rPr lang="en-US" smtClean="0"/>
              <a:t>145</a:t>
            </a:fld>
            <a:endParaRPr lang="en-US"/>
          </a:p>
        </p:txBody>
      </p:sp>
    </p:spTree>
    <p:extLst>
      <p:ext uri="{BB962C8B-B14F-4D97-AF65-F5344CB8AC3E}">
        <p14:creationId xmlns:p14="http://schemas.microsoft.com/office/powerpoint/2010/main" val="4292700479"/>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 orphaning</a:t>
            </a:r>
            <a:r>
              <a:rPr lang="en-US" baseline="0" dirty="0" smtClean="0"/>
              <a:t> at all, for years. Then, this problem flared up, and now it seems to be solving itself. According to these data.</a:t>
            </a:r>
            <a:endParaRPr lang="en-US" dirty="0"/>
          </a:p>
        </p:txBody>
      </p:sp>
      <p:sp>
        <p:nvSpPr>
          <p:cNvPr id="4" name="Slide Number Placeholder 3"/>
          <p:cNvSpPr>
            <a:spLocks noGrp="1"/>
          </p:cNvSpPr>
          <p:nvPr>
            <p:ph type="sldNum" sz="quarter" idx="10"/>
          </p:nvPr>
        </p:nvSpPr>
        <p:spPr/>
        <p:txBody>
          <a:bodyPr/>
          <a:lstStyle/>
          <a:p>
            <a:fld id="{BE88B6A7-AFFC-4DF7-B3E3-D5EA4E299252}" type="slidenum">
              <a:rPr lang="en-US" smtClean="0"/>
              <a:t>146</a:t>
            </a:fld>
            <a:endParaRPr lang="en-US"/>
          </a:p>
        </p:txBody>
      </p:sp>
    </p:spTree>
    <p:extLst>
      <p:ext uri="{BB962C8B-B14F-4D97-AF65-F5344CB8AC3E}">
        <p14:creationId xmlns:p14="http://schemas.microsoft.com/office/powerpoint/2010/main" val="3459159546"/>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E88B6A7-AFFC-4DF7-B3E3-D5EA4E299252}" type="slidenum">
              <a:rPr lang="en-US" smtClean="0"/>
              <a:t>147</a:t>
            </a:fld>
            <a:endParaRPr lang="en-US"/>
          </a:p>
        </p:txBody>
      </p:sp>
    </p:spTree>
    <p:extLst>
      <p:ext uri="{BB962C8B-B14F-4D97-AF65-F5344CB8AC3E}">
        <p14:creationId xmlns:p14="http://schemas.microsoft.com/office/powerpoint/2010/main" val="4078785668"/>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E88B6A7-AFFC-4DF7-B3E3-D5EA4E299252}" type="slidenum">
              <a:rPr lang="en-US" smtClean="0"/>
              <a:t>148</a:t>
            </a:fld>
            <a:endParaRPr lang="en-US"/>
          </a:p>
        </p:txBody>
      </p:sp>
    </p:spTree>
    <p:extLst>
      <p:ext uri="{BB962C8B-B14F-4D97-AF65-F5344CB8AC3E}">
        <p14:creationId xmlns:p14="http://schemas.microsoft.com/office/powerpoint/2010/main" val="1583981263"/>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E88B6A7-AFFC-4DF7-B3E3-D5EA4E299252}" type="slidenum">
              <a:rPr lang="en-US" smtClean="0"/>
              <a:t>149</a:t>
            </a:fld>
            <a:endParaRPr lang="en-US"/>
          </a:p>
        </p:txBody>
      </p:sp>
    </p:spTree>
    <p:extLst>
      <p:ext uri="{BB962C8B-B14F-4D97-AF65-F5344CB8AC3E}">
        <p14:creationId xmlns:p14="http://schemas.microsoft.com/office/powerpoint/2010/main" val="40986226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a:t>
            </a:r>
            <a:r>
              <a:rPr lang="en-US" baseline="0" dirty="0" smtClean="0"/>
              <a:t> the sidechain increases mining ROI, it’s e</a:t>
            </a:r>
            <a:r>
              <a:rPr lang="en-US" dirty="0" smtClean="0"/>
              <a:t>quivalent to an improvement in hardware efficiency. Like a better ASIC</a:t>
            </a:r>
            <a:r>
              <a:rPr lang="en-US" baseline="0" dirty="0" smtClean="0"/>
              <a:t> design…because it’s the same power expenditure, but for a higher BTC revenue.</a:t>
            </a:r>
          </a:p>
          <a:p>
            <a:endParaRPr lang="en-US" baseline="0" dirty="0" smtClean="0"/>
          </a:p>
          <a:p>
            <a:r>
              <a:rPr lang="en-US" baseline="0" dirty="0" smtClean="0"/>
              <a:t>( In other words, hardware which *would* be unprofitable is instead profitable. So, instead of being off, it’s on, and there’s a higher network hashrate / higher equilibrium difficulty. )</a:t>
            </a:r>
          </a:p>
          <a:p>
            <a:endParaRPr lang="en-US" baseline="0" dirty="0" smtClean="0"/>
          </a:p>
          <a:p>
            <a:r>
              <a:rPr lang="en-US" baseline="0" dirty="0" smtClean="0"/>
              <a:t>As Don Corleone would say, “It’s an offer you can’t refuse”.</a:t>
            </a:r>
          </a:p>
          <a:p>
            <a:endParaRPr lang="en-US" dirty="0"/>
          </a:p>
        </p:txBody>
      </p:sp>
      <p:sp>
        <p:nvSpPr>
          <p:cNvPr id="4" name="Slide Number Placeholder 3"/>
          <p:cNvSpPr>
            <a:spLocks noGrp="1"/>
          </p:cNvSpPr>
          <p:nvPr>
            <p:ph type="sldNum" sz="quarter" idx="10"/>
          </p:nvPr>
        </p:nvSpPr>
        <p:spPr/>
        <p:txBody>
          <a:bodyPr/>
          <a:lstStyle/>
          <a:p>
            <a:fld id="{BE88B6A7-AFFC-4DF7-B3E3-D5EA4E299252}" type="slidenum">
              <a:rPr lang="en-US" smtClean="0"/>
              <a:t>15</a:t>
            </a:fld>
            <a:endParaRPr lang="en-US"/>
          </a:p>
        </p:txBody>
      </p:sp>
    </p:spTree>
    <p:extLst>
      <p:ext uri="{BB962C8B-B14F-4D97-AF65-F5344CB8AC3E}">
        <p14:creationId xmlns:p14="http://schemas.microsoft.com/office/powerpoint/2010/main" val="3183131301"/>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was</a:t>
            </a:r>
            <a:r>
              <a:rPr lang="en-US" baseline="0" dirty="0" smtClean="0"/>
              <a:t> a “spam attack” going on in Bitcoin at the time. Temporarily caused a lot of activity on the network, some fees were higher. Although they would go on to rise steadily from this point on. 7-day average, about 50 BTC.</a:t>
            </a:r>
            <a:br>
              <a:rPr lang="en-US" baseline="0" dirty="0" smtClean="0"/>
            </a:br>
            <a:r>
              <a:rPr lang="en-US" baseline="0" dirty="0" smtClean="0"/>
              <a:t/>
            </a:r>
            <a:br>
              <a:rPr lang="en-US" baseline="0" dirty="0" smtClean="0"/>
            </a:br>
            <a:r>
              <a:rPr lang="en-US" baseline="0" dirty="0" smtClean="0"/>
              <a:t>Now, I’m sorry to say, I don’t know if this is related to SPV-mining or not. But, I am saying that, someone mined empty blocks, and we’re all still alive. It wasn’t some horrible existential tragedy. You’re free to make your own video and argue that SPV mining is the worst.</a:t>
            </a:r>
            <a:endParaRPr lang="en-US" dirty="0"/>
          </a:p>
        </p:txBody>
      </p:sp>
      <p:sp>
        <p:nvSpPr>
          <p:cNvPr id="4" name="Slide Number Placeholder 3"/>
          <p:cNvSpPr>
            <a:spLocks noGrp="1"/>
          </p:cNvSpPr>
          <p:nvPr>
            <p:ph type="sldNum" sz="quarter" idx="10"/>
          </p:nvPr>
        </p:nvSpPr>
        <p:spPr/>
        <p:txBody>
          <a:bodyPr/>
          <a:lstStyle/>
          <a:p>
            <a:fld id="{BE88B6A7-AFFC-4DF7-B3E3-D5EA4E299252}" type="slidenum">
              <a:rPr lang="en-US" smtClean="0"/>
              <a:t>150</a:t>
            </a:fld>
            <a:endParaRPr lang="en-US"/>
          </a:p>
        </p:txBody>
      </p:sp>
    </p:spTree>
    <p:extLst>
      <p:ext uri="{BB962C8B-B14F-4D97-AF65-F5344CB8AC3E}">
        <p14:creationId xmlns:p14="http://schemas.microsoft.com/office/powerpoint/2010/main" val="235513607"/>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Recal</a:t>
            </a:r>
            <a:r>
              <a:rPr lang="en-US" baseline="0" dirty="0" smtClean="0"/>
              <a:t>l that I argued that “SPV mining was the solution, not the problem” to quote Sergio who said it first. </a:t>
            </a:r>
            <a:br>
              <a:rPr lang="en-US" baseline="0" dirty="0" smtClean="0"/>
            </a:br>
            <a:r>
              <a:rPr lang="en-US" baseline="0" dirty="0" smtClean="0"/>
              <a:t/>
            </a:r>
            <a:br>
              <a:rPr lang="en-US" baseline="0" dirty="0" smtClean="0"/>
            </a:br>
            <a:r>
              <a:rPr lang="en-US" baseline="0" dirty="0" smtClean="0"/>
              <a:t>And I also said that orphan costs did not have a significant effect on supply.</a:t>
            </a:r>
          </a:p>
        </p:txBody>
      </p:sp>
      <p:sp>
        <p:nvSpPr>
          <p:cNvPr id="4" name="Slide Number Placeholder 3"/>
          <p:cNvSpPr>
            <a:spLocks noGrp="1"/>
          </p:cNvSpPr>
          <p:nvPr>
            <p:ph type="sldNum" sz="quarter" idx="10"/>
          </p:nvPr>
        </p:nvSpPr>
        <p:spPr/>
        <p:txBody>
          <a:bodyPr/>
          <a:lstStyle/>
          <a:p>
            <a:fld id="{BE88B6A7-AFFC-4DF7-B3E3-D5EA4E299252}" type="slidenum">
              <a:rPr lang="en-US" smtClean="0"/>
              <a:t>151</a:t>
            </a:fld>
            <a:endParaRPr lang="en-US"/>
          </a:p>
        </p:txBody>
      </p:sp>
    </p:spTree>
    <p:extLst>
      <p:ext uri="{BB962C8B-B14F-4D97-AF65-F5344CB8AC3E}">
        <p14:creationId xmlns:p14="http://schemas.microsoft.com/office/powerpoint/2010/main" val="2845183866"/>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 different</a:t>
            </a:r>
            <a:r>
              <a:rPr lang="en-US" baseline="0" dirty="0" smtClean="0"/>
              <a:t> from someone choosing between Google Chrome and Mozilla Firefox.</a:t>
            </a:r>
          </a:p>
          <a:p>
            <a:endParaRPr lang="en-US" baseline="0" dirty="0" smtClean="0"/>
          </a:p>
          <a:p>
            <a:r>
              <a:rPr lang="en-US" baseline="0" dirty="0" smtClean="0"/>
              <a:t>How will your sidechains affect my mining experience?</a:t>
            </a:r>
            <a:endParaRPr lang="en-US" dirty="0"/>
          </a:p>
        </p:txBody>
      </p:sp>
      <p:sp>
        <p:nvSpPr>
          <p:cNvPr id="4" name="Slide Number Placeholder 3"/>
          <p:cNvSpPr>
            <a:spLocks noGrp="1"/>
          </p:cNvSpPr>
          <p:nvPr>
            <p:ph type="sldNum" sz="quarter" idx="10"/>
          </p:nvPr>
        </p:nvSpPr>
        <p:spPr/>
        <p:txBody>
          <a:bodyPr/>
          <a:lstStyle/>
          <a:p>
            <a:fld id="{BE88B6A7-AFFC-4DF7-B3E3-D5EA4E299252}" type="slidenum">
              <a:rPr lang="en-US" smtClean="0"/>
              <a:t>152</a:t>
            </a:fld>
            <a:endParaRPr lang="en-US"/>
          </a:p>
        </p:txBody>
      </p:sp>
    </p:spTree>
    <p:extLst>
      <p:ext uri="{BB962C8B-B14F-4D97-AF65-F5344CB8AC3E}">
        <p14:creationId xmlns:p14="http://schemas.microsoft.com/office/powerpoint/2010/main" val="2016836763"/>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We’ll</a:t>
            </a:r>
            <a:r>
              <a:rPr lang="en-US" baseline="0" dirty="0" smtClean="0"/>
              <a:t> all learn a lot about Bitcoin &amp; Bitcoin Scalability in the process.</a:t>
            </a:r>
            <a:endParaRPr lang="en-US" dirty="0"/>
          </a:p>
        </p:txBody>
      </p:sp>
      <p:sp>
        <p:nvSpPr>
          <p:cNvPr id="4" name="Slide Number Placeholder 3"/>
          <p:cNvSpPr>
            <a:spLocks noGrp="1"/>
          </p:cNvSpPr>
          <p:nvPr>
            <p:ph type="sldNum" sz="quarter" idx="10"/>
          </p:nvPr>
        </p:nvSpPr>
        <p:spPr/>
        <p:txBody>
          <a:bodyPr/>
          <a:lstStyle/>
          <a:p>
            <a:fld id="{BE88B6A7-AFFC-4DF7-B3E3-D5EA4E299252}" type="slidenum">
              <a:rPr lang="en-US" smtClean="0"/>
              <a:t>153</a:t>
            </a:fld>
            <a:endParaRPr lang="en-US"/>
          </a:p>
        </p:txBody>
      </p:sp>
    </p:spTree>
    <p:extLst>
      <p:ext uri="{BB962C8B-B14F-4D97-AF65-F5344CB8AC3E}">
        <p14:creationId xmlns:p14="http://schemas.microsoft.com/office/powerpoint/2010/main" val="2384518879"/>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only thing the miner has to do is</a:t>
            </a:r>
            <a:r>
              <a:rPr lang="en-US" baseline="0" dirty="0" smtClean="0"/>
              <a:t> run some software, and not supercomputing, mining software, just software that runs scripts and looks things up in a database, and that creates </a:t>
            </a:r>
            <a:r>
              <a:rPr lang="en-US" baseline="0" dirty="0" err="1" smtClean="0"/>
              <a:t>Merkle</a:t>
            </a:r>
            <a:r>
              <a:rPr lang="en-US" baseline="0" dirty="0" smtClean="0"/>
              <a:t> trees.</a:t>
            </a:r>
            <a:endParaRPr lang="en-US" dirty="0" smtClean="0"/>
          </a:p>
          <a:p>
            <a:endParaRPr lang="en-US" dirty="0" smtClean="0"/>
          </a:p>
          <a:p>
            <a:r>
              <a:rPr lang="en-US" dirty="0" smtClean="0"/>
              <a:t>While the orphan cost is not an actual “cost” per se, it is a discouragement.</a:t>
            </a:r>
            <a:r>
              <a:rPr lang="en-US" baseline="0" dirty="0" smtClean="0"/>
              <a:t> Imagine there is no maximum </a:t>
            </a:r>
            <a:r>
              <a:rPr lang="en-US" baseline="0" dirty="0" err="1" smtClean="0"/>
              <a:t>blocksize</a:t>
            </a:r>
            <a:r>
              <a:rPr lang="en-US" baseline="0" dirty="0" smtClean="0"/>
              <a:t> limit, and imagine someone mines a 200 GB block. It’s not much of a stretch to imagine that people would *break* protocol , and just ignore the block, out of sheer practicality.</a:t>
            </a:r>
          </a:p>
          <a:p>
            <a:endParaRPr lang="en-US" baseline="0" dirty="0" smtClean="0"/>
          </a:p>
          <a:p>
            <a:r>
              <a:rPr lang="en-US" baseline="0" dirty="0" smtClean="0"/>
              <a:t>But, again, this is not the situation where oil has a production cost, and we want more of it. </a:t>
            </a:r>
            <a:endParaRPr lang="en-US" dirty="0"/>
          </a:p>
        </p:txBody>
      </p:sp>
      <p:sp>
        <p:nvSpPr>
          <p:cNvPr id="4" name="Slide Number Placeholder 3"/>
          <p:cNvSpPr>
            <a:spLocks noGrp="1"/>
          </p:cNvSpPr>
          <p:nvPr>
            <p:ph type="sldNum" sz="quarter" idx="10"/>
          </p:nvPr>
        </p:nvSpPr>
        <p:spPr/>
        <p:txBody>
          <a:bodyPr/>
          <a:lstStyle/>
          <a:p>
            <a:fld id="{BE88B6A7-AFFC-4DF7-B3E3-D5EA4E299252}" type="slidenum">
              <a:rPr lang="en-US" smtClean="0"/>
              <a:t>154</a:t>
            </a:fld>
            <a:endParaRPr lang="en-US"/>
          </a:p>
        </p:txBody>
      </p:sp>
    </p:spTree>
    <p:extLst>
      <p:ext uri="{BB962C8B-B14F-4D97-AF65-F5344CB8AC3E}">
        <p14:creationId xmlns:p14="http://schemas.microsoft.com/office/powerpoint/2010/main" val="1878772066"/>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Previously demonstrated that,</a:t>
            </a:r>
            <a:r>
              <a:rPr lang="en-US" baseline="0" dirty="0" smtClean="0"/>
              <a:t> sidechains would only be allowed onto BTC –at all- if they generated fees. These fees had to (at least) compensate the full node operating costs. Miners also have an incentive to help other nodes start up.</a:t>
            </a:r>
          </a:p>
          <a:p>
            <a:endParaRPr lang="en-US" baseline="0" dirty="0" smtClean="0"/>
          </a:p>
          <a:p>
            <a:r>
              <a:rPr lang="en-US" baseline="0" dirty="0" smtClean="0"/>
              <a:t>Now, I’m going to say that we won’t find ourselves in a regrettable situation where miners feel individually compelled to add sidechains that they would collectively prefer to reject. Miners individually will want to add block</a:t>
            </a:r>
          </a:p>
          <a:p>
            <a:endParaRPr lang="en-US" dirty="0" smtClean="0"/>
          </a:p>
          <a:p>
            <a:endParaRPr lang="en-US" dirty="0" smtClean="0"/>
          </a:p>
          <a:p>
            <a:r>
              <a:rPr lang="en-US" dirty="0" smtClean="0"/>
              <a:t>Present circumstances require. Full node costs, coercion of developers, resistance to social engineering attack.</a:t>
            </a:r>
            <a:endParaRPr lang="en-US" dirty="0"/>
          </a:p>
        </p:txBody>
      </p:sp>
      <p:sp>
        <p:nvSpPr>
          <p:cNvPr id="4" name="Slide Number Placeholder 3"/>
          <p:cNvSpPr>
            <a:spLocks noGrp="1"/>
          </p:cNvSpPr>
          <p:nvPr>
            <p:ph type="sldNum" sz="quarter" idx="10"/>
          </p:nvPr>
        </p:nvSpPr>
        <p:spPr/>
        <p:txBody>
          <a:bodyPr/>
          <a:lstStyle/>
          <a:p>
            <a:fld id="{BE88B6A7-AFFC-4DF7-B3E3-D5EA4E299252}" type="slidenum">
              <a:rPr lang="en-US" smtClean="0"/>
              <a:t>155</a:t>
            </a:fld>
            <a:endParaRPr lang="en-US"/>
          </a:p>
        </p:txBody>
      </p:sp>
    </p:spTree>
    <p:extLst>
      <p:ext uri="{BB962C8B-B14F-4D97-AF65-F5344CB8AC3E}">
        <p14:creationId xmlns:p14="http://schemas.microsoft.com/office/powerpoint/2010/main" val="2062517693"/>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Indistinguishable from a case where tx volumes fall naturally; can’t measure the different because of BFT</a:t>
            </a:r>
            <a:endParaRPr lang="en-US" dirty="0"/>
          </a:p>
        </p:txBody>
      </p:sp>
      <p:sp>
        <p:nvSpPr>
          <p:cNvPr id="4" name="Slide Number Placeholder 3"/>
          <p:cNvSpPr>
            <a:spLocks noGrp="1"/>
          </p:cNvSpPr>
          <p:nvPr>
            <p:ph type="sldNum" sz="quarter" idx="10"/>
          </p:nvPr>
        </p:nvSpPr>
        <p:spPr/>
        <p:txBody>
          <a:bodyPr/>
          <a:lstStyle/>
          <a:p>
            <a:fld id="{BE88B6A7-AFFC-4DF7-B3E3-D5EA4E299252}" type="slidenum">
              <a:rPr lang="en-US" smtClean="0"/>
              <a:t>156</a:t>
            </a:fld>
            <a:endParaRPr lang="en-US"/>
          </a:p>
        </p:txBody>
      </p:sp>
    </p:spTree>
    <p:extLst>
      <p:ext uri="{BB962C8B-B14F-4D97-AF65-F5344CB8AC3E}">
        <p14:creationId xmlns:p14="http://schemas.microsoft.com/office/powerpoint/2010/main" val="325081659"/>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None of the miners know who will win the pot.</a:t>
            </a:r>
            <a:r>
              <a:rPr lang="en-US" baseline="0" dirty="0" smtClean="0"/>
              <a:t> So, since everyone’s still in the game, if they can make the total pot bigger, they will.</a:t>
            </a:r>
          </a:p>
          <a:p>
            <a:endParaRPr lang="en-US" baseline="0" dirty="0" smtClean="0"/>
          </a:p>
          <a:p>
            <a:r>
              <a:rPr lang="en-US" baseline="0" dirty="0" smtClean="0"/>
              <a:t>Note that this only makes sense in a world where users have a demand for “getting a </a:t>
            </a:r>
            <a:endParaRPr lang="en-US" dirty="0"/>
          </a:p>
        </p:txBody>
      </p:sp>
      <p:sp>
        <p:nvSpPr>
          <p:cNvPr id="4" name="Slide Number Placeholder 3"/>
          <p:cNvSpPr>
            <a:spLocks noGrp="1"/>
          </p:cNvSpPr>
          <p:nvPr>
            <p:ph type="sldNum" sz="quarter" idx="10"/>
          </p:nvPr>
        </p:nvSpPr>
        <p:spPr/>
        <p:txBody>
          <a:bodyPr/>
          <a:lstStyle/>
          <a:p>
            <a:fld id="{BE88B6A7-AFFC-4DF7-B3E3-D5EA4E299252}" type="slidenum">
              <a:rPr lang="en-US" smtClean="0"/>
              <a:t>157</a:t>
            </a:fld>
            <a:endParaRPr lang="en-US"/>
          </a:p>
        </p:txBody>
      </p:sp>
    </p:spTree>
    <p:extLst>
      <p:ext uri="{BB962C8B-B14F-4D97-AF65-F5344CB8AC3E}">
        <p14:creationId xmlns:p14="http://schemas.microsoft.com/office/powerpoint/2010/main" val="3062173507"/>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None of the miners know who will win the pot.</a:t>
            </a:r>
            <a:r>
              <a:rPr lang="en-US" baseline="0" dirty="0" smtClean="0"/>
              <a:t> So, since everyone’s still in the game, if they can make the total pot bigger, they will.</a:t>
            </a:r>
          </a:p>
          <a:p>
            <a:endParaRPr lang="en-US" baseline="0" dirty="0" smtClean="0"/>
          </a:p>
          <a:p>
            <a:r>
              <a:rPr lang="en-US" baseline="0" dirty="0" smtClean="0"/>
              <a:t>Many, many bloom filters. Many BFs per block!</a:t>
            </a:r>
          </a:p>
          <a:p>
            <a:endParaRPr lang="en-US" baseline="0" dirty="0" smtClean="0"/>
          </a:p>
          <a:p>
            <a:r>
              <a:rPr lang="en-US" baseline="0" dirty="0" smtClean="0"/>
              <a:t>Note that this only makes sense in a world where users have a demand for “getting a </a:t>
            </a:r>
            <a:br>
              <a:rPr lang="en-US" baseline="0" dirty="0" smtClean="0"/>
            </a:br>
            <a:endParaRPr lang="en-US" dirty="0"/>
          </a:p>
        </p:txBody>
      </p:sp>
      <p:sp>
        <p:nvSpPr>
          <p:cNvPr id="4" name="Slide Number Placeholder 3"/>
          <p:cNvSpPr>
            <a:spLocks noGrp="1"/>
          </p:cNvSpPr>
          <p:nvPr>
            <p:ph type="sldNum" sz="quarter" idx="10"/>
          </p:nvPr>
        </p:nvSpPr>
        <p:spPr/>
        <p:txBody>
          <a:bodyPr/>
          <a:lstStyle/>
          <a:p>
            <a:fld id="{BE88B6A7-AFFC-4DF7-B3E3-D5EA4E299252}" type="slidenum">
              <a:rPr lang="en-US" smtClean="0"/>
              <a:t>158</a:t>
            </a:fld>
            <a:endParaRPr lang="en-US"/>
          </a:p>
        </p:txBody>
      </p:sp>
    </p:spTree>
    <p:extLst>
      <p:ext uri="{BB962C8B-B14F-4D97-AF65-F5344CB8AC3E}">
        <p14:creationId xmlns:p14="http://schemas.microsoft.com/office/powerpoint/2010/main" val="2479023996"/>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Of course, in steady-state,</a:t>
            </a:r>
            <a:r>
              <a:rPr lang="en-US" baseline="0" dirty="0" smtClean="0"/>
              <a:t> there’s still 1 block per 10 minutes, no matter what.</a:t>
            </a:r>
          </a:p>
          <a:p>
            <a:endParaRPr lang="en-US" baseline="0" dirty="0" smtClean="0"/>
          </a:p>
          <a:p>
            <a:r>
              <a:rPr lang="en-US" baseline="0" dirty="0" smtClean="0"/>
              <a:t>But, there’s a big difference between working on a problem now, vs working to stay ahead of a schedule.</a:t>
            </a:r>
            <a:br>
              <a:rPr lang="en-US" baseline="0" dirty="0" smtClean="0"/>
            </a:br>
            <a:r>
              <a:rPr lang="en-US" baseline="0" dirty="0" smtClean="0"/>
              <a:t/>
            </a:r>
            <a:br>
              <a:rPr lang="en-US" baseline="0" dirty="0" smtClean="0"/>
            </a:br>
            <a:r>
              <a:rPr lang="en-US" baseline="0" dirty="0" smtClean="0"/>
              <a:t>But, this does allow bandwidth to be “stored up” in a sense. If you fall behind, you can use some of your incoming bandwidth only on these left-ern sections. If you catch up, you can then return to the right-most sections.</a:t>
            </a:r>
          </a:p>
          <a:p>
            <a:endParaRPr lang="en-US" baseline="0" dirty="0" smtClean="0"/>
          </a:p>
          <a:p>
            <a:r>
              <a:rPr lang="en-US" baseline="0" dirty="0" err="1" smtClean="0"/>
              <a:t>Nassim</a:t>
            </a:r>
            <a:r>
              <a:rPr lang="en-US" baseline="0" dirty="0" smtClean="0"/>
              <a:t> </a:t>
            </a:r>
            <a:r>
              <a:rPr lang="en-US" baseline="0" dirty="0" err="1" smtClean="0"/>
              <a:t>Taleb</a:t>
            </a:r>
            <a:r>
              <a:rPr lang="en-US" baseline="0" dirty="0" smtClean="0"/>
              <a:t> used to joke that his worst transatlantic flight was delayed by over 40 hours, but his earliest transatlantic flight never arrived more than 40 minutes early. The difference is that, in </a:t>
            </a:r>
            <a:r>
              <a:rPr lang="en-US" baseline="0" dirty="0" err="1" smtClean="0"/>
              <a:t>realtime</a:t>
            </a:r>
            <a:r>
              <a:rPr lang="en-US" baseline="0" dirty="0" smtClean="0"/>
              <a:t>, you can’t “catch up”. But if you buffer stuff in advance, you can “catch up”.</a:t>
            </a:r>
          </a:p>
          <a:p>
            <a:endParaRPr lang="en-US" baseline="0" dirty="0" smtClean="0"/>
          </a:p>
          <a:p>
            <a:endParaRPr lang="en-US" baseline="0" dirty="0" smtClean="0"/>
          </a:p>
          <a:p>
            <a:r>
              <a:rPr lang="en-US" baseline="0" dirty="0" smtClean="0"/>
              <a:t>As long as miners aren’t using 100% of their bandwidth, they should benefit from this. Although I’m not a bandwidth expert.</a:t>
            </a:r>
          </a:p>
          <a:p>
            <a:endParaRPr lang="en-US" baseline="0" dirty="0" smtClean="0"/>
          </a:p>
          <a:p>
            <a:r>
              <a:rPr lang="en-US" baseline="0" dirty="0" smtClean="0"/>
              <a:t>But think about it like this – if you currently are NOT using all of your bandwidth, that means that some of your bandwidth is being wasted. It’s just sitting there until a deluge of transactions and/or blocks just pour in. Under this scheme, if you have extra bandwidth, you can get a head start on future blocks.</a:t>
            </a:r>
          </a:p>
          <a:p>
            <a:endParaRPr lang="en-US" baseline="0" dirty="0" smtClean="0"/>
          </a:p>
          <a:p>
            <a:r>
              <a:rPr lang="en-US" baseline="0" dirty="0" smtClean="0"/>
              <a:t>Anyway, one point of this is that LN changes the way people relate to the </a:t>
            </a:r>
            <a:r>
              <a:rPr lang="en-US" baseline="0" dirty="0" err="1" smtClean="0"/>
              <a:t>blockchain</a:t>
            </a:r>
            <a:r>
              <a:rPr lang="en-US" baseline="0" dirty="0" smtClean="0"/>
              <a:t>. It offers super-txns which are faster cheaper and more private. And, you usually can afford to wait a long time between opening and closing channels. So you don’t care if you have to wait a few days. In fact, you more care about minimizing </a:t>
            </a:r>
            <a:r>
              <a:rPr lang="en-US" baseline="0" dirty="0" err="1" smtClean="0"/>
              <a:t>tx</a:t>
            </a:r>
            <a:r>
              <a:rPr lang="en-US" baseline="0" dirty="0" smtClean="0"/>
              <a:t>-cost.</a:t>
            </a:r>
          </a:p>
          <a:p>
            <a:endParaRPr lang="en-US" baseline="0" dirty="0" smtClean="0"/>
          </a:p>
          <a:p>
            <a:r>
              <a:rPr lang="en-US" baseline="0" dirty="0" smtClean="0"/>
              <a:t>But the cost for all of this </a:t>
            </a:r>
          </a:p>
        </p:txBody>
      </p:sp>
      <p:sp>
        <p:nvSpPr>
          <p:cNvPr id="4" name="Slide Number Placeholder 3"/>
          <p:cNvSpPr>
            <a:spLocks noGrp="1"/>
          </p:cNvSpPr>
          <p:nvPr>
            <p:ph type="sldNum" sz="quarter" idx="10"/>
          </p:nvPr>
        </p:nvSpPr>
        <p:spPr/>
        <p:txBody>
          <a:bodyPr/>
          <a:lstStyle/>
          <a:p>
            <a:fld id="{BE88B6A7-AFFC-4DF7-B3E3-D5EA4E299252}" type="slidenum">
              <a:rPr lang="en-US" smtClean="0"/>
              <a:t>159</a:t>
            </a:fld>
            <a:endParaRPr lang="en-US"/>
          </a:p>
        </p:txBody>
      </p:sp>
    </p:spTree>
    <p:extLst>
      <p:ext uri="{BB962C8B-B14F-4D97-AF65-F5344CB8AC3E}">
        <p14:creationId xmlns:p14="http://schemas.microsoft.com/office/powerpoint/2010/main" val="15090096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E88B6A7-AFFC-4DF7-B3E3-D5EA4E299252}" type="slidenum">
              <a:rPr lang="en-US" smtClean="0"/>
              <a:t>16</a:t>
            </a:fld>
            <a:endParaRPr lang="en-US"/>
          </a:p>
        </p:txBody>
      </p:sp>
    </p:spTree>
    <p:extLst>
      <p:ext uri="{BB962C8B-B14F-4D97-AF65-F5344CB8AC3E}">
        <p14:creationId xmlns:p14="http://schemas.microsoft.com/office/powerpoint/2010/main" val="1856930062"/>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Here’s a graph of bandwidth</a:t>
            </a:r>
            <a:r>
              <a:rPr lang="en-US" baseline="0" dirty="0" smtClean="0"/>
              <a:t> for a number of miners. The red line is the bandwidth required to “keep up”. Assuming a 1 MB </a:t>
            </a:r>
            <a:r>
              <a:rPr lang="en-US" baseline="0" dirty="0" err="1" smtClean="0"/>
              <a:t>blocksize</a:t>
            </a:r>
            <a:r>
              <a:rPr lang="en-US" baseline="0" dirty="0" smtClean="0"/>
              <a:t>, and no one using </a:t>
            </a:r>
            <a:r>
              <a:rPr lang="en-US" baseline="0" dirty="0" err="1" smtClean="0"/>
              <a:t>segwit</a:t>
            </a:r>
            <a:r>
              <a:rPr lang="en-US" baseline="0" dirty="0" smtClean="0"/>
              <a:t>, and 1 block per 10 minutes, then you need to have X bandwidth just to “keep up”. That’s what this red line represents.</a:t>
            </a:r>
          </a:p>
          <a:p>
            <a:endParaRPr lang="en-US" baseline="0" dirty="0" smtClean="0"/>
          </a:p>
          <a:p>
            <a:r>
              <a:rPr lang="en-US" baseline="0" dirty="0" smtClean="0"/>
              <a:t>Now I’m going to discuss the difference between this orange distance and this green distance.</a:t>
            </a:r>
            <a:endParaRPr lang="en-US" dirty="0" smtClean="0"/>
          </a:p>
          <a:p>
            <a:endParaRPr lang="en-US" dirty="0" smtClean="0"/>
          </a:p>
          <a:p>
            <a:r>
              <a:rPr lang="en-US" dirty="0" smtClean="0"/>
              <a:t>The orange</a:t>
            </a:r>
            <a:r>
              <a:rPr lang="en-US" baseline="0" dirty="0" smtClean="0"/>
              <a:t> is the disadvantage one miner has, compared to another. So #2 here is slower than #4 by this much. This is either costly for #2 (because it can’t get the block and start working on it), or its beneficial, because it slows down rivals. (remember the paradox – it depends on if #2 contains &gt;50% of the </a:t>
            </a:r>
            <a:r>
              <a:rPr lang="en-US" baseline="0" dirty="0" err="1" smtClean="0"/>
              <a:t>hashrate</a:t>
            </a:r>
            <a:r>
              <a:rPr lang="en-US" baseline="0" dirty="0" smtClean="0"/>
              <a:t> or not).</a:t>
            </a:r>
          </a:p>
          <a:p>
            <a:endParaRPr lang="en-US" baseline="0" dirty="0" smtClean="0"/>
          </a:p>
          <a:p>
            <a:r>
              <a:rPr lang="en-US" baseline="0" dirty="0" smtClean="0"/>
              <a:t>All the orange is bad for “someone” – it depends on [a] who finds the block and [b] if that person was well-connected to majority </a:t>
            </a:r>
            <a:r>
              <a:rPr lang="en-US" baseline="0" dirty="0" err="1" smtClean="0"/>
              <a:t>hashrate</a:t>
            </a:r>
            <a:r>
              <a:rPr lang="en-US" baseline="0" dirty="0" smtClean="0"/>
              <a:t>. </a:t>
            </a:r>
            <a:r>
              <a:rPr lang="en-US" baseline="0" dirty="0" err="1" smtClean="0"/>
              <a:t>Ie</a:t>
            </a:r>
            <a:r>
              <a:rPr lang="en-US" baseline="0" dirty="0" smtClean="0"/>
              <a:t>, if that person was on Mars.</a:t>
            </a:r>
          </a:p>
          <a:p>
            <a:endParaRPr lang="en-US" baseline="0" dirty="0" smtClean="0"/>
          </a:p>
          <a:p>
            <a:r>
              <a:rPr lang="en-US" baseline="0" dirty="0" smtClean="0"/>
              <a:t>The point is all the orange stuff is bad, because someone could be hashing the next block, but they can’t for some reason. That in itself is bad, but what’s worse is that miners now have weird incentives to push the “badness” away from themselves and onto other people. They aren’t pushing the </a:t>
            </a:r>
            <a:r>
              <a:rPr lang="en-US" baseline="0" dirty="0" err="1" smtClean="0"/>
              <a:t>orangeness</a:t>
            </a:r>
            <a:r>
              <a:rPr lang="en-US" baseline="0" dirty="0" smtClean="0"/>
              <a:t> necessarily, but the </a:t>
            </a:r>
            <a:r>
              <a:rPr lang="en-US" baseline="0" dirty="0" err="1" smtClean="0"/>
              <a:t>orangeness</a:t>
            </a:r>
            <a:r>
              <a:rPr lang="en-US" baseline="0" dirty="0" smtClean="0"/>
              <a:t> creates the badness, and then the badness gets pushed around and that results in “bad incentives” which is terrible.</a:t>
            </a:r>
          </a:p>
          <a:p>
            <a:endParaRPr lang="en-US" baseline="0" dirty="0" smtClean="0"/>
          </a:p>
          <a:p>
            <a:r>
              <a:rPr lang="en-US" baseline="0" dirty="0" smtClean="0"/>
              <a:t>With SPV mining, the </a:t>
            </a:r>
            <a:r>
              <a:rPr lang="en-US" baseline="0" dirty="0" err="1" smtClean="0"/>
              <a:t>orangeness</a:t>
            </a:r>
            <a:r>
              <a:rPr lang="en-US" baseline="0" dirty="0" smtClean="0"/>
              <a:t> still exists but it doesn’t really translate into any badness. Anyway, orange =bad. </a:t>
            </a:r>
            <a:endParaRPr lang="en-US" dirty="0"/>
          </a:p>
        </p:txBody>
      </p:sp>
      <p:sp>
        <p:nvSpPr>
          <p:cNvPr id="4" name="Slide Number Placeholder 3"/>
          <p:cNvSpPr>
            <a:spLocks noGrp="1"/>
          </p:cNvSpPr>
          <p:nvPr>
            <p:ph type="sldNum" sz="quarter" idx="10"/>
          </p:nvPr>
        </p:nvSpPr>
        <p:spPr/>
        <p:txBody>
          <a:bodyPr/>
          <a:lstStyle/>
          <a:p>
            <a:fld id="{BE88B6A7-AFFC-4DF7-B3E3-D5EA4E299252}" type="slidenum">
              <a:rPr lang="en-US" smtClean="0"/>
              <a:t>161</a:t>
            </a:fld>
            <a:endParaRPr lang="en-US"/>
          </a:p>
        </p:txBody>
      </p:sp>
    </p:spTree>
    <p:extLst>
      <p:ext uri="{BB962C8B-B14F-4D97-AF65-F5344CB8AC3E}">
        <p14:creationId xmlns:p14="http://schemas.microsoft.com/office/powerpoint/2010/main" val="183408529"/>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Ok, greenness</a:t>
            </a:r>
            <a:r>
              <a:rPr lang="en-US" baseline="0" dirty="0" smtClean="0"/>
              <a:t> is the surplus bandwidth you have.</a:t>
            </a:r>
            <a:br>
              <a:rPr lang="en-US" baseline="0" dirty="0" smtClean="0"/>
            </a:br>
            <a:r>
              <a:rPr lang="en-US" baseline="0" dirty="0" smtClean="0"/>
              <a:t/>
            </a:r>
            <a:br>
              <a:rPr lang="en-US" baseline="0" dirty="0" smtClean="0"/>
            </a:br>
            <a:r>
              <a:rPr lang="en-US" baseline="0" dirty="0" smtClean="0"/>
              <a:t>Everyone needs a little greenness, or some bad luck would eventually kick them behind schedule and they’d never catch up. It’s two trains that move at 1 MB / 10 minutes, if yours is more than 4 minutes late, the other train will leave, the Bitcoin train, its gone and you’ll never catch up to it.</a:t>
            </a:r>
          </a:p>
          <a:p>
            <a:endParaRPr lang="en-US" baseline="0" dirty="0" smtClean="0"/>
          </a:p>
          <a:p>
            <a:r>
              <a:rPr lang="en-US" baseline="0" dirty="0" smtClean="0"/>
              <a:t>This, by the way, is why we can never have blocks where the propagation + validation time is greater than 10 minutes. The network would never catch up to itself, and everything would fork all the time.</a:t>
            </a:r>
          </a:p>
          <a:p>
            <a:endParaRPr lang="en-US" baseline="0" dirty="0" smtClean="0"/>
          </a:p>
          <a:p>
            <a:r>
              <a:rPr lang="en-US" baseline="0" dirty="0" smtClean="0"/>
              <a:t>So everyone needs some greenness. Currently, the greenness is mostly wasted. You don’t use it until you have some “bad luck”. In other words, when two 1 MB blocks are found quickly right after each other, you temporarily need lots of bandwidth. Then you get to use your greenness. But there’s no way of utilizing your green if, say, two 1 MB block are found over 40 minutes. Fast blocks = can use green, slow blocks = lots of wasted greenness.</a:t>
            </a:r>
            <a:br>
              <a:rPr lang="en-US" baseline="0" dirty="0" smtClean="0"/>
            </a:br>
            <a:r>
              <a:rPr lang="en-US" baseline="0" dirty="0" smtClean="0"/>
              <a:t/>
            </a:r>
            <a:br>
              <a:rPr lang="en-US" baseline="0" dirty="0" smtClean="0"/>
            </a:br>
            <a:r>
              <a:rPr lang="en-US" baseline="0" dirty="0" smtClean="0"/>
              <a:t>The trick is, if we push the entire system into the future, things change. For example, if we force the block to be fully-defined 12 hours in advance, then the steady state moves from being at the yellow diamond to this first little tick mark here. What changes as a result? Well, people still fall behind, of course, that’s unavoidable. But what changes is that, by the time that the actual *Work* is being done on blocks, everyone has the block to-be-worked-on as well as the next several blocks. So they can just focus on hashing and none of this other junk.</a:t>
            </a:r>
            <a:endParaRPr lang="en-US" dirty="0"/>
          </a:p>
        </p:txBody>
      </p:sp>
      <p:sp>
        <p:nvSpPr>
          <p:cNvPr id="4" name="Slide Number Placeholder 3"/>
          <p:cNvSpPr>
            <a:spLocks noGrp="1"/>
          </p:cNvSpPr>
          <p:nvPr>
            <p:ph type="sldNum" sz="quarter" idx="10"/>
          </p:nvPr>
        </p:nvSpPr>
        <p:spPr/>
        <p:txBody>
          <a:bodyPr/>
          <a:lstStyle/>
          <a:p>
            <a:fld id="{BE88B6A7-AFFC-4DF7-B3E3-D5EA4E299252}" type="slidenum">
              <a:rPr lang="en-US" smtClean="0"/>
              <a:t>162</a:t>
            </a:fld>
            <a:endParaRPr lang="en-US"/>
          </a:p>
        </p:txBody>
      </p:sp>
    </p:spTree>
    <p:extLst>
      <p:ext uri="{BB962C8B-B14F-4D97-AF65-F5344CB8AC3E}">
        <p14:creationId xmlns:p14="http://schemas.microsoft.com/office/powerpoint/2010/main" val="3054085349"/>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E88B6A7-AFFC-4DF7-B3E3-D5EA4E299252}" type="slidenum">
              <a:rPr lang="en-US" smtClean="0"/>
              <a:t>163</a:t>
            </a:fld>
            <a:endParaRPr lang="en-US"/>
          </a:p>
        </p:txBody>
      </p:sp>
    </p:spTree>
    <p:extLst>
      <p:ext uri="{BB962C8B-B14F-4D97-AF65-F5344CB8AC3E}">
        <p14:creationId xmlns:p14="http://schemas.microsoft.com/office/powerpoint/2010/main" val="2945825541"/>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a:t>
            </a:r>
            <a:r>
              <a:rPr lang="en-US" baseline="0" dirty="0" smtClean="0"/>
              <a:t> I have to point out that this process really isn’t different.</a:t>
            </a:r>
            <a:endParaRPr lang="en-US" dirty="0"/>
          </a:p>
        </p:txBody>
      </p:sp>
      <p:sp>
        <p:nvSpPr>
          <p:cNvPr id="4" name="Slide Number Placeholder 3"/>
          <p:cNvSpPr>
            <a:spLocks noGrp="1"/>
          </p:cNvSpPr>
          <p:nvPr>
            <p:ph type="sldNum" sz="quarter" idx="10"/>
          </p:nvPr>
        </p:nvSpPr>
        <p:spPr/>
        <p:txBody>
          <a:bodyPr/>
          <a:lstStyle/>
          <a:p>
            <a:fld id="{BE88B6A7-AFFC-4DF7-B3E3-D5EA4E299252}" type="slidenum">
              <a:rPr lang="en-US" smtClean="0"/>
              <a:t>164</a:t>
            </a:fld>
            <a:endParaRPr lang="en-US"/>
          </a:p>
        </p:txBody>
      </p:sp>
    </p:spTree>
    <p:extLst>
      <p:ext uri="{BB962C8B-B14F-4D97-AF65-F5344CB8AC3E}">
        <p14:creationId xmlns:p14="http://schemas.microsoft.com/office/powerpoint/2010/main" val="484899179"/>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Dust limit, such that even if the only transactions are dust transactions, they will not be included</a:t>
            </a:r>
            <a:r>
              <a:rPr lang="en-US" baseline="0" dirty="0" smtClean="0"/>
              <a:t> in blocks.</a:t>
            </a:r>
            <a:endParaRPr lang="en-US" dirty="0" smtClean="0"/>
          </a:p>
          <a:p>
            <a:endParaRPr lang="en-US" dirty="0" smtClean="0"/>
          </a:p>
          <a:p>
            <a:r>
              <a:rPr lang="en-US" dirty="0" smtClean="0"/>
              <a:t>We don’t know the slope,</a:t>
            </a:r>
            <a:r>
              <a:rPr lang="en-US" baseline="0" dirty="0" smtClean="0"/>
              <a:t> or intersection of this, but we do know the shape (because of principles of bidding, and sorting a set of numbers).</a:t>
            </a:r>
            <a:endParaRPr lang="en-US" dirty="0" smtClean="0"/>
          </a:p>
          <a:p>
            <a:endParaRPr lang="en-US" dirty="0"/>
          </a:p>
        </p:txBody>
      </p:sp>
      <p:sp>
        <p:nvSpPr>
          <p:cNvPr id="4" name="Slide Number Placeholder 3"/>
          <p:cNvSpPr>
            <a:spLocks noGrp="1"/>
          </p:cNvSpPr>
          <p:nvPr>
            <p:ph type="sldNum" sz="quarter" idx="10"/>
          </p:nvPr>
        </p:nvSpPr>
        <p:spPr/>
        <p:txBody>
          <a:bodyPr/>
          <a:lstStyle/>
          <a:p>
            <a:fld id="{BE88B6A7-AFFC-4DF7-B3E3-D5EA4E299252}" type="slidenum">
              <a:rPr lang="en-US" smtClean="0"/>
              <a:t>165</a:t>
            </a:fld>
            <a:endParaRPr lang="en-US" dirty="0"/>
          </a:p>
        </p:txBody>
      </p:sp>
    </p:spTree>
    <p:extLst>
      <p:ext uri="{BB962C8B-B14F-4D97-AF65-F5344CB8AC3E}">
        <p14:creationId xmlns:p14="http://schemas.microsoft.com/office/powerpoint/2010/main" val="39474337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Interactions need to be considered,</a:t>
            </a:r>
            <a:r>
              <a:rPr lang="en-US" baseline="0" dirty="0" smtClean="0"/>
              <a:t> as a function of themselves and across time, and so forth.</a:t>
            </a:r>
            <a:endParaRPr lang="en-US" dirty="0"/>
          </a:p>
        </p:txBody>
      </p:sp>
      <p:sp>
        <p:nvSpPr>
          <p:cNvPr id="4" name="Slide Number Placeholder 3"/>
          <p:cNvSpPr>
            <a:spLocks noGrp="1"/>
          </p:cNvSpPr>
          <p:nvPr>
            <p:ph type="sldNum" sz="quarter" idx="10"/>
          </p:nvPr>
        </p:nvSpPr>
        <p:spPr/>
        <p:txBody>
          <a:bodyPr/>
          <a:lstStyle/>
          <a:p>
            <a:fld id="{BE88B6A7-AFFC-4DF7-B3E3-D5EA4E299252}" type="slidenum">
              <a:rPr lang="en-US" smtClean="0"/>
              <a:t>17</a:t>
            </a:fld>
            <a:endParaRPr lang="en-US"/>
          </a:p>
        </p:txBody>
      </p:sp>
    </p:spTree>
    <p:extLst>
      <p:ext uri="{BB962C8B-B14F-4D97-AF65-F5344CB8AC3E}">
        <p14:creationId xmlns:p14="http://schemas.microsoft.com/office/powerpoint/2010/main" val="35690239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 “Miners” (51%) have to take</a:t>
            </a:r>
            <a:r>
              <a:rPr lang="en-US" baseline="0" dirty="0" smtClean="0"/>
              <a:t> deliberate action, </a:t>
            </a:r>
            <a:r>
              <a:rPr lang="en-US" dirty="0" smtClean="0"/>
              <a:t>to add each new</a:t>
            </a:r>
            <a:r>
              <a:rPr lang="en-US" baseline="0" dirty="0" smtClean="0"/>
              <a:t> sidechain to BTC, [2] they have to take continuous action, in the form of merge mining. Individual miners can stop </a:t>
            </a:r>
            <a:r>
              <a:rPr lang="en-US" baseline="0" dirty="0" err="1" smtClean="0"/>
              <a:t>MMing</a:t>
            </a:r>
            <a:r>
              <a:rPr lang="en-US" baseline="0" dirty="0" smtClean="0"/>
              <a:t>, at any time. </a:t>
            </a:r>
            <a:br>
              <a:rPr lang="en-US" baseline="0" dirty="0" smtClean="0"/>
            </a:br>
            <a:endParaRPr lang="en-US" baseline="0" dirty="0" smtClean="0"/>
          </a:p>
          <a:p>
            <a:r>
              <a:rPr lang="en-US" baseline="0" dirty="0" smtClean="0"/>
              <a:t>Since they’re opt-in, and opt-out, we have some automatic safety if things go wrong. [next]</a:t>
            </a:r>
          </a:p>
          <a:p>
            <a:r>
              <a:rPr lang="en-US" baseline="0" dirty="0" smtClean="0"/>
              <a:t/>
            </a:r>
            <a:br>
              <a:rPr lang="en-US" baseline="0" dirty="0" smtClean="0"/>
            </a:br>
            <a:r>
              <a:rPr lang="en-US" baseline="0" dirty="0" smtClean="0"/>
              <a:t>So, let’s imagine the dreaded scenario: Some miners decide to be evil, and they group up, to make 51%, and they add an “evil sidechain”, and they do this purely to attack smaller miners. For example, let’s say they mine something called Evil YouTube Chain, which has absurd node costs, which far outweigh tx fees. Because there really wasn’t wrong with regular </a:t>
            </a:r>
            <a:r>
              <a:rPr lang="en-US" baseline="0" dirty="0" err="1" smtClean="0"/>
              <a:t>Youtube</a:t>
            </a:r>
            <a:r>
              <a:rPr lang="en-US" baseline="0" dirty="0" smtClean="0"/>
              <a:t>, which is Free. Ok, so what? Smaller miners just don’t run this chain. Node costs *don’t* outweigh the fees, so they aren’t at any disadvantage.</a:t>
            </a:r>
            <a:endParaRPr lang="en-US" dirty="0"/>
          </a:p>
        </p:txBody>
      </p:sp>
      <p:sp>
        <p:nvSpPr>
          <p:cNvPr id="4" name="Slide Number Placeholder 3"/>
          <p:cNvSpPr>
            <a:spLocks noGrp="1"/>
          </p:cNvSpPr>
          <p:nvPr>
            <p:ph type="sldNum" sz="quarter" idx="10"/>
          </p:nvPr>
        </p:nvSpPr>
        <p:spPr/>
        <p:txBody>
          <a:bodyPr/>
          <a:lstStyle/>
          <a:p>
            <a:fld id="{BE88B6A7-AFFC-4DF7-B3E3-D5EA4E299252}" type="slidenum">
              <a:rPr lang="en-US" smtClean="0"/>
              <a:t>18</a:t>
            </a:fld>
            <a:endParaRPr lang="en-US"/>
          </a:p>
        </p:txBody>
      </p:sp>
    </p:spTree>
    <p:extLst>
      <p:ext uri="{BB962C8B-B14F-4D97-AF65-F5344CB8AC3E}">
        <p14:creationId xmlns:p14="http://schemas.microsoft.com/office/powerpoint/2010/main" val="11053780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a:t>
            </a:r>
            <a:r>
              <a:rPr lang="en-US" baseline="0" dirty="0" smtClean="0"/>
              <a:t> also from the pervious presentation.</a:t>
            </a:r>
          </a:p>
          <a:p>
            <a:endParaRPr lang="en-US" baseline="0" dirty="0" smtClean="0"/>
          </a:p>
          <a:p>
            <a:r>
              <a:rPr lang="en-US" baseline="0" dirty="0" smtClean="0"/>
              <a:t>There, I describe how I’ve “flipped the work”. Even for rival chains that might use a different proof of work, within the sidechain –which again I don’t expect to happen at all-, … their </a:t>
            </a:r>
            <a:r>
              <a:rPr lang="en-US" baseline="0" dirty="0" err="1" smtClean="0"/>
              <a:t>activites</a:t>
            </a:r>
            <a:r>
              <a:rPr lang="en-US" baseline="0" dirty="0" smtClean="0"/>
              <a:t> may affect Bitcoin, and Bitcoin’s value.  Therefore, I require – in the OP CODE I designed for Drivechain – Bitcoin miners, </a:t>
            </a:r>
            <a:r>
              <a:rPr lang="en-US" baseline="0" dirty="0" err="1" smtClean="0"/>
              <a:t>ie</a:t>
            </a:r>
            <a:r>
              <a:rPr lang="en-US" baseline="0" dirty="0" smtClean="0"/>
              <a:t> Mainchain miners, to sign off on these sidechains.</a:t>
            </a:r>
          </a:p>
          <a:p>
            <a:endParaRPr lang="en-US" baseline="0" dirty="0" smtClean="0"/>
          </a:p>
          <a:p>
            <a:r>
              <a:rPr lang="en-US" baseline="0" dirty="0" smtClean="0"/>
              <a:t>For full details, watch that presentation.</a:t>
            </a:r>
          </a:p>
        </p:txBody>
      </p:sp>
      <p:sp>
        <p:nvSpPr>
          <p:cNvPr id="4" name="Slide Number Placeholder 3"/>
          <p:cNvSpPr>
            <a:spLocks noGrp="1"/>
          </p:cNvSpPr>
          <p:nvPr>
            <p:ph type="sldNum" sz="quarter" idx="10"/>
          </p:nvPr>
        </p:nvSpPr>
        <p:spPr/>
        <p:txBody>
          <a:bodyPr/>
          <a:lstStyle/>
          <a:p>
            <a:fld id="{BE88B6A7-AFFC-4DF7-B3E3-D5EA4E299252}" type="slidenum">
              <a:rPr lang="en-US" smtClean="0"/>
              <a:t>19</a:t>
            </a:fld>
            <a:endParaRPr lang="en-US"/>
          </a:p>
        </p:txBody>
      </p:sp>
    </p:spTree>
    <p:extLst>
      <p:ext uri="{BB962C8B-B14F-4D97-AF65-F5344CB8AC3E}">
        <p14:creationId xmlns:p14="http://schemas.microsoft.com/office/powerpoint/2010/main" val="10725433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E88B6A7-AFFC-4DF7-B3E3-D5EA4E299252}" type="slidenum">
              <a:rPr lang="en-US" smtClean="0"/>
              <a:t>2</a:t>
            </a:fld>
            <a:endParaRPr lang="en-US"/>
          </a:p>
        </p:txBody>
      </p:sp>
    </p:spTree>
    <p:extLst>
      <p:ext uri="{BB962C8B-B14F-4D97-AF65-F5344CB8AC3E}">
        <p14:creationId xmlns:p14="http://schemas.microsoft.com/office/powerpoint/2010/main" val="26758375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a:t>
            </a:r>
            <a:r>
              <a:rPr lang="en-US" baseline="0" dirty="0" smtClean="0"/>
              <a:t> example, the YouTube Chain.</a:t>
            </a:r>
          </a:p>
          <a:p>
            <a:endParaRPr lang="en-US" baseline="0" dirty="0" smtClean="0"/>
          </a:p>
          <a:p>
            <a:r>
              <a:rPr lang="en-US" baseline="0" dirty="0" smtClean="0"/>
              <a:t>Giant list of ingredients, no recipe.</a:t>
            </a:r>
          </a:p>
          <a:p>
            <a:endParaRPr lang="en-US" baseline="0" dirty="0" smtClean="0"/>
          </a:p>
          <a:p>
            <a:r>
              <a:rPr lang="en-US" baseline="0" dirty="0" smtClean="0"/>
              <a:t>MM problems: difficulty-adjustment problems – stalling due to confidence crisis. The mere fear of this happening, or of possible fear –at any time in the future-, might prevent the sidechain from working at any present time.</a:t>
            </a:r>
          </a:p>
          <a:p>
            <a:endParaRPr lang="en-US"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There is some room for optimism</a:t>
            </a:r>
            <a:r>
              <a:rPr lang="en-US" baseline="0" dirty="0" smtClean="0"/>
              <a:t> – </a:t>
            </a:r>
            <a:r>
              <a:rPr lang="en-US" baseline="0" dirty="0" err="1" smtClean="0"/>
              <a:t>Namecoin</a:t>
            </a:r>
            <a:r>
              <a:rPr lang="en-US" baseline="0" dirty="0" smtClean="0"/>
              <a:t> has been merged mined with Bitcoin for the last 5 years. It has about 51% of the hashrate of Bitcoin. From the point of view of miner’s costs, there is no difference between </a:t>
            </a:r>
            <a:r>
              <a:rPr lang="en-US" baseline="0" dirty="0" err="1" smtClean="0"/>
              <a:t>Drivechain’s</a:t>
            </a:r>
            <a:r>
              <a:rPr lang="en-US" baseline="0" dirty="0" smtClean="0"/>
              <a:t> merge-mined sidechains and merge-mined Altcoins. And how many problems has </a:t>
            </a:r>
            <a:r>
              <a:rPr lang="en-US" baseline="0" dirty="0" err="1" smtClean="0"/>
              <a:t>Namecoin</a:t>
            </a:r>
            <a:r>
              <a:rPr lang="en-US" baseline="0" dirty="0" smtClean="0"/>
              <a:t> caused you, Bitcoin user, in the last 5 years? I can’t think of any.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Most people don’t even realize what’s happening. Which is the point.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Nonetheless, I’m going to continue to try to identify the dangers and walk through them. </a:t>
            </a:r>
            <a:r>
              <a:rPr lang="en-US" baseline="0" dirty="0" err="1" smtClean="0"/>
              <a:t>Namecoin</a:t>
            </a:r>
            <a:r>
              <a:rPr lang="en-US" baseline="0" dirty="0" smtClean="0"/>
              <a:t> is pretty obscure and unpopular, so I’m not sure how well it generalizes.</a:t>
            </a:r>
            <a:endParaRPr lang="en-US" dirty="0" smtClean="0"/>
          </a:p>
          <a:p>
            <a:endParaRPr lang="en-US" dirty="0"/>
          </a:p>
        </p:txBody>
      </p:sp>
      <p:sp>
        <p:nvSpPr>
          <p:cNvPr id="4" name="Slide Number Placeholder 3"/>
          <p:cNvSpPr>
            <a:spLocks noGrp="1"/>
          </p:cNvSpPr>
          <p:nvPr>
            <p:ph type="sldNum" sz="quarter" idx="10"/>
          </p:nvPr>
        </p:nvSpPr>
        <p:spPr/>
        <p:txBody>
          <a:bodyPr/>
          <a:lstStyle/>
          <a:p>
            <a:fld id="{BE88B6A7-AFFC-4DF7-B3E3-D5EA4E299252}" type="slidenum">
              <a:rPr lang="en-US" smtClean="0"/>
              <a:t>20</a:t>
            </a:fld>
            <a:endParaRPr lang="en-US"/>
          </a:p>
        </p:txBody>
      </p:sp>
    </p:spTree>
    <p:extLst>
      <p:ext uri="{BB962C8B-B14F-4D97-AF65-F5344CB8AC3E}">
        <p14:creationId xmlns:p14="http://schemas.microsoft.com/office/powerpoint/2010/main" val="362702336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E88B6A7-AFFC-4DF7-B3E3-D5EA4E299252}" type="slidenum">
              <a:rPr lang="en-US" smtClean="0"/>
              <a:t>21</a:t>
            </a:fld>
            <a:endParaRPr lang="en-US"/>
          </a:p>
        </p:txBody>
      </p:sp>
    </p:spTree>
    <p:extLst>
      <p:ext uri="{BB962C8B-B14F-4D97-AF65-F5344CB8AC3E}">
        <p14:creationId xmlns:p14="http://schemas.microsoft.com/office/powerpoint/2010/main" val="102471097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Onto the main event.</a:t>
            </a:r>
          </a:p>
          <a:p>
            <a:endParaRPr lang="en-US" dirty="0" smtClean="0"/>
          </a:p>
          <a:p>
            <a:r>
              <a:rPr lang="en-US" dirty="0" smtClean="0"/>
              <a:t>General solution. – Worst Case, assume that there</a:t>
            </a:r>
            <a:r>
              <a:rPr lang="en-US" baseline="0" dirty="0" smtClean="0"/>
              <a:t> is horrible interactivity.</a:t>
            </a:r>
            <a:endParaRPr lang="en-US" dirty="0" smtClean="0"/>
          </a:p>
          <a:p>
            <a:r>
              <a:rPr lang="en-US" dirty="0" smtClean="0"/>
              <a:t/>
            </a:r>
            <a:br>
              <a:rPr lang="en-US" dirty="0" smtClean="0"/>
            </a:br>
            <a:r>
              <a:rPr lang="en-US" dirty="0" smtClean="0"/>
              <a:t>I’m not</a:t>
            </a:r>
            <a:r>
              <a:rPr lang="en-US" baseline="0" dirty="0" smtClean="0"/>
              <a:t> advocating for it – just showing that it does exist.</a:t>
            </a:r>
            <a:endParaRPr lang="en-US" dirty="0"/>
          </a:p>
        </p:txBody>
      </p:sp>
      <p:sp>
        <p:nvSpPr>
          <p:cNvPr id="4" name="Slide Number Placeholder 3"/>
          <p:cNvSpPr>
            <a:spLocks noGrp="1"/>
          </p:cNvSpPr>
          <p:nvPr>
            <p:ph type="sldNum" sz="quarter" idx="10"/>
          </p:nvPr>
        </p:nvSpPr>
        <p:spPr/>
        <p:txBody>
          <a:bodyPr/>
          <a:lstStyle/>
          <a:p>
            <a:fld id="{BE88B6A7-AFFC-4DF7-B3E3-D5EA4E299252}" type="slidenum">
              <a:rPr lang="en-US" smtClean="0"/>
              <a:t>22</a:t>
            </a:fld>
            <a:endParaRPr lang="en-US"/>
          </a:p>
        </p:txBody>
      </p:sp>
    </p:spTree>
    <p:extLst>
      <p:ext uri="{BB962C8B-B14F-4D97-AF65-F5344CB8AC3E}">
        <p14:creationId xmlns:p14="http://schemas.microsoft.com/office/powerpoint/2010/main" val="54973866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a:t>
            </a:r>
            <a:r>
              <a:rPr lang="en-US" baseline="0" dirty="0" smtClean="0"/>
              <a:t> the bad news is that, Bitcoin isn’t affected indirectly, by the sidechain, it’s affected directly, instead.</a:t>
            </a:r>
          </a:p>
          <a:p>
            <a:endParaRPr lang="en-US" baseline="0" dirty="0" smtClean="0"/>
          </a:p>
          <a:p>
            <a:r>
              <a:rPr lang="en-US" baseline="0" dirty="0" smtClean="0"/>
              <a:t>This would still be a way of using the Drivechain idea, for sidechains, to add new features to Bitcoin. Soft fork only. Totally firewalled.</a:t>
            </a:r>
            <a:endParaRPr lang="en-US" dirty="0"/>
          </a:p>
        </p:txBody>
      </p:sp>
      <p:sp>
        <p:nvSpPr>
          <p:cNvPr id="4" name="Slide Number Placeholder 3"/>
          <p:cNvSpPr>
            <a:spLocks noGrp="1"/>
          </p:cNvSpPr>
          <p:nvPr>
            <p:ph type="sldNum" sz="quarter" idx="10"/>
          </p:nvPr>
        </p:nvSpPr>
        <p:spPr/>
        <p:txBody>
          <a:bodyPr/>
          <a:lstStyle/>
          <a:p>
            <a:fld id="{BE88B6A7-AFFC-4DF7-B3E3-D5EA4E299252}" type="slidenum">
              <a:rPr lang="en-US" smtClean="0"/>
              <a:t>23</a:t>
            </a:fld>
            <a:endParaRPr lang="en-US"/>
          </a:p>
        </p:txBody>
      </p:sp>
    </p:spTree>
    <p:extLst>
      <p:ext uri="{BB962C8B-B14F-4D97-AF65-F5344CB8AC3E}">
        <p14:creationId xmlns:p14="http://schemas.microsoft.com/office/powerpoint/2010/main" val="193061901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I’m not</a:t>
            </a:r>
            <a:r>
              <a:rPr lang="en-US" baseline="0" dirty="0" smtClean="0"/>
              <a:t> advocating for it – just showing that it does exist.</a:t>
            </a:r>
            <a:br>
              <a:rPr lang="en-US" baseline="0" dirty="0" smtClean="0"/>
            </a:br>
            <a:r>
              <a:rPr lang="en-US" baseline="0" dirty="0" smtClean="0"/>
              <a:t/>
            </a:r>
            <a:br>
              <a:rPr lang="en-US" baseline="0" dirty="0" smtClean="0"/>
            </a:br>
            <a:r>
              <a:rPr lang="en-US" baseline="0" dirty="0" smtClean="0"/>
              <a:t>By that I mean, if &gt;50% of miners agree to follow these guidelines, they are fully enforced. To break this, need [1] a miner majority, [2] you need users (to pay tx fees), and you need [3] trust from users, and of course you need [4] developers to write the code.</a:t>
            </a:r>
            <a:endParaRPr lang="en-US" dirty="0"/>
          </a:p>
        </p:txBody>
      </p:sp>
      <p:sp>
        <p:nvSpPr>
          <p:cNvPr id="4" name="Slide Number Placeholder 3"/>
          <p:cNvSpPr>
            <a:spLocks noGrp="1"/>
          </p:cNvSpPr>
          <p:nvPr>
            <p:ph type="sldNum" sz="quarter" idx="10"/>
          </p:nvPr>
        </p:nvSpPr>
        <p:spPr/>
        <p:txBody>
          <a:bodyPr/>
          <a:lstStyle/>
          <a:p>
            <a:fld id="{BE88B6A7-AFFC-4DF7-B3E3-D5EA4E299252}" type="slidenum">
              <a:rPr lang="en-US" smtClean="0"/>
              <a:t>24</a:t>
            </a:fld>
            <a:endParaRPr lang="en-US"/>
          </a:p>
        </p:txBody>
      </p:sp>
    </p:spTree>
    <p:extLst>
      <p:ext uri="{BB962C8B-B14F-4D97-AF65-F5344CB8AC3E}">
        <p14:creationId xmlns:p14="http://schemas.microsoft.com/office/powerpoint/2010/main" val="54973866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Because the users have to deposit</a:t>
            </a:r>
            <a:r>
              <a:rPr lang="en-US" baseline="0" dirty="0" smtClean="0"/>
              <a:t> to these “illicit sidechains”, hoping that miners won’t steal from them.</a:t>
            </a:r>
            <a:endParaRPr lang="en-US" dirty="0"/>
          </a:p>
        </p:txBody>
      </p:sp>
      <p:sp>
        <p:nvSpPr>
          <p:cNvPr id="4" name="Slide Number Placeholder 3"/>
          <p:cNvSpPr>
            <a:spLocks noGrp="1"/>
          </p:cNvSpPr>
          <p:nvPr>
            <p:ph type="sldNum" sz="quarter" idx="10"/>
          </p:nvPr>
        </p:nvSpPr>
        <p:spPr/>
        <p:txBody>
          <a:bodyPr/>
          <a:lstStyle/>
          <a:p>
            <a:fld id="{BE88B6A7-AFFC-4DF7-B3E3-D5EA4E299252}" type="slidenum">
              <a:rPr lang="en-US" smtClean="0"/>
              <a:t>25</a:t>
            </a:fld>
            <a:endParaRPr lang="en-US"/>
          </a:p>
        </p:txBody>
      </p:sp>
    </p:spTree>
    <p:extLst>
      <p:ext uri="{BB962C8B-B14F-4D97-AF65-F5344CB8AC3E}">
        <p14:creationId xmlns:p14="http://schemas.microsoft.com/office/powerpoint/2010/main" val="226937214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Then</a:t>
            </a:r>
            <a:r>
              <a:rPr lang="en-US" baseline="0" dirty="0" smtClean="0"/>
              <a:t> they just won’t join, and then they’ll be no transaction fees at all.</a:t>
            </a:r>
            <a:endParaRPr lang="en-US" dirty="0"/>
          </a:p>
        </p:txBody>
      </p:sp>
      <p:sp>
        <p:nvSpPr>
          <p:cNvPr id="4" name="Slide Number Placeholder 3"/>
          <p:cNvSpPr>
            <a:spLocks noGrp="1"/>
          </p:cNvSpPr>
          <p:nvPr>
            <p:ph type="sldNum" sz="quarter" idx="10"/>
          </p:nvPr>
        </p:nvSpPr>
        <p:spPr/>
        <p:txBody>
          <a:bodyPr/>
          <a:lstStyle/>
          <a:p>
            <a:fld id="{BE88B6A7-AFFC-4DF7-B3E3-D5EA4E299252}" type="slidenum">
              <a:rPr lang="en-US" smtClean="0"/>
              <a:t>26</a:t>
            </a:fld>
            <a:endParaRPr lang="en-US"/>
          </a:p>
        </p:txBody>
      </p:sp>
    </p:spTree>
    <p:extLst>
      <p:ext uri="{BB962C8B-B14F-4D97-AF65-F5344CB8AC3E}">
        <p14:creationId xmlns:p14="http://schemas.microsoft.com/office/powerpoint/2010/main" val="136244331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“Say…we’re the evil miners, we’re going to soft</a:t>
            </a:r>
            <a:r>
              <a:rPr lang="en-US" baseline="0" dirty="0" smtClean="0"/>
              <a:t> fork and sneak in a new </a:t>
            </a:r>
            <a:r>
              <a:rPr lang="en-US" baseline="0" dirty="0" err="1" smtClean="0"/>
              <a:t>blocksize</a:t>
            </a:r>
            <a:r>
              <a:rPr lang="en-US" baseline="0" dirty="0" smtClean="0"/>
              <a:t> increase.”</a:t>
            </a:r>
          </a:p>
          <a:p>
            <a:endParaRPr lang="en-US" baseline="0" dirty="0" smtClean="0"/>
          </a:p>
          <a:p>
            <a:r>
              <a:rPr lang="en-US" baseline="0" dirty="0" smtClean="0"/>
              <a:t>Let’s simulate this.</a:t>
            </a:r>
            <a:br>
              <a:rPr lang="en-US" baseline="0" dirty="0" smtClean="0"/>
            </a:br>
            <a:r>
              <a:rPr lang="en-US" baseline="0" dirty="0" smtClean="0"/>
              <a:t/>
            </a:r>
            <a:br>
              <a:rPr lang="en-US" baseline="0" dirty="0" smtClean="0"/>
            </a:br>
            <a:r>
              <a:rPr lang="en-US" baseline="0" dirty="0" smtClean="0"/>
              <a:t>So </a:t>
            </a:r>
            <a:r>
              <a:rPr lang="en-US" baseline="0" dirty="0" err="1" smtClean="0"/>
              <a:t>what..it</a:t>
            </a:r>
            <a:r>
              <a:rPr lang="en-US" baseline="0" dirty="0" smtClean="0"/>
              <a:t> creates a new chain. If the want to increase Blue’s limit, that would require a hard fork of Blue.</a:t>
            </a:r>
          </a:p>
          <a:p>
            <a:endParaRPr lang="en-US" baseline="0" dirty="0" smtClean="0"/>
          </a:p>
          <a:p>
            <a:r>
              <a:rPr lang="en-US" baseline="0" dirty="0" smtClean="0"/>
              <a:t>There’s a mechanism in Drivechain for discouraging users from hard forking their sidechains. Instead it encourages them to create a new sidechain. But I won’t explain it.</a:t>
            </a:r>
            <a:endParaRPr lang="en-US" dirty="0"/>
          </a:p>
        </p:txBody>
      </p:sp>
      <p:sp>
        <p:nvSpPr>
          <p:cNvPr id="4" name="Slide Number Placeholder 3"/>
          <p:cNvSpPr>
            <a:spLocks noGrp="1"/>
          </p:cNvSpPr>
          <p:nvPr>
            <p:ph type="sldNum" sz="quarter" idx="10"/>
          </p:nvPr>
        </p:nvSpPr>
        <p:spPr/>
        <p:txBody>
          <a:bodyPr/>
          <a:lstStyle/>
          <a:p>
            <a:fld id="{BE88B6A7-AFFC-4DF7-B3E3-D5EA4E299252}" type="slidenum">
              <a:rPr lang="en-US" smtClean="0"/>
              <a:t>27</a:t>
            </a:fld>
            <a:endParaRPr lang="en-US"/>
          </a:p>
        </p:txBody>
      </p:sp>
    </p:spTree>
    <p:extLst>
      <p:ext uri="{BB962C8B-B14F-4D97-AF65-F5344CB8AC3E}">
        <p14:creationId xmlns:p14="http://schemas.microsoft.com/office/powerpoint/2010/main" val="300802738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aseline="0" dirty="0" smtClean="0"/>
              <a:t>And I’d just like to remind everyone how much work it is to write, and support, </a:t>
            </a:r>
            <a:r>
              <a:rPr lang="en-US" baseline="0" dirty="0" err="1" smtClean="0"/>
              <a:t>blockchain</a:t>
            </a:r>
            <a:r>
              <a:rPr lang="en-US" baseline="0" dirty="0" smtClean="0"/>
              <a:t> software. You might think that this point is fragile in a systems sense, </a:t>
            </a:r>
            <a:r>
              <a:rPr lang="en-US" baseline="0" dirty="0" err="1" smtClean="0"/>
              <a:t>ie</a:t>
            </a:r>
            <a:r>
              <a:rPr lang="en-US" baseline="0" dirty="0" smtClean="0"/>
              <a:t> once someone writes the software, then this veto is gone. But all software has bugs, even Bitcoin, and since money is at stake (real Bitcoin, in this case), those bugs will be found. There will be DAO-type events, on bad sidechains. It’s easy to write this off, but I think it’s actually a powerful veto.</a:t>
            </a:r>
          </a:p>
          <a:p>
            <a:pPr marL="0" indent="0">
              <a:buFont typeface="Arial" panose="020B0604020202020204" pitchFamily="34" charset="0"/>
              <a:buNone/>
            </a:pPr>
            <a:endParaRPr lang="en-US" baseline="0" dirty="0" smtClean="0"/>
          </a:p>
          <a:p>
            <a:pPr marL="171450" indent="-171450">
              <a:buFont typeface="Arial" panose="020B0604020202020204" pitchFamily="34" charset="0"/>
              <a:buChar char="•"/>
            </a:pPr>
            <a:r>
              <a:rPr lang="en-US" baseline="0" dirty="0" smtClean="0"/>
              <a:t>I’m not going to call it an “attack”. Potentially, at this level of abstraction, one man’s attack is another man’s feature. On one hand, the restriction may be preventing harm, but, on the other, it may be preventing us from doing something we all want to do.</a:t>
            </a:r>
          </a:p>
          <a:p>
            <a:pPr marL="171450" indent="-171450">
              <a:buFont typeface="Arial" panose="020B0604020202020204" pitchFamily="34" charset="0"/>
              <a:buChar char="•"/>
            </a:pPr>
            <a:r>
              <a:rPr lang="en-US" baseline="0" dirty="0" smtClean="0"/>
              <a:t>Only if they have &gt;50% going along with them. If the miners aren’t willing to act in the coin’s best interest, </a:t>
            </a:r>
            <a:r>
              <a:rPr lang="en-US" baseline="0" dirty="0" err="1" smtClean="0"/>
              <a:t>ie</a:t>
            </a:r>
            <a:r>
              <a:rPr lang="en-US" baseline="0" dirty="0" smtClean="0"/>
              <a:t> the Bitcoin price, thematically is a 51% attack against Bitcoin. Just a much more ambiguous one – and more dangerous for that reason. The ambiguity is potentially low, and fleeting.</a:t>
            </a:r>
          </a:p>
          <a:p>
            <a:pPr marL="0" indent="0">
              <a:buFont typeface="Arial" panose="020B0604020202020204" pitchFamily="34" charset="0"/>
              <a:buNone/>
            </a:pPr>
            <a:endParaRPr lang="en-US" baseline="0" dirty="0" smtClean="0"/>
          </a:p>
          <a:p>
            <a:pPr marL="0" indent="0">
              <a:buFont typeface="Arial" panose="020B0604020202020204" pitchFamily="34" charset="0"/>
              <a:buNone/>
            </a:pPr>
            <a:endParaRPr lang="en-US" baseline="0" dirty="0" smtClean="0"/>
          </a:p>
        </p:txBody>
      </p:sp>
      <p:sp>
        <p:nvSpPr>
          <p:cNvPr id="4" name="Slide Number Placeholder 3"/>
          <p:cNvSpPr>
            <a:spLocks noGrp="1"/>
          </p:cNvSpPr>
          <p:nvPr>
            <p:ph type="sldNum" sz="quarter" idx="10"/>
          </p:nvPr>
        </p:nvSpPr>
        <p:spPr/>
        <p:txBody>
          <a:bodyPr/>
          <a:lstStyle/>
          <a:p>
            <a:fld id="{BE88B6A7-AFFC-4DF7-B3E3-D5EA4E299252}" type="slidenum">
              <a:rPr lang="en-US" smtClean="0"/>
              <a:t>28</a:t>
            </a:fld>
            <a:endParaRPr lang="en-US"/>
          </a:p>
        </p:txBody>
      </p:sp>
    </p:spTree>
    <p:extLst>
      <p:ext uri="{BB962C8B-B14F-4D97-AF65-F5344CB8AC3E}">
        <p14:creationId xmlns:p14="http://schemas.microsoft.com/office/powerpoint/2010/main" val="354305736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Because they’re governed by the miners.</a:t>
            </a:r>
          </a:p>
          <a:p>
            <a:endParaRPr lang="en-US" dirty="0" smtClean="0"/>
          </a:p>
          <a:p>
            <a:r>
              <a:rPr lang="en-US" dirty="0" smtClean="0"/>
              <a:t>Even though it’s not fully Permissionless, because you have to get the permission</a:t>
            </a:r>
            <a:r>
              <a:rPr lang="en-US" baseline="0" dirty="0" smtClean="0"/>
              <a:t> of the miners. The miners must, in the long run, maximize Bitcoin’s value, or else they are fired by the protocol. Miners that bring in less revenue are eventually eliminated.</a:t>
            </a:r>
          </a:p>
          <a:p>
            <a:endParaRPr lang="en-US" baseline="0" dirty="0" smtClean="0"/>
          </a:p>
          <a:p>
            <a:r>
              <a:rPr lang="en-US" baseline="0" dirty="0" smtClean="0"/>
              <a:t>Believe it or not, there is some finance magic, smart contract magic, where you can prove that an idea will increase Bitcoin’s value.</a:t>
            </a:r>
            <a:endParaRPr lang="en-US" dirty="0" smtClean="0"/>
          </a:p>
          <a:p>
            <a:endParaRPr lang="en-US" dirty="0" smtClean="0"/>
          </a:p>
          <a:p>
            <a:r>
              <a:rPr lang="en-US" dirty="0" smtClean="0"/>
              <a:t>They have to be actual “innovations”,</a:t>
            </a:r>
            <a:r>
              <a:rPr lang="en-US" baseline="0" dirty="0" smtClean="0"/>
              <a:t> where that’s defined as “a better way of doing something”. Where better is defined as: Bitcoin’s price goes up.</a:t>
            </a:r>
            <a:endParaRPr lang="en-US" dirty="0" smtClean="0"/>
          </a:p>
          <a:p>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We want to</a:t>
            </a:r>
            <a:r>
              <a:rPr lang="en-US" baseline="0" dirty="0" smtClean="0"/>
              <a:t> live in a world where trespassing is OK, and doesn’t harm Bitcoin.</a:t>
            </a:r>
          </a:p>
        </p:txBody>
      </p:sp>
      <p:sp>
        <p:nvSpPr>
          <p:cNvPr id="4" name="Slide Number Placeholder 3"/>
          <p:cNvSpPr>
            <a:spLocks noGrp="1"/>
          </p:cNvSpPr>
          <p:nvPr>
            <p:ph type="sldNum" sz="quarter" idx="10"/>
          </p:nvPr>
        </p:nvSpPr>
        <p:spPr/>
        <p:txBody>
          <a:bodyPr/>
          <a:lstStyle/>
          <a:p>
            <a:fld id="{BE88B6A7-AFFC-4DF7-B3E3-D5EA4E299252}" type="slidenum">
              <a:rPr lang="en-US" smtClean="0"/>
              <a:t>29</a:t>
            </a:fld>
            <a:endParaRPr lang="en-US"/>
          </a:p>
        </p:txBody>
      </p:sp>
    </p:spTree>
    <p:extLst>
      <p:ext uri="{BB962C8B-B14F-4D97-AF65-F5344CB8AC3E}">
        <p14:creationId xmlns:p14="http://schemas.microsoft.com/office/powerpoint/2010/main" val="13369804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E88B6A7-AFFC-4DF7-B3E3-D5EA4E299252}" type="slidenum">
              <a:rPr lang="en-US" smtClean="0"/>
              <a:t>3</a:t>
            </a:fld>
            <a:endParaRPr lang="en-US"/>
          </a:p>
        </p:txBody>
      </p:sp>
    </p:spTree>
    <p:extLst>
      <p:ext uri="{BB962C8B-B14F-4D97-AF65-F5344CB8AC3E}">
        <p14:creationId xmlns:p14="http://schemas.microsoft.com/office/powerpoint/2010/main" val="264959735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E88B6A7-AFFC-4DF7-B3E3-D5EA4E299252}" type="slidenum">
              <a:rPr lang="en-US" smtClean="0"/>
              <a:t>30</a:t>
            </a:fld>
            <a:endParaRPr lang="en-US"/>
          </a:p>
        </p:txBody>
      </p:sp>
    </p:spTree>
    <p:extLst>
      <p:ext uri="{BB962C8B-B14F-4D97-AF65-F5344CB8AC3E}">
        <p14:creationId xmlns:p14="http://schemas.microsoft.com/office/powerpoint/2010/main" val="278569376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Revenues – gets it’s own section.</a:t>
            </a:r>
          </a:p>
          <a:p>
            <a:endParaRPr lang="en-US" dirty="0" smtClean="0"/>
          </a:p>
          <a:p>
            <a:r>
              <a:rPr lang="en-US" dirty="0" smtClean="0"/>
              <a:t>This is a table of mining</a:t>
            </a:r>
            <a:r>
              <a:rPr lang="en-US" baseline="0" dirty="0" smtClean="0"/>
              <a:t> elements. It has the same Row entries as Column entries, I’ve just cut the table off, because theirs not enough space.</a:t>
            </a:r>
            <a:br>
              <a:rPr lang="en-US" baseline="0" dirty="0" smtClean="0"/>
            </a:br>
            <a:r>
              <a:rPr lang="en-US" baseline="0" dirty="0" smtClean="0"/>
              <a:t/>
            </a:r>
            <a:br>
              <a:rPr lang="en-US" baseline="0" dirty="0" smtClean="0"/>
            </a:br>
            <a:r>
              <a:rPr lang="en-US" baseline="0" dirty="0" smtClean="0"/>
              <a:t>Anyway, the idea is, can one protocol affect the other. For example, say they’re both miners, the both run all profitable sidechains, but: the row player wants to run all sidechains, and the column player only wants to run Bitcoin. Where’s his complaint going to be?</a:t>
            </a:r>
            <a:endParaRPr lang="en-US" dirty="0"/>
          </a:p>
        </p:txBody>
      </p:sp>
      <p:sp>
        <p:nvSpPr>
          <p:cNvPr id="4" name="Slide Number Placeholder 3"/>
          <p:cNvSpPr>
            <a:spLocks noGrp="1"/>
          </p:cNvSpPr>
          <p:nvPr>
            <p:ph type="sldNum" sz="quarter" idx="10"/>
          </p:nvPr>
        </p:nvSpPr>
        <p:spPr/>
        <p:txBody>
          <a:bodyPr/>
          <a:lstStyle/>
          <a:p>
            <a:fld id="{BE88B6A7-AFFC-4DF7-B3E3-D5EA4E299252}" type="slidenum">
              <a:rPr lang="en-US" smtClean="0"/>
              <a:t>31</a:t>
            </a:fld>
            <a:endParaRPr lang="en-US"/>
          </a:p>
        </p:txBody>
      </p:sp>
    </p:spTree>
    <p:extLst>
      <p:ext uri="{BB962C8B-B14F-4D97-AF65-F5344CB8AC3E}">
        <p14:creationId xmlns:p14="http://schemas.microsoft.com/office/powerpoint/2010/main" val="251489638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Doesn’t cost the ASICs any more electrical power to merged mine.</a:t>
            </a:r>
          </a:p>
          <a:p>
            <a:r>
              <a:rPr lang="en-US" baseline="0" dirty="0" smtClean="0"/>
              <a:t>If you know how to do that for one, you know how to do it for all.</a:t>
            </a:r>
          </a:p>
          <a:p>
            <a:endParaRPr lang="en-US" baseline="0" dirty="0" smtClean="0"/>
          </a:p>
          <a:p>
            <a:r>
              <a:rPr lang="en-US" baseline="0" dirty="0" smtClean="0"/>
              <a:t>The software red-flag is that, like all Bitcoin-related software, someone can sneak in malicious code. We are no more vulnerable, in this case, than we would be in the case of any soft fork.</a:t>
            </a:r>
          </a:p>
        </p:txBody>
      </p:sp>
      <p:sp>
        <p:nvSpPr>
          <p:cNvPr id="4" name="Slide Number Placeholder 3"/>
          <p:cNvSpPr>
            <a:spLocks noGrp="1"/>
          </p:cNvSpPr>
          <p:nvPr>
            <p:ph type="sldNum" sz="quarter" idx="10"/>
          </p:nvPr>
        </p:nvSpPr>
        <p:spPr/>
        <p:txBody>
          <a:bodyPr/>
          <a:lstStyle/>
          <a:p>
            <a:fld id="{BE88B6A7-AFFC-4DF7-B3E3-D5EA4E299252}" type="slidenum">
              <a:rPr lang="en-US" smtClean="0"/>
              <a:t>32</a:t>
            </a:fld>
            <a:endParaRPr lang="en-US"/>
          </a:p>
        </p:txBody>
      </p:sp>
    </p:spTree>
    <p:extLst>
      <p:ext uri="{BB962C8B-B14F-4D97-AF65-F5344CB8AC3E}">
        <p14:creationId xmlns:p14="http://schemas.microsoft.com/office/powerpoint/2010/main" val="297879892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Production economies of scale, standardization / specialization.</a:t>
            </a:r>
          </a:p>
          <a:p>
            <a:r>
              <a:rPr lang="en-US" baseline="0" dirty="0" smtClean="0"/>
              <a:t>If anything, you get to save on shipping, can reuse power supply unit, boards, make use of idle facility-space / labor-time, etc.</a:t>
            </a:r>
          </a:p>
          <a:p>
            <a:endParaRPr lang="en-US" baseline="0" dirty="0" smtClean="0"/>
          </a:p>
          <a:p>
            <a:r>
              <a:rPr lang="en-US" baseline="0" dirty="0" smtClean="0"/>
              <a:t>Bandwidth gets it’s own section.</a:t>
            </a:r>
          </a:p>
        </p:txBody>
      </p:sp>
      <p:sp>
        <p:nvSpPr>
          <p:cNvPr id="4" name="Slide Number Placeholder 3"/>
          <p:cNvSpPr>
            <a:spLocks noGrp="1"/>
          </p:cNvSpPr>
          <p:nvPr>
            <p:ph type="sldNum" sz="quarter" idx="10"/>
          </p:nvPr>
        </p:nvSpPr>
        <p:spPr/>
        <p:txBody>
          <a:bodyPr/>
          <a:lstStyle/>
          <a:p>
            <a:fld id="{BE88B6A7-AFFC-4DF7-B3E3-D5EA4E299252}" type="slidenum">
              <a:rPr lang="en-US" smtClean="0"/>
              <a:t>33</a:t>
            </a:fld>
            <a:endParaRPr lang="en-US"/>
          </a:p>
        </p:txBody>
      </p:sp>
    </p:spTree>
    <p:extLst>
      <p:ext uri="{BB962C8B-B14F-4D97-AF65-F5344CB8AC3E}">
        <p14:creationId xmlns:p14="http://schemas.microsoft.com/office/powerpoint/2010/main" val="271187688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E88B6A7-AFFC-4DF7-B3E3-D5EA4E299252}" type="slidenum">
              <a:rPr lang="en-US" smtClean="0"/>
              <a:t>34</a:t>
            </a:fld>
            <a:endParaRPr lang="en-US"/>
          </a:p>
        </p:txBody>
      </p:sp>
    </p:spTree>
    <p:extLst>
      <p:ext uri="{BB962C8B-B14F-4D97-AF65-F5344CB8AC3E}">
        <p14:creationId xmlns:p14="http://schemas.microsoft.com/office/powerpoint/2010/main" val="343307331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remember,</a:t>
            </a:r>
            <a:r>
              <a:rPr lang="en-US" baseline="0" dirty="0" smtClean="0"/>
              <a:t> the whole point of the analysis is take anyone who uses Bitcoin Core and make them feel at least indifferent, to the arrival of sidechains.</a:t>
            </a:r>
          </a:p>
          <a:p>
            <a:r>
              <a:rPr lang="en-US" baseline="0" dirty="0" smtClean="0"/>
              <a:t/>
            </a:r>
            <a:br>
              <a:rPr lang="en-US" baseline="0" dirty="0" smtClean="0"/>
            </a:br>
            <a:r>
              <a:rPr lang="en-US" baseline="0" dirty="0" smtClean="0"/>
              <a:t>“Sure, maybe you don’t want sidechains, but you can go to sleep at night knowing that they won’t bother you.”</a:t>
            </a:r>
            <a:br>
              <a:rPr lang="en-US" baseline="0" dirty="0" smtClean="0"/>
            </a:br>
            <a:r>
              <a:rPr lang="en-US" baseline="0" dirty="0" smtClean="0"/>
              <a:t/>
            </a:r>
            <a:br>
              <a:rPr lang="en-US" baseline="0" dirty="0" smtClean="0"/>
            </a:br>
            <a:r>
              <a:rPr lang="en-US" baseline="0" dirty="0" smtClean="0"/>
              <a:t>And I’ve pointed out two features of Drivechain specifically….[1] miners are really the only shared link, between separate sidechains. Because they must share a </a:t>
            </a:r>
            <a:r>
              <a:rPr lang="en-US" baseline="0" dirty="0" err="1" smtClean="0"/>
              <a:t>PoW</a:t>
            </a:r>
            <a:r>
              <a:rPr lang="en-US" baseline="0" dirty="0" smtClean="0"/>
              <a:t> algorithm. The node costs are internalized, the mining is shared. [2] Miners can opt in /out of sidechains at will, therefore they will run all profitable sidechains.</a:t>
            </a:r>
          </a:p>
          <a:p>
            <a:endParaRPr lang="en-US" baseline="0" dirty="0" smtClean="0"/>
          </a:p>
          <a:p>
            <a:r>
              <a:rPr lang="en-US" baseline="0" dirty="0" smtClean="0"/>
              <a:t>So, at least, if the miners hate the chain, they can just bail on it. So the chain can’t hurt miners, and it can’t hurt node-operators.</a:t>
            </a:r>
            <a:br>
              <a:rPr lang="en-US" baseline="0" dirty="0" smtClean="0"/>
            </a:br>
            <a:r>
              <a:rPr lang="en-US" baseline="0" dirty="0" smtClean="0"/>
              <a:t/>
            </a:r>
            <a:br>
              <a:rPr lang="en-US" baseline="0" dirty="0" smtClean="0"/>
            </a:br>
            <a:r>
              <a:rPr lang="en-US" baseline="0" dirty="0" smtClean="0"/>
              <a:t>But, the deal is, sidechains *change* miners and maybe we don’t like that. Hence the first section which prevents the change.</a:t>
            </a:r>
            <a:br>
              <a:rPr lang="en-US" baseline="0" dirty="0" smtClean="0"/>
            </a:br>
            <a:endParaRPr lang="en-US" dirty="0"/>
          </a:p>
        </p:txBody>
      </p:sp>
      <p:sp>
        <p:nvSpPr>
          <p:cNvPr id="4" name="Slide Number Placeholder 3"/>
          <p:cNvSpPr>
            <a:spLocks noGrp="1"/>
          </p:cNvSpPr>
          <p:nvPr>
            <p:ph type="sldNum" sz="quarter" idx="10"/>
          </p:nvPr>
        </p:nvSpPr>
        <p:spPr/>
        <p:txBody>
          <a:bodyPr/>
          <a:lstStyle/>
          <a:p>
            <a:fld id="{BE88B6A7-AFFC-4DF7-B3E3-D5EA4E299252}" type="slidenum">
              <a:rPr lang="en-US" smtClean="0"/>
              <a:t>35</a:t>
            </a:fld>
            <a:endParaRPr lang="en-US"/>
          </a:p>
        </p:txBody>
      </p:sp>
    </p:spTree>
    <p:extLst>
      <p:ext uri="{BB962C8B-B14F-4D97-AF65-F5344CB8AC3E}">
        <p14:creationId xmlns:p14="http://schemas.microsoft.com/office/powerpoint/2010/main" val="227075925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Effect</a:t>
            </a:r>
            <a:r>
              <a:rPr lang="en-US" baseline="0" dirty="0" smtClean="0"/>
              <a:t> one – miners much </a:t>
            </a:r>
            <a:r>
              <a:rPr lang="en-US" baseline="0" smtClean="0"/>
              <a:t>chase revenues</a:t>
            </a:r>
            <a:endParaRPr lang="en-US" dirty="0"/>
          </a:p>
        </p:txBody>
      </p:sp>
      <p:sp>
        <p:nvSpPr>
          <p:cNvPr id="4" name="Slide Number Placeholder 3"/>
          <p:cNvSpPr>
            <a:spLocks noGrp="1"/>
          </p:cNvSpPr>
          <p:nvPr>
            <p:ph type="sldNum" sz="quarter" idx="10"/>
          </p:nvPr>
        </p:nvSpPr>
        <p:spPr/>
        <p:txBody>
          <a:bodyPr/>
          <a:lstStyle/>
          <a:p>
            <a:fld id="{BE88B6A7-AFFC-4DF7-B3E3-D5EA4E299252}" type="slidenum">
              <a:rPr lang="en-US" smtClean="0"/>
              <a:t>36</a:t>
            </a:fld>
            <a:endParaRPr lang="en-US"/>
          </a:p>
        </p:txBody>
      </p:sp>
    </p:spTree>
    <p:extLst>
      <p:ext uri="{BB962C8B-B14F-4D97-AF65-F5344CB8AC3E}">
        <p14:creationId xmlns:p14="http://schemas.microsoft.com/office/powerpoint/2010/main" val="118628175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E88B6A7-AFFC-4DF7-B3E3-D5EA4E299252}" type="slidenum">
              <a:rPr lang="en-US" smtClean="0"/>
              <a:t>37</a:t>
            </a:fld>
            <a:endParaRPr lang="en-US"/>
          </a:p>
        </p:txBody>
      </p:sp>
    </p:spTree>
    <p:extLst>
      <p:ext uri="{BB962C8B-B14F-4D97-AF65-F5344CB8AC3E}">
        <p14:creationId xmlns:p14="http://schemas.microsoft.com/office/powerpoint/2010/main" val="20786243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Basically</a:t>
            </a:r>
            <a:r>
              <a:rPr lang="en-US" baseline="0" dirty="0" smtClean="0"/>
              <a:t>, since you’re trapped in SPV * security mode, anyway, you can occasionally checkpoint in with Bitcoin.</a:t>
            </a:r>
            <a:endParaRPr lang="en-US" dirty="0" smtClean="0"/>
          </a:p>
          <a:p>
            <a:endParaRPr lang="en-US" dirty="0" smtClean="0"/>
          </a:p>
          <a:p>
            <a:r>
              <a:rPr lang="en-US" dirty="0" smtClean="0"/>
              <a:t>Bitcoin Mainchain can do the global accounting -- the inflation schedule, -- the 21 million coin limit.</a:t>
            </a:r>
          </a:p>
          <a:p>
            <a:endParaRPr lang="en-US" dirty="0" smtClean="0"/>
          </a:p>
          <a:p>
            <a:endParaRPr lang="en-US" dirty="0" smtClean="0"/>
          </a:p>
        </p:txBody>
      </p:sp>
      <p:sp>
        <p:nvSpPr>
          <p:cNvPr id="4" name="Slide Number Placeholder 3"/>
          <p:cNvSpPr>
            <a:spLocks noGrp="1"/>
          </p:cNvSpPr>
          <p:nvPr>
            <p:ph type="sldNum" sz="quarter" idx="10"/>
          </p:nvPr>
        </p:nvSpPr>
        <p:spPr/>
        <p:txBody>
          <a:bodyPr/>
          <a:lstStyle/>
          <a:p>
            <a:fld id="{BE88B6A7-AFFC-4DF7-B3E3-D5EA4E299252}" type="slidenum">
              <a:rPr lang="en-US" smtClean="0"/>
              <a:t>38</a:t>
            </a:fld>
            <a:endParaRPr lang="en-US"/>
          </a:p>
        </p:txBody>
      </p:sp>
    </p:spTree>
    <p:extLst>
      <p:ext uri="{BB962C8B-B14F-4D97-AF65-F5344CB8AC3E}">
        <p14:creationId xmlns:p14="http://schemas.microsoft.com/office/powerpoint/2010/main" val="417467435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My view is that [2] “cost of using the node option” (or CONOP) is the measurement of Bitcoin’s decentralization.</a:t>
            </a:r>
          </a:p>
          <a:p>
            <a:endParaRPr lang="en-US" dirty="0" smtClean="0"/>
          </a:p>
          <a:p>
            <a:r>
              <a:rPr lang="en-US" dirty="0" smtClean="0"/>
              <a:t>Is this a problem?</a:t>
            </a:r>
          </a:p>
          <a:p>
            <a:endParaRPr lang="en-US" dirty="0" smtClean="0"/>
          </a:p>
          <a:p>
            <a:r>
              <a:rPr lang="en-US" dirty="0" smtClean="0"/>
              <a:t>Existence of Node-Alternatives | Ability to Create Node </a:t>
            </a:r>
            <a:r>
              <a:rPr lang="en-US" dirty="0" smtClean="0">
                <a:sym typeface="Wingdings" panose="05000000000000000000" pitchFamily="2" charset="2"/>
              </a:rPr>
              <a:t> Node Usage  Service Usage  TX fees</a:t>
            </a:r>
          </a:p>
          <a:p>
            <a:endParaRPr lang="en-US" dirty="0" smtClean="0">
              <a:sym typeface="Wingdings" panose="05000000000000000000" pitchFamily="2" charset="2"/>
            </a:endParaRPr>
          </a:p>
          <a:p>
            <a:r>
              <a:rPr lang="en-US" dirty="0" smtClean="0">
                <a:sym typeface="Wingdings" panose="05000000000000000000" pitchFamily="2" charset="2"/>
              </a:rPr>
              <a:t>Bitcoin “Core Users” *still* are in exactly the same position they’re in now. Compare to </a:t>
            </a:r>
            <a:r>
              <a:rPr lang="en-US" dirty="0" err="1" smtClean="0">
                <a:sym typeface="Wingdings" panose="05000000000000000000" pitchFamily="2" charset="2"/>
              </a:rPr>
              <a:t>Namecoin</a:t>
            </a:r>
            <a:r>
              <a:rPr lang="en-US" dirty="0" smtClean="0">
                <a:sym typeface="Wingdings" panose="05000000000000000000" pitchFamily="2" charset="2"/>
              </a:rPr>
              <a:t>.</a:t>
            </a:r>
          </a:p>
          <a:p>
            <a:endParaRPr lang="en-US" dirty="0" smtClean="0">
              <a:sym typeface="Wingdings" panose="05000000000000000000" pitchFamily="2" charset="2"/>
            </a:endParaRPr>
          </a:p>
          <a:p>
            <a:r>
              <a:rPr lang="en-US" dirty="0" smtClean="0">
                <a:sym typeface="Wingdings" panose="05000000000000000000" pitchFamily="2" charset="2"/>
              </a:rPr>
              <a:t>It “hits” the *users*, and users are the ones who set the protocol limits (or lack </a:t>
            </a:r>
            <a:r>
              <a:rPr lang="en-US" dirty="0" err="1" smtClean="0">
                <a:sym typeface="Wingdings" panose="05000000000000000000" pitchFamily="2" charset="2"/>
              </a:rPr>
              <a:t>therof</a:t>
            </a:r>
            <a:r>
              <a:rPr lang="en-US" dirty="0" smtClean="0">
                <a:sym typeface="Wingdings" panose="05000000000000000000" pitchFamily="2" charset="2"/>
              </a:rPr>
              <a:t>) for each sidechain. Hence the focus on </a:t>
            </a:r>
          </a:p>
          <a:p>
            <a:r>
              <a:rPr lang="en-US" dirty="0" smtClean="0">
                <a:sym typeface="Wingdings" panose="05000000000000000000" pitchFamily="2" charset="2"/>
              </a:rPr>
              <a:t>Externalities.</a:t>
            </a:r>
          </a:p>
          <a:p>
            <a:endParaRPr lang="en-US" dirty="0" smtClean="0">
              <a:sym typeface="Wingdings" panose="05000000000000000000" pitchFamily="2" charset="2"/>
            </a:endParaRPr>
          </a:p>
          <a:p>
            <a:r>
              <a:rPr lang="en-US" dirty="0" smtClean="0">
                <a:sym typeface="Wingdings" panose="05000000000000000000" pitchFamily="2" charset="2"/>
              </a:rPr>
              <a:t>I say, if you want to create a Bitcoin Unlimited sidechain with no </a:t>
            </a:r>
            <a:r>
              <a:rPr lang="en-US" dirty="0" err="1" smtClean="0">
                <a:sym typeface="Wingdings" panose="05000000000000000000" pitchFamily="2" charset="2"/>
              </a:rPr>
              <a:t>blocksize</a:t>
            </a:r>
            <a:r>
              <a:rPr lang="en-US" dirty="0" smtClean="0">
                <a:sym typeface="Wingdings" panose="05000000000000000000" pitchFamily="2" charset="2"/>
              </a:rPr>
              <a:t> limit, and people full it full of giant spam blocks just to troll you, hey lesson learned, the hard way.</a:t>
            </a:r>
          </a:p>
          <a:p>
            <a:endParaRPr lang="en-US" dirty="0" smtClean="0">
              <a:sym typeface="Wingdings" panose="05000000000000000000" pitchFamily="2" charset="2"/>
            </a:endParaRPr>
          </a:p>
          <a:p>
            <a:r>
              <a:rPr lang="en-US" dirty="0" smtClean="0">
                <a:sym typeface="Wingdings" panose="05000000000000000000" pitchFamily="2" charset="2"/>
              </a:rPr>
              <a:t>“As long as there’s a base layer Bitcoin hanging around.”</a:t>
            </a:r>
          </a:p>
          <a:p>
            <a:endParaRPr lang="en-US" dirty="0" smtClean="0">
              <a:sym typeface="Wingdings" panose="05000000000000000000" pitchFamily="2" charset="2"/>
            </a:endParaRPr>
          </a:p>
          <a:p>
            <a:r>
              <a:rPr lang="en-US" dirty="0" smtClean="0">
                <a:sym typeface="Wingdings" panose="05000000000000000000" pitchFamily="2" charset="2"/>
              </a:rPr>
              <a:t>Bandwidth: they’ll find the miners, and kill them. Again, this is actually not a problem. It means that the miners should stop adding sidechain junk, if it will get them killed. If they risk it and die it’s their own fault.</a:t>
            </a:r>
          </a:p>
          <a:p>
            <a:r>
              <a:rPr lang="en-US" dirty="0" smtClean="0">
                <a:sym typeface="Wingdings" panose="05000000000000000000" pitchFamily="2" charset="2"/>
              </a:rPr>
              <a:t>They also have an incentive to upgrade TOR or purchase special bandwidth or whatever. Costs, Benefits, and Information, the Ownership and Control, reside in the same agent. </a:t>
            </a:r>
          </a:p>
          <a:p>
            <a:endParaRPr lang="en-US" dirty="0" smtClean="0">
              <a:sym typeface="Wingdings" panose="05000000000000000000" pitchFamily="2" charset="2"/>
            </a:endParaRPr>
          </a:p>
          <a:p>
            <a:r>
              <a:rPr lang="en-US" dirty="0" smtClean="0">
                <a:sym typeface="Wingdings" panose="05000000000000000000" pitchFamily="2" charset="2"/>
              </a:rPr>
              <a:t>..</a:t>
            </a:r>
            <a:r>
              <a:rPr lang="en-US" dirty="0" err="1" smtClean="0">
                <a:sym typeface="Wingdings" panose="05000000000000000000" pitchFamily="2" charset="2"/>
              </a:rPr>
              <a:t>but..if</a:t>
            </a:r>
            <a:r>
              <a:rPr lang="en-US" dirty="0" smtClean="0">
                <a:sym typeface="Wingdings" panose="05000000000000000000" pitchFamily="2" charset="2"/>
              </a:rPr>
              <a:t> you absolutely insist.</a:t>
            </a:r>
            <a:endParaRPr lang="en-US" dirty="0" smtClean="0"/>
          </a:p>
          <a:p>
            <a:endParaRPr lang="en-US" dirty="0"/>
          </a:p>
        </p:txBody>
      </p:sp>
      <p:sp>
        <p:nvSpPr>
          <p:cNvPr id="4" name="Slide Number Placeholder 3"/>
          <p:cNvSpPr>
            <a:spLocks noGrp="1"/>
          </p:cNvSpPr>
          <p:nvPr>
            <p:ph type="sldNum" sz="quarter" idx="10"/>
          </p:nvPr>
        </p:nvSpPr>
        <p:spPr/>
        <p:txBody>
          <a:bodyPr/>
          <a:lstStyle/>
          <a:p>
            <a:fld id="{BE88B6A7-AFFC-4DF7-B3E3-D5EA4E299252}" type="slidenum">
              <a:rPr lang="en-US" smtClean="0"/>
              <a:t>39</a:t>
            </a:fld>
            <a:endParaRPr lang="en-US"/>
          </a:p>
        </p:txBody>
      </p:sp>
    </p:spTree>
    <p:extLst>
      <p:ext uri="{BB962C8B-B14F-4D97-AF65-F5344CB8AC3E}">
        <p14:creationId xmlns:p14="http://schemas.microsoft.com/office/powerpoint/2010/main" val="20475599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E88B6A7-AFFC-4DF7-B3E3-D5EA4E299252}" type="slidenum">
              <a:rPr lang="en-US" smtClean="0"/>
              <a:t>4</a:t>
            </a:fld>
            <a:endParaRPr lang="en-US"/>
          </a:p>
        </p:txBody>
      </p:sp>
    </p:spTree>
    <p:extLst>
      <p:ext uri="{BB962C8B-B14F-4D97-AF65-F5344CB8AC3E}">
        <p14:creationId xmlns:p14="http://schemas.microsoft.com/office/powerpoint/2010/main" val="119864723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don’t know why people care about miners. I get why they care about “Bitcoin” which contains an invention called “mining”.</a:t>
            </a:r>
            <a:br>
              <a:rPr lang="en-US" dirty="0" smtClean="0"/>
            </a:br>
            <a:r>
              <a:rPr lang="en-US" dirty="0" smtClean="0"/>
              <a:t/>
            </a:r>
            <a:br>
              <a:rPr lang="en-US" dirty="0" smtClean="0"/>
            </a:br>
            <a:r>
              <a:rPr lang="en-US" dirty="0" smtClean="0"/>
              <a:t>Now in the next section,</a:t>
            </a:r>
            <a:r>
              <a:rPr lang="en-US" baseline="0" dirty="0" smtClean="0"/>
              <a:t> I’m going to talk about block propagation and kind of stab this section in the back. So there is a specific problem with Bitcoin that needs to be fixed.</a:t>
            </a:r>
            <a:br>
              <a:rPr lang="en-US" baseline="0" dirty="0" smtClean="0"/>
            </a:br>
            <a:r>
              <a:rPr lang="en-US" baseline="0" dirty="0" smtClean="0"/>
              <a:t/>
            </a:r>
            <a:br>
              <a:rPr lang="en-US" baseline="0" dirty="0" smtClean="0"/>
            </a:br>
            <a:r>
              <a:rPr lang="en-US" baseline="0" dirty="0" smtClean="0"/>
              <a:t>But in general mining isn’t worth talking about.</a:t>
            </a:r>
            <a:endParaRPr lang="en-US" dirty="0"/>
          </a:p>
        </p:txBody>
      </p:sp>
      <p:sp>
        <p:nvSpPr>
          <p:cNvPr id="4" name="Slide Number Placeholder 3"/>
          <p:cNvSpPr>
            <a:spLocks noGrp="1"/>
          </p:cNvSpPr>
          <p:nvPr>
            <p:ph type="sldNum" sz="quarter" idx="10"/>
          </p:nvPr>
        </p:nvSpPr>
        <p:spPr/>
        <p:txBody>
          <a:bodyPr/>
          <a:lstStyle/>
          <a:p>
            <a:fld id="{BE88B6A7-AFFC-4DF7-B3E3-D5EA4E299252}" type="slidenum">
              <a:rPr lang="en-US" smtClean="0"/>
              <a:t>40</a:t>
            </a:fld>
            <a:endParaRPr lang="en-US"/>
          </a:p>
        </p:txBody>
      </p:sp>
    </p:spTree>
    <p:extLst>
      <p:ext uri="{BB962C8B-B14F-4D97-AF65-F5344CB8AC3E}">
        <p14:creationId xmlns:p14="http://schemas.microsoft.com/office/powerpoint/2010/main" val="354660601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section is an “interlude”, it</a:t>
            </a:r>
            <a:r>
              <a:rPr lang="en-US" baseline="0" dirty="0" smtClean="0"/>
              <a:t> is mostly directed at people who think that mining is incredibly </a:t>
            </a:r>
            <a:r>
              <a:rPr lang="en-US" baseline="0" dirty="0" err="1" smtClean="0"/>
              <a:t>incredibly</a:t>
            </a:r>
            <a:r>
              <a:rPr lang="en-US" baseline="0" dirty="0" smtClean="0"/>
              <a:t> important to Bitcoin.</a:t>
            </a:r>
            <a:br>
              <a:rPr lang="en-US" baseline="0" dirty="0" smtClean="0"/>
            </a:br>
            <a:r>
              <a:rPr lang="en-US" baseline="0" dirty="0" smtClean="0"/>
              <a:t/>
            </a:r>
            <a:br>
              <a:rPr lang="en-US" baseline="0" dirty="0" smtClean="0"/>
            </a:br>
            <a:r>
              <a:rPr lang="en-US" baseline="0" dirty="0" smtClean="0"/>
              <a:t>If you already know a lot about Bitcoin you might want to skip it.</a:t>
            </a:r>
            <a:endParaRPr lang="en-US" dirty="0"/>
          </a:p>
        </p:txBody>
      </p:sp>
      <p:sp>
        <p:nvSpPr>
          <p:cNvPr id="4" name="Slide Number Placeholder 3"/>
          <p:cNvSpPr>
            <a:spLocks noGrp="1"/>
          </p:cNvSpPr>
          <p:nvPr>
            <p:ph type="sldNum" sz="quarter" idx="10"/>
          </p:nvPr>
        </p:nvSpPr>
        <p:spPr/>
        <p:txBody>
          <a:bodyPr/>
          <a:lstStyle/>
          <a:p>
            <a:fld id="{BE88B6A7-AFFC-4DF7-B3E3-D5EA4E299252}" type="slidenum">
              <a:rPr lang="en-US" smtClean="0"/>
              <a:t>41</a:t>
            </a:fld>
            <a:endParaRPr lang="en-US"/>
          </a:p>
        </p:txBody>
      </p:sp>
    </p:spTree>
    <p:extLst>
      <p:ext uri="{BB962C8B-B14F-4D97-AF65-F5344CB8AC3E}">
        <p14:creationId xmlns:p14="http://schemas.microsoft.com/office/powerpoint/2010/main" val="94655386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That’s a dark place, Mike. Go for a run, get yourself</a:t>
            </a:r>
            <a:r>
              <a:rPr lang="en-US" baseline="0" dirty="0" smtClean="0"/>
              <a:t> some chocolate or something.</a:t>
            </a:r>
            <a:endParaRPr lang="en-US" dirty="0"/>
          </a:p>
        </p:txBody>
      </p:sp>
      <p:sp>
        <p:nvSpPr>
          <p:cNvPr id="4" name="Slide Number Placeholder 3"/>
          <p:cNvSpPr>
            <a:spLocks noGrp="1"/>
          </p:cNvSpPr>
          <p:nvPr>
            <p:ph type="sldNum" sz="quarter" idx="10"/>
          </p:nvPr>
        </p:nvSpPr>
        <p:spPr/>
        <p:txBody>
          <a:bodyPr/>
          <a:lstStyle/>
          <a:p>
            <a:fld id="{BE88B6A7-AFFC-4DF7-B3E3-D5EA4E299252}" type="slidenum">
              <a:rPr lang="en-US" smtClean="0"/>
              <a:t>42</a:t>
            </a:fld>
            <a:endParaRPr lang="en-US"/>
          </a:p>
        </p:txBody>
      </p:sp>
    </p:spTree>
    <p:extLst>
      <p:ext uri="{BB962C8B-B14F-4D97-AF65-F5344CB8AC3E}">
        <p14:creationId xmlns:p14="http://schemas.microsoft.com/office/powerpoint/2010/main" val="385810638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 merely</a:t>
            </a:r>
            <a:r>
              <a:rPr lang="en-US" baseline="0" dirty="0" smtClean="0"/>
              <a:t> proof-of-work, Dr. Adam Back invented that.</a:t>
            </a:r>
            <a:br>
              <a:rPr lang="en-US" baseline="0" dirty="0" smtClean="0"/>
            </a:br>
            <a:r>
              <a:rPr lang="en-US" baseline="0" dirty="0" smtClean="0"/>
              <a:t/>
            </a:r>
            <a:br>
              <a:rPr lang="en-US" baseline="0" dirty="0" smtClean="0"/>
            </a:br>
            <a:r>
              <a:rPr lang="en-US" baseline="0" dirty="0" smtClean="0"/>
              <a:t>Satoshi invented this fun way to use proof-of-work, and store it up, and measure it cumulatively, and intertwine it with a monetary system.</a:t>
            </a:r>
          </a:p>
          <a:p>
            <a:endParaRPr lang="en-US" baseline="0" dirty="0" smtClean="0"/>
          </a:p>
          <a:p>
            <a:r>
              <a:rPr lang="en-US" baseline="0" dirty="0" smtClean="0"/>
              <a:t>That’s this M part, that’s what the paper is mostly about – not because it’s the most important thing, but because it was the only new thing. There’s plenty to read about public key cryptography,  </a:t>
            </a:r>
            <a:r>
              <a:rPr lang="en-US" baseline="0" dirty="0" err="1" smtClean="0"/>
              <a:t>BitTorrent</a:t>
            </a:r>
            <a:r>
              <a:rPr lang="en-US" baseline="0" dirty="0" smtClean="0"/>
              <a:t>, hash functions, whatever. Those things were already invented.</a:t>
            </a:r>
            <a:endParaRPr lang="en-US" dirty="0"/>
          </a:p>
        </p:txBody>
      </p:sp>
      <p:sp>
        <p:nvSpPr>
          <p:cNvPr id="4" name="Slide Number Placeholder 3"/>
          <p:cNvSpPr>
            <a:spLocks noGrp="1"/>
          </p:cNvSpPr>
          <p:nvPr>
            <p:ph type="sldNum" sz="quarter" idx="10"/>
          </p:nvPr>
        </p:nvSpPr>
        <p:spPr/>
        <p:txBody>
          <a:bodyPr/>
          <a:lstStyle/>
          <a:p>
            <a:fld id="{BE88B6A7-AFFC-4DF7-B3E3-D5EA4E299252}" type="slidenum">
              <a:rPr lang="en-US" smtClean="0"/>
              <a:t>43</a:t>
            </a:fld>
            <a:endParaRPr lang="en-US"/>
          </a:p>
        </p:txBody>
      </p:sp>
    </p:spTree>
    <p:extLst>
      <p:ext uri="{BB962C8B-B14F-4D97-AF65-F5344CB8AC3E}">
        <p14:creationId xmlns:p14="http://schemas.microsoft.com/office/powerpoint/2010/main" val="236500279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you’re going to create a new form of money, your biggest threat is that someone copies your strategy.</a:t>
            </a:r>
            <a:br>
              <a:rPr lang="en-US" dirty="0" smtClean="0"/>
            </a:br>
            <a:r>
              <a:rPr lang="en-US" dirty="0" smtClean="0"/>
              <a:t/>
            </a:r>
            <a:br>
              <a:rPr lang="en-US" dirty="0" smtClean="0"/>
            </a:br>
            <a:r>
              <a:rPr lang="en-US" dirty="0" smtClean="0"/>
              <a:t>You have to release the coins somehow. Without the *delayed* release of coins –</a:t>
            </a:r>
            <a:r>
              <a:rPr lang="en-US" dirty="0" err="1" smtClean="0"/>
              <a:t>ie</a:t>
            </a:r>
            <a:r>
              <a:rPr lang="en-US" dirty="0" smtClean="0"/>
              <a:t> some per block-, it would be</a:t>
            </a:r>
            <a:r>
              <a:rPr lang="en-US" baseline="0" dirty="0" smtClean="0"/>
              <a:t> very difficult to convince newcomers to join this network, vs start their own.   .. We need to </a:t>
            </a:r>
            <a:r>
              <a:rPr lang="en-US" dirty="0" smtClean="0"/>
              <a:t>coordinate on one single network,</a:t>
            </a:r>
            <a:r>
              <a:rPr lang="en-US" baseline="0" dirty="0" smtClean="0"/>
              <a:t> if the concept of “double spending”.</a:t>
            </a:r>
            <a:endParaRPr lang="en-US" dirty="0" smtClean="0"/>
          </a:p>
          <a:p>
            <a:endParaRPr lang="en-US" dirty="0" smtClean="0"/>
          </a:p>
          <a:p>
            <a:r>
              <a:rPr lang="en-US" dirty="0" smtClean="0"/>
              <a:t>“given them all to himself and his friends” the failure of Bitcoin would</a:t>
            </a:r>
            <a:r>
              <a:rPr lang="en-US" baseline="0" dirty="0" smtClean="0"/>
              <a:t> have been guaranteed!</a:t>
            </a:r>
            <a:br>
              <a:rPr lang="en-US" baseline="0" dirty="0" smtClean="0"/>
            </a:br>
            <a:r>
              <a:rPr lang="en-US" baseline="0" dirty="0" smtClean="0"/>
              <a:t/>
            </a:r>
            <a:br>
              <a:rPr lang="en-US" baseline="0" dirty="0" smtClean="0"/>
            </a:br>
            <a:r>
              <a:rPr lang="en-US" baseline="0" dirty="0" smtClean="0"/>
              <a:t>And I only bring that up because, this function, of distributing the coins, is completely unaffected by </a:t>
            </a:r>
            <a:r>
              <a:rPr lang="en-US" baseline="0" dirty="0" err="1" smtClean="0"/>
              <a:t>sidechaines</a:t>
            </a:r>
            <a:r>
              <a:rPr lang="en-US" baseline="0" dirty="0" smtClean="0"/>
              <a:t>, merged-mining, miner centralization, China, network propagation delays or whatever. So we’ve got this more-important one locked down. Which is probably one of the reasons why no one talks about it.</a:t>
            </a:r>
            <a:endParaRPr lang="en-US" dirty="0"/>
          </a:p>
        </p:txBody>
      </p:sp>
      <p:sp>
        <p:nvSpPr>
          <p:cNvPr id="4" name="Slide Number Placeholder 3"/>
          <p:cNvSpPr>
            <a:spLocks noGrp="1"/>
          </p:cNvSpPr>
          <p:nvPr>
            <p:ph type="sldNum" sz="quarter" idx="10"/>
          </p:nvPr>
        </p:nvSpPr>
        <p:spPr/>
        <p:txBody>
          <a:bodyPr/>
          <a:lstStyle/>
          <a:p>
            <a:fld id="{BE88B6A7-AFFC-4DF7-B3E3-D5EA4E299252}" type="slidenum">
              <a:rPr lang="en-US" smtClean="0"/>
              <a:t>44</a:t>
            </a:fld>
            <a:endParaRPr lang="en-US"/>
          </a:p>
        </p:txBody>
      </p:sp>
    </p:spTree>
    <p:extLst>
      <p:ext uri="{BB962C8B-B14F-4D97-AF65-F5344CB8AC3E}">
        <p14:creationId xmlns:p14="http://schemas.microsoft.com/office/powerpoint/2010/main" val="385735326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you did,</a:t>
            </a:r>
            <a:r>
              <a:rPr lang="en-US" baseline="0" dirty="0" smtClean="0"/>
              <a:t> you’d have some identity-based thing. This has no identity, no memory, it’s 100% merit based.</a:t>
            </a:r>
            <a:endParaRPr lang="en-US" dirty="0" smtClean="0"/>
          </a:p>
          <a:p>
            <a:endParaRPr lang="en-US" dirty="0" smtClean="0"/>
          </a:p>
          <a:p>
            <a:r>
              <a:rPr lang="en-US" dirty="0" smtClean="0"/>
              <a:t>This is not a contradiction.</a:t>
            </a:r>
            <a:r>
              <a:rPr lang="en-US" baseline="0" dirty="0" smtClean="0"/>
              <a:t> It’s very similar to the distinction between competition and competitors.</a:t>
            </a:r>
            <a:endParaRPr lang="en-US" dirty="0" smtClean="0"/>
          </a:p>
          <a:p>
            <a:endParaRPr lang="en-US" dirty="0" smtClean="0"/>
          </a:p>
          <a:p>
            <a:r>
              <a:rPr lang="en-US" dirty="0" smtClean="0"/>
              <a:t>Each individual</a:t>
            </a:r>
            <a:r>
              <a:rPr lang="en-US" baseline="0" dirty="0" smtClean="0"/>
              <a:t> restaurant is in constant mortal peril. A huge percentage of NYC restaurants fail in a given year. However, in plural, the restaurants in NYC are quite good. You can get cheap food or expensive food, in an endless variety of types and locations, hours. It delivers food perfectly.</a:t>
            </a:r>
          </a:p>
          <a:p>
            <a:endParaRPr lang="en-US" baseline="0" dirty="0" smtClean="0"/>
          </a:p>
          <a:p>
            <a:r>
              <a:rPr lang="en-US" baseline="0" dirty="0" smtClean="0"/>
              <a:t>The whole point of maintaining **competition** is that YOU don’t worry about the individual competitors. The more indifferent you are, to each individual, the healthier the group.</a:t>
            </a:r>
          </a:p>
          <a:p>
            <a:endParaRPr lang="en-US" baseline="0" dirty="0" smtClean="0"/>
          </a:p>
          <a:p>
            <a:r>
              <a:rPr lang="en-US" baseline="0" dirty="0" smtClean="0"/>
              <a:t>Evolution is good for “life”, in the sense that it produces a wide variety of life forms, of all shapes and sizes, to fill a wide variety of evolutionary niches. Our species even made it to the moon. But our species could only evolve because Mother Nature stood by and watched, indifferently, as species died by the millions. Six or so extinction events where &gt;75% of the species died, two where over 90% died. But the only reason </a:t>
            </a:r>
            <a:r>
              <a:rPr lang="en-US" baseline="0" dirty="0" err="1" smtClean="0"/>
              <a:t>Dinosaures</a:t>
            </a:r>
            <a:r>
              <a:rPr lang="en-US" baseline="0" dirty="0" smtClean="0"/>
              <a:t> ruled the earth is because an extinction event wiped out their competitors, and the only reason large mammals exists. Because it’s easy for one class, to monopolize the “large terrestrial” sector.</a:t>
            </a:r>
            <a:br>
              <a:rPr lang="en-US" baseline="0" dirty="0" smtClean="0"/>
            </a:br>
            <a:endParaRPr lang="en-US" baseline="0" dirty="0" smtClean="0"/>
          </a:p>
          <a:p>
            <a:r>
              <a:rPr lang="en-US" baseline="0" dirty="0" smtClean="0"/>
              <a:t>Death is the magic that makes life possible.</a:t>
            </a:r>
          </a:p>
          <a:p>
            <a:endParaRPr lang="en-US" baseline="0" dirty="0" smtClean="0"/>
          </a:p>
          <a:p>
            <a:r>
              <a:rPr lang="en-US" baseline="0" dirty="0" smtClean="0"/>
              <a:t>If someone passed a law saying that “everyone has to order one loaf of bread, per week, from XYZ supermarket”. That would be good for the competitor (for XYZ supermarket), but bad for competition. “Supermarkets” as a whole, would get worse.</a:t>
            </a:r>
          </a:p>
          <a:p>
            <a:endParaRPr lang="en-US" baseline="0" dirty="0" smtClean="0"/>
          </a:p>
          <a:p>
            <a:r>
              <a:rPr lang="en-US" baseline="0" dirty="0" smtClean="0"/>
              <a:t>So, remember to hate individual miners.</a:t>
            </a:r>
          </a:p>
          <a:p>
            <a:r>
              <a:rPr lang="en-US" baseline="0" dirty="0" smtClean="0"/>
              <a:t/>
            </a:r>
            <a:br>
              <a:rPr lang="en-US" baseline="0" dirty="0" smtClean="0"/>
            </a:br>
            <a:r>
              <a:rPr lang="en-US" baseline="0" dirty="0" smtClean="0"/>
              <a:t>So, if you are worried about Bitcoin, a smarter thing would be to “zoom out”, back to this outer level, and worry that major governments will invent their own version of private, fungible money.</a:t>
            </a:r>
          </a:p>
          <a:p>
            <a:endParaRPr lang="en-US" baseline="0" dirty="0" smtClean="0"/>
          </a:p>
          <a:p>
            <a:r>
              <a:rPr lang="en-US" baseline="0" dirty="0" smtClean="0"/>
              <a:t>It’s good to worry about “competition”. For example, if someone passes a law saying that the restaurant owners can all conspire to fix prices, that would be bad. But only a truly ignorant person would worry about “NYC restaurants” in plural. When one fails, another one opens. Because there’s a feedback process.</a:t>
            </a:r>
            <a:endParaRPr lang="en-US" dirty="0"/>
          </a:p>
        </p:txBody>
      </p:sp>
      <p:sp>
        <p:nvSpPr>
          <p:cNvPr id="4" name="Slide Number Placeholder 3"/>
          <p:cNvSpPr>
            <a:spLocks noGrp="1"/>
          </p:cNvSpPr>
          <p:nvPr>
            <p:ph type="sldNum" sz="quarter" idx="10"/>
          </p:nvPr>
        </p:nvSpPr>
        <p:spPr/>
        <p:txBody>
          <a:bodyPr/>
          <a:lstStyle/>
          <a:p>
            <a:fld id="{BE88B6A7-AFFC-4DF7-B3E3-D5EA4E299252}" type="slidenum">
              <a:rPr lang="en-US" smtClean="0"/>
              <a:t>45</a:t>
            </a:fld>
            <a:endParaRPr lang="en-US"/>
          </a:p>
        </p:txBody>
      </p:sp>
    </p:spTree>
    <p:extLst>
      <p:ext uri="{BB962C8B-B14F-4D97-AF65-F5344CB8AC3E}">
        <p14:creationId xmlns:p14="http://schemas.microsoft.com/office/powerpoint/2010/main" val="338207891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 me try to emphasize this distinction.</a:t>
            </a:r>
          </a:p>
          <a:p>
            <a:endParaRPr lang="en-US" dirty="0" smtClean="0"/>
          </a:p>
          <a:p>
            <a:r>
              <a:rPr lang="en-US" dirty="0" smtClean="0"/>
              <a:t>We can expect miners to come back, because the profit motive is there, and there’s no barrier</a:t>
            </a:r>
            <a:r>
              <a:rPr lang="en-US" baseline="0" dirty="0" smtClean="0"/>
              <a:t> to entry. So the network will regenerate, all by itself.</a:t>
            </a:r>
          </a:p>
          <a:p>
            <a:endParaRPr lang="en-US" baseline="0" dirty="0" smtClean="0"/>
          </a:p>
          <a:p>
            <a:r>
              <a:rPr lang="en-US" baseline="0" dirty="0" smtClean="0"/>
              <a:t>We can require additional confirmations, while the hashrate is </a:t>
            </a:r>
            <a:r>
              <a:rPr lang="en-US" baseline="0" dirty="0" err="1" smtClean="0"/>
              <a:t>suboptimally</a:t>
            </a:r>
            <a:r>
              <a:rPr lang="en-US" baseline="0" dirty="0" smtClean="0"/>
              <a:t> low.</a:t>
            </a:r>
          </a:p>
          <a:p>
            <a:endParaRPr lang="en-US" baseline="0" dirty="0" smtClean="0"/>
          </a:p>
          <a:p>
            <a:r>
              <a:rPr lang="en-US" baseline="0" dirty="0" smtClean="0"/>
              <a:t>But we really mess up any specialized attacker.</a:t>
            </a:r>
          </a:p>
          <a:p>
            <a:endParaRPr lang="en-US" baseline="0" dirty="0" smtClean="0"/>
          </a:p>
          <a:p>
            <a:r>
              <a:rPr lang="en-US" baseline="0" dirty="0" smtClean="0"/>
              <a:t>..but the attacker wins against this single miner. The attacker doesn’t necessarily win against anyone else.</a:t>
            </a:r>
            <a:br>
              <a:rPr lang="en-US" baseline="0" dirty="0" smtClean="0"/>
            </a:br>
            <a:r>
              <a:rPr lang="en-US" baseline="0" dirty="0" smtClean="0"/>
              <a:t/>
            </a:r>
            <a:br>
              <a:rPr lang="en-US" baseline="0" dirty="0" smtClean="0"/>
            </a:br>
            <a:r>
              <a:rPr lang="en-US" baseline="0" dirty="0" smtClean="0"/>
              <a:t>Mining is defined in advance, in the whitepaper. Most complaints about things that miners choose to do. Let me give some examples of things I don’t care about.</a:t>
            </a:r>
          </a:p>
        </p:txBody>
      </p:sp>
      <p:sp>
        <p:nvSpPr>
          <p:cNvPr id="4" name="Slide Number Placeholder 3"/>
          <p:cNvSpPr>
            <a:spLocks noGrp="1"/>
          </p:cNvSpPr>
          <p:nvPr>
            <p:ph type="sldNum" sz="quarter" idx="10"/>
          </p:nvPr>
        </p:nvSpPr>
        <p:spPr/>
        <p:txBody>
          <a:bodyPr/>
          <a:lstStyle/>
          <a:p>
            <a:fld id="{BE88B6A7-AFFC-4DF7-B3E3-D5EA4E299252}" type="slidenum">
              <a:rPr lang="en-US" smtClean="0"/>
              <a:t>46</a:t>
            </a:fld>
            <a:endParaRPr lang="en-US"/>
          </a:p>
        </p:txBody>
      </p:sp>
    </p:spTree>
    <p:extLst>
      <p:ext uri="{BB962C8B-B14F-4D97-AF65-F5344CB8AC3E}">
        <p14:creationId xmlns:p14="http://schemas.microsoft.com/office/powerpoint/2010/main" val="414114779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Some people complain</a:t>
            </a:r>
            <a:r>
              <a:rPr lang="en-US" baseline="0" dirty="0" smtClean="0"/>
              <a:t> about the fact that some miners choose to post a message on the internet claiming that their physical mining equipment located within the borders of present-day China.</a:t>
            </a:r>
            <a:endParaRPr lang="en-US" dirty="0" smtClean="0"/>
          </a:p>
          <a:p>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I</a:t>
            </a:r>
            <a:r>
              <a:rPr lang="en-US" baseline="0" dirty="0" smtClean="0"/>
              <a:t> have nothing but contempt for this concern. Firstly, locations = ASICs. For fixed $, this helps.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If we didn’t have this, it would be cheaper to attack Bitcoin, potentially much cheaper, from China.</a:t>
            </a:r>
          </a:p>
          <a:p>
            <a:endParaRPr lang="en-US" baseline="0" dirty="0" smtClean="0"/>
          </a:p>
          <a:p>
            <a:r>
              <a:rPr lang="en-US" baseline="0" dirty="0" smtClean="0"/>
              <a:t>I summarize my complaint with this image. It is a plant doing this funny thing indoor plants do. </a:t>
            </a:r>
          </a:p>
          <a:p>
            <a:endParaRPr lang="en-US" baseline="0" dirty="0" smtClean="0"/>
          </a:p>
          <a:p>
            <a:r>
              <a:rPr lang="en-US" baseline="0" dirty="0" smtClean="0"/>
              <a:t>This vector, pointing at the window, represents China/ASICs. Miners bend the </a:t>
            </a:r>
            <a:r>
              <a:rPr lang="en-US" baseline="0" dirty="0" err="1" smtClean="0"/>
              <a:t>blockchain</a:t>
            </a:r>
            <a:r>
              <a:rPr lang="en-US" baseline="0" dirty="0" smtClean="0"/>
              <a:t> toward the window. Most cheap power / capital controls are there. This is just the health maximizing direction.</a:t>
            </a:r>
          </a:p>
          <a:p>
            <a:endParaRPr lang="en-US" baseline="0" dirty="0" smtClean="0"/>
          </a:p>
          <a:p>
            <a:r>
              <a:rPr lang="en-US" baseline="0" dirty="0" smtClean="0"/>
              <a:t>A truly ignorant person might worry “hey! My plant isn’t growing straight, there must be something wrong with it!” That’s nonsense, the enemy’s gate is down, toward the light *is* straight. More nutrients for the plant, it doesn’t care about posture.</a:t>
            </a:r>
          </a:p>
          <a:p>
            <a:endParaRPr lang="en-US" baseline="0" dirty="0" smtClean="0"/>
          </a:p>
          <a:p>
            <a:r>
              <a:rPr lang="en-US" baseline="0" dirty="0" smtClean="0"/>
              <a:t>I mean, an attacker would select the most efficient equipment, and place it in the best location. So, why wouldn’t we?</a:t>
            </a:r>
          </a:p>
          <a:p>
            <a:endParaRPr lang="en-US" baseline="0" dirty="0" smtClean="0"/>
          </a:p>
          <a:p>
            <a:r>
              <a:rPr lang="en-US" baseline="0" dirty="0" smtClean="0"/>
              <a:t>Some people worry that the Chinese government will seize control of all the mining equipment, we’ll get back to that. But, for better or for worse, there has to be a “best location” just as their has to be a “best ASIC design”.</a:t>
            </a:r>
          </a:p>
          <a:p>
            <a:endParaRPr lang="en-US" baseline="0" dirty="0" smtClean="0"/>
          </a:p>
          <a:p>
            <a:r>
              <a:rPr lang="en-US" baseline="0" dirty="0" smtClean="0"/>
              <a:t>Others might complain: this is just a plant, following chemical feedback cycles. A human has way more autonomy!</a:t>
            </a:r>
            <a:br>
              <a:rPr lang="en-US" baseline="0" dirty="0" smtClean="0"/>
            </a:br>
            <a:r>
              <a:rPr lang="en-US" baseline="0" dirty="0" smtClean="0"/>
              <a:t/>
            </a:r>
            <a:br>
              <a:rPr lang="en-US" baseline="0" dirty="0" smtClean="0"/>
            </a:br>
            <a:r>
              <a:rPr lang="en-US" baseline="0" dirty="0" smtClean="0"/>
              <a:t>..not really.</a:t>
            </a:r>
            <a:endParaRPr lang="en-US" dirty="0" smtClean="0"/>
          </a:p>
          <a:p>
            <a:endParaRPr lang="en-US" baseline="0" dirty="0" smtClean="0"/>
          </a:p>
          <a:p>
            <a:endParaRPr lang="en-US" baseline="0" dirty="0" smtClean="0"/>
          </a:p>
          <a:p>
            <a:r>
              <a:rPr lang="en-US" baseline="0" dirty="0" smtClean="0"/>
              <a:t>No. The reason your plant is doing whatever, is because the plant wants more sunlight. Similarly, the Chinese mining gives us the most hashrate per dollar. So Chinese mining is maximizing security. The shift from Everywhere to China, is no different than the shift from Every chip to a few ASICs. </a:t>
            </a:r>
          </a:p>
          <a:p>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Don’t worry about what the miners choose</a:t>
            </a:r>
            <a:r>
              <a:rPr lang="en-US" baseline="0" dirty="0" smtClean="0"/>
              <a:t> to do. Don’t interfere with their individual hardware choices, or software choices, or location choices, or management choices. Or that they use some new mining technique.</a:t>
            </a:r>
            <a:endParaRPr lang="en-US" dirty="0" smtClean="0"/>
          </a:p>
        </p:txBody>
      </p:sp>
      <p:sp>
        <p:nvSpPr>
          <p:cNvPr id="4" name="Slide Number Placeholder 3"/>
          <p:cNvSpPr>
            <a:spLocks noGrp="1"/>
          </p:cNvSpPr>
          <p:nvPr>
            <p:ph type="sldNum" sz="quarter" idx="10"/>
          </p:nvPr>
        </p:nvSpPr>
        <p:spPr/>
        <p:txBody>
          <a:bodyPr/>
          <a:lstStyle/>
          <a:p>
            <a:fld id="{BE88B6A7-AFFC-4DF7-B3E3-D5EA4E299252}" type="slidenum">
              <a:rPr lang="en-US" smtClean="0"/>
              <a:t>47</a:t>
            </a:fld>
            <a:endParaRPr lang="en-US"/>
          </a:p>
        </p:txBody>
      </p:sp>
    </p:spTree>
    <p:extLst>
      <p:ext uri="{BB962C8B-B14F-4D97-AF65-F5344CB8AC3E}">
        <p14:creationId xmlns:p14="http://schemas.microsoft.com/office/powerpoint/2010/main" val="99984431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The same is true for all mining strategies. People publish these…they’re only interesting if they lower the miner’s cost of a 51% attack, which this one does not. Theoretically, with this strategy, one mining pool can ‘get ahead’ and ‘stay ahead’…but it does not help that pool pull off a 6 or 10 block reorganization.</a:t>
            </a:r>
          </a:p>
          <a:p>
            <a:endParaRPr lang="en-US" baseline="0" dirty="0" smtClean="0"/>
          </a:p>
          <a:p>
            <a:r>
              <a:rPr lang="en-US" baseline="0" dirty="0" smtClean="0"/>
              <a:t>I just have to say, in the interest of honest discourse, … Since the date this was published, Bitcoin has managed to run successfully for 34 consecutive months.</a:t>
            </a:r>
          </a:p>
          <a:p>
            <a:r>
              <a:rPr lang="en-US" baseline="0" dirty="0" smtClean="0"/>
              <a:t/>
            </a:r>
            <a:br>
              <a:rPr lang="en-US" baseline="0" dirty="0" smtClean="0"/>
            </a:br>
            <a:r>
              <a:rPr lang="en-US" baseline="0" dirty="0" smtClean="0"/>
              <a:t>The discovery here, which “may” have been </a:t>
            </a:r>
            <a:r>
              <a:rPr lang="en-US" baseline="0" dirty="0" err="1" smtClean="0"/>
              <a:t>plagarized</a:t>
            </a:r>
            <a:r>
              <a:rPr lang="en-US" baseline="0" dirty="0" smtClean="0"/>
              <a:t> from a late-2010 bitcointalk.org post, is that: there are creative ways to mine, which increase revenue sometimes.</a:t>
            </a:r>
          </a:p>
          <a:p>
            <a:endParaRPr lang="en-US" baseline="0" dirty="0" smtClean="0"/>
          </a:p>
          <a:p>
            <a:r>
              <a:rPr lang="en-US" baseline="0" dirty="0" smtClean="0"/>
              <a:t>But these revenue-increases, are no different from any other efficiency improvement. No different from building a better ASIC.</a:t>
            </a:r>
          </a:p>
          <a:p>
            <a:endParaRPr lang="en-US" baseline="0" dirty="0" smtClean="0"/>
          </a:p>
          <a:p>
            <a:r>
              <a:rPr lang="en-US" baseline="0" dirty="0" smtClean="0"/>
              <a:t>If it works, everyone will just do it.</a:t>
            </a:r>
          </a:p>
        </p:txBody>
      </p:sp>
      <p:sp>
        <p:nvSpPr>
          <p:cNvPr id="4" name="Slide Number Placeholder 3"/>
          <p:cNvSpPr>
            <a:spLocks noGrp="1"/>
          </p:cNvSpPr>
          <p:nvPr>
            <p:ph type="sldNum" sz="quarter" idx="10"/>
          </p:nvPr>
        </p:nvSpPr>
        <p:spPr/>
        <p:txBody>
          <a:bodyPr/>
          <a:lstStyle/>
          <a:p>
            <a:fld id="{BE88B6A7-AFFC-4DF7-B3E3-D5EA4E299252}" type="slidenum">
              <a:rPr lang="en-US" smtClean="0"/>
              <a:t>48</a:t>
            </a:fld>
            <a:endParaRPr lang="en-US"/>
          </a:p>
        </p:txBody>
      </p:sp>
    </p:spTree>
    <p:extLst>
      <p:ext uri="{BB962C8B-B14F-4D97-AF65-F5344CB8AC3E}">
        <p14:creationId xmlns:p14="http://schemas.microsoft.com/office/powerpoint/2010/main" val="215035239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This very graph proves that A Majority is Always Enough.</a:t>
            </a:r>
          </a:p>
          <a:p>
            <a:endParaRPr lang="en-US" baseline="0" dirty="0" smtClean="0"/>
          </a:p>
          <a:p>
            <a:r>
              <a:rPr lang="en-US" baseline="0" dirty="0" smtClean="0"/>
              <a:t>First of all, we know –empirically- that this is wrong, because no one has been doing it in the last 34 months – or, if they have, it doesn’t seem to have mattered to anything.</a:t>
            </a:r>
            <a:br>
              <a:rPr lang="en-US" baseline="0" dirty="0" smtClean="0"/>
            </a:br>
            <a:r>
              <a:rPr lang="en-US" baseline="0" dirty="0" smtClean="0"/>
              <a:t/>
            </a:r>
            <a:br>
              <a:rPr lang="en-US" baseline="0" dirty="0" smtClean="0"/>
            </a:br>
            <a:r>
              <a:rPr lang="en-US" baseline="0" dirty="0" smtClean="0"/>
              <a:t>But the question is why? Well, there’s a Folk Theorem result against selfish mining. We’re going to talk a LOT about the folk theorem later, but let me just go through this quickly.</a:t>
            </a:r>
          </a:p>
          <a:p>
            <a:endParaRPr lang="en-US" baseline="0" dirty="0" smtClean="0"/>
          </a:p>
          <a:p>
            <a:r>
              <a:rPr lang="en-US" baseline="0" dirty="0" smtClean="0"/>
              <a:t>Forming a bigger pool, and copying the selfish-mining strategy, the same way you might copy an ASIC design. So this person is on red as well.</a:t>
            </a:r>
          </a:p>
          <a:p>
            <a:endParaRPr lang="en-US" baseline="0" dirty="0" smtClean="0"/>
          </a:p>
          <a:p>
            <a:r>
              <a:rPr lang="en-US" baseline="0" dirty="0" smtClean="0"/>
              <a:t>So you say, well, I’ll </a:t>
            </a:r>
            <a:r>
              <a:rPr lang="en-US" baseline="0" dirty="0" err="1" smtClean="0"/>
              <a:t>argmax</a:t>
            </a:r>
            <a:r>
              <a:rPr lang="en-US" baseline="0" dirty="0" smtClean="0"/>
              <a:t> this graph, and make a 50% pool, the biggest pool around. And your rival player responds, by copying you. There are now two pools, selfish mining. Neither of them has any advantage relative to each other. ( Equal footing on this graph. )  It’s just a more annoying way of mining, with no benefit, which is –I suspect- why miners have tacitly agreed not to do it.</a:t>
            </a:r>
          </a:p>
          <a:p>
            <a:endParaRPr lang="en-US"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Now you might we wondering, what if someone makes a 60% pool. Well, SM is actually too effective, in that with 60% you get 100% of the </a:t>
            </a:r>
            <a:r>
              <a:rPr lang="en-US" baseline="0" dirty="0" err="1" smtClean="0"/>
              <a:t>blockrewards</a:t>
            </a:r>
            <a:r>
              <a:rPr lang="en-US" baseline="0" dirty="0" smtClean="0"/>
              <a:t>, and rivals get 0% for their 40%. This situation, far from being a decisive victory, is a powder keg, ready to explode. The fact that they happen to be currently losing, does not change the fact that their mining equipment is valuable.</a:t>
            </a:r>
          </a:p>
          <a:p>
            <a:r>
              <a:rPr lang="en-US" baseline="0" dirty="0" smtClean="0"/>
              <a:t> These people are getting nothing, so they can be bribed with a mere epsilon. </a:t>
            </a:r>
          </a:p>
          <a:p>
            <a:endParaRPr lang="en-US" baseline="0" dirty="0" smtClean="0"/>
          </a:p>
          <a:p>
            <a:r>
              <a:rPr lang="en-US" baseline="0" dirty="0" smtClean="0"/>
              <a:t>Not bogged down.</a:t>
            </a:r>
          </a:p>
          <a:p>
            <a:endParaRPr lang="en-US"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Again, I emphasize that no actual efficiency was created, it was only relative. </a:t>
            </a:r>
            <a:r>
              <a:rPr lang="en-US" sz="1200" i="1" dirty="0" smtClean="0"/>
              <a:t>Relative</a:t>
            </a:r>
            <a:r>
              <a:rPr lang="en-US" sz="1200" dirty="0" smtClean="0"/>
              <a:t> efficiency improvements, will either be adopted by no one</a:t>
            </a:r>
            <a:r>
              <a:rPr lang="en-US" sz="1200" baseline="0" dirty="0" smtClean="0"/>
              <a:t> or everyone</a:t>
            </a:r>
          </a:p>
        </p:txBody>
      </p:sp>
      <p:sp>
        <p:nvSpPr>
          <p:cNvPr id="4" name="Slide Number Placeholder 3"/>
          <p:cNvSpPr>
            <a:spLocks noGrp="1"/>
          </p:cNvSpPr>
          <p:nvPr>
            <p:ph type="sldNum" sz="quarter" idx="10"/>
          </p:nvPr>
        </p:nvSpPr>
        <p:spPr/>
        <p:txBody>
          <a:bodyPr/>
          <a:lstStyle/>
          <a:p>
            <a:fld id="{BE88B6A7-AFFC-4DF7-B3E3-D5EA4E299252}" type="slidenum">
              <a:rPr lang="en-US" smtClean="0"/>
              <a:t>49</a:t>
            </a:fld>
            <a:endParaRPr lang="en-US"/>
          </a:p>
        </p:txBody>
      </p:sp>
    </p:spTree>
    <p:extLst>
      <p:ext uri="{BB962C8B-B14F-4D97-AF65-F5344CB8AC3E}">
        <p14:creationId xmlns:p14="http://schemas.microsoft.com/office/powerpoint/2010/main" val="42831177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E88B6A7-AFFC-4DF7-B3E3-D5EA4E299252}" type="slidenum">
              <a:rPr lang="en-US" smtClean="0"/>
              <a:t>5</a:t>
            </a:fld>
            <a:endParaRPr lang="en-US"/>
          </a:p>
        </p:txBody>
      </p:sp>
    </p:spTree>
    <p:extLst>
      <p:ext uri="{BB962C8B-B14F-4D97-AF65-F5344CB8AC3E}">
        <p14:creationId xmlns:p14="http://schemas.microsoft.com/office/powerpoint/2010/main" val="221917494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By what criteria, might they exercise these abilities.</a:t>
            </a:r>
          </a:p>
          <a:p>
            <a:endParaRPr lang="en-US" dirty="0" smtClean="0"/>
          </a:p>
          <a:p>
            <a:r>
              <a:rPr lang="en-US" dirty="0" smtClean="0"/>
              <a:t>If the attack fails…which it might for several reasons (double-agents,</a:t>
            </a:r>
            <a:r>
              <a:rPr lang="en-US" baseline="0" dirty="0" smtClean="0"/>
              <a:t> bad luck, manual intervention), the attacking miners lose, rival miners win. Another risk is that the attack succeeds, and -as a result- all mining equipment loses much of it’s value.</a:t>
            </a:r>
          </a:p>
          <a:p>
            <a:endParaRPr lang="en-US" baseline="0" dirty="0" smtClean="0"/>
          </a:p>
          <a:p>
            <a:r>
              <a:rPr lang="en-US" baseline="0" dirty="0" smtClean="0"/>
              <a:t>So, life is tough for the miners, they’ll have to give up the security guarantee everywhere, to attack once with one bundle of money.</a:t>
            </a:r>
          </a:p>
          <a:p>
            <a:endParaRPr lang="en-US" baseline="0" dirty="0" smtClean="0"/>
          </a:p>
          <a:p>
            <a:r>
              <a:rPr lang="en-US" baseline="0" dirty="0" smtClean="0"/>
              <a:t>So, precisely as Satoshi advises in the whitepaper, if transactions are important, individuals should wait for many confirmations. </a:t>
            </a:r>
          </a:p>
          <a:p>
            <a:endParaRPr lang="en-US" dirty="0" smtClean="0"/>
          </a:p>
          <a:p>
            <a:r>
              <a:rPr lang="en-US" dirty="0" smtClean="0"/>
              <a:t>It’s one of my favorite things about Bitcoin.</a:t>
            </a:r>
            <a:r>
              <a:rPr lang="en-US" baseline="0" dirty="0" smtClean="0"/>
              <a:t> Can decide “conditions have worsened, I now need 10 confirmations” …makes attacks like this extremely futile.</a:t>
            </a:r>
          </a:p>
          <a:p>
            <a:endParaRPr lang="en-US" baseline="0" dirty="0" smtClean="0"/>
          </a:p>
          <a:p>
            <a:r>
              <a:rPr lang="en-US" baseline="0" dirty="0" smtClean="0"/>
              <a:t>Most physical things, goods-durable goods that you’d buy- have a long shipping time! Way more than 10 confirmations.  But, what else? Well, consider the exchanges. It’s too slow, to our tremendous benefit, to move and withdraw USD for example.</a:t>
            </a:r>
          </a:p>
          <a:p>
            <a:endParaRPr lang="en-US" baseline="0" dirty="0" smtClean="0"/>
          </a:p>
          <a:p>
            <a:r>
              <a:rPr lang="en-US" baseline="0" dirty="0" smtClean="0"/>
              <a:t>The point of this slide is that miners have a very low ability to take any mean action. Assuming sufficient </a:t>
            </a:r>
            <a:r>
              <a:rPr lang="en-US" baseline="0" dirty="0" err="1" smtClean="0"/>
              <a:t>fungibility</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BE88B6A7-AFFC-4DF7-B3E3-D5EA4E299252}" type="slidenum">
              <a:rPr lang="en-US" smtClean="0"/>
              <a:t>50</a:t>
            </a:fld>
            <a:endParaRPr lang="en-US"/>
          </a:p>
        </p:txBody>
      </p:sp>
    </p:spTree>
    <p:extLst>
      <p:ext uri="{BB962C8B-B14F-4D97-AF65-F5344CB8AC3E}">
        <p14:creationId xmlns:p14="http://schemas.microsoft.com/office/powerpoint/2010/main" val="276257418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Within certain</a:t>
            </a:r>
            <a:r>
              <a:rPr lang="en-US" baseline="0" dirty="0" smtClean="0"/>
              <a:t> </a:t>
            </a:r>
            <a:r>
              <a:rPr lang="en-US" dirty="0" smtClean="0"/>
              <a:t>parameters,</a:t>
            </a:r>
            <a:r>
              <a:rPr lang="en-US" baseline="0" dirty="0" smtClean="0"/>
              <a:t> you never have to touch the </a:t>
            </a:r>
            <a:r>
              <a:rPr lang="en-US" baseline="0" dirty="0" err="1" smtClean="0"/>
              <a:t>blockchain</a:t>
            </a:r>
            <a:r>
              <a:rPr lang="en-US" baseline="0" dirty="0" smtClean="0"/>
              <a:t> again, which means you never need to interface with miners again.</a:t>
            </a:r>
          </a:p>
          <a:p>
            <a:endParaRPr lang="en-US" baseline="0" dirty="0" smtClean="0"/>
          </a:p>
          <a:p>
            <a:r>
              <a:rPr lang="en-US" baseline="0" dirty="0" smtClean="0"/>
              <a:t>And, if you do need to check in with </a:t>
            </a:r>
            <a:r>
              <a:rPr lang="en-US" baseline="0" dirty="0" err="1" smtClean="0"/>
              <a:t>blockchain</a:t>
            </a:r>
            <a:r>
              <a:rPr lang="en-US" baseline="0" dirty="0" smtClean="0"/>
              <a:t>, you can do so with much better privacy, and only needing to sneak 1 or 2 things into the chain, and you have 1000 blocks to do it.</a:t>
            </a:r>
            <a:br>
              <a:rPr lang="en-US" baseline="0" dirty="0" smtClean="0"/>
            </a:br>
            <a:r>
              <a:rPr lang="en-US" baseline="0" dirty="0" smtClean="0"/>
              <a:t/>
            </a:r>
            <a:br>
              <a:rPr lang="en-US" baseline="0" dirty="0" smtClean="0"/>
            </a:br>
            <a:r>
              <a:rPr lang="en-US" baseline="0" dirty="0" smtClean="0"/>
              <a:t>It’s hopeless…why would anyone complain … this is a fortress.</a:t>
            </a:r>
            <a:endParaRPr lang="en-US" dirty="0"/>
          </a:p>
        </p:txBody>
      </p:sp>
      <p:sp>
        <p:nvSpPr>
          <p:cNvPr id="4" name="Slide Number Placeholder 3"/>
          <p:cNvSpPr>
            <a:spLocks noGrp="1"/>
          </p:cNvSpPr>
          <p:nvPr>
            <p:ph type="sldNum" sz="quarter" idx="10"/>
          </p:nvPr>
        </p:nvSpPr>
        <p:spPr/>
        <p:txBody>
          <a:bodyPr/>
          <a:lstStyle/>
          <a:p>
            <a:fld id="{BE88B6A7-AFFC-4DF7-B3E3-D5EA4E299252}" type="slidenum">
              <a:rPr lang="en-US" smtClean="0"/>
              <a:t>51</a:t>
            </a:fld>
            <a:endParaRPr lang="en-US"/>
          </a:p>
        </p:txBody>
      </p:sp>
    </p:spTree>
    <p:extLst>
      <p:ext uri="{BB962C8B-B14F-4D97-AF65-F5344CB8AC3E}">
        <p14:creationId xmlns:p14="http://schemas.microsoft.com/office/powerpoint/2010/main" val="287901624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aseline="0" dirty="0" smtClean="0"/>
              <a:t>I feel bad for the miners, anything good they do can be copied. </a:t>
            </a:r>
            <a:r>
              <a:rPr lang="en-US" dirty="0" smtClean="0"/>
              <a:t>There’s plenty of cold Chinese mountain-land to go around.</a:t>
            </a:r>
          </a:p>
          <a:p>
            <a:endParaRPr lang="en-US" dirty="0" smtClean="0"/>
          </a:p>
          <a:p>
            <a:r>
              <a:rPr lang="en-US" dirty="0" smtClean="0"/>
              <a:t>The</a:t>
            </a:r>
            <a:r>
              <a:rPr lang="en-US" baseline="0" dirty="0" smtClean="0"/>
              <a:t> only real exception is: </a:t>
            </a:r>
            <a:r>
              <a:rPr lang="en-US" dirty="0" smtClean="0"/>
              <a:t>Secret</a:t>
            </a:r>
            <a:r>
              <a:rPr lang="en-US" baseline="0" dirty="0" smtClean="0"/>
              <a:t> c</a:t>
            </a:r>
            <a:r>
              <a:rPr lang="en-US" dirty="0" smtClean="0"/>
              <a:t>hip design</a:t>
            </a:r>
            <a:r>
              <a:rPr lang="en-US" baseline="0" dirty="0" smtClean="0"/>
              <a:t> / facility design. Or some kind of bribery/theft/negotiation skill, for electrical power.</a:t>
            </a:r>
          </a:p>
          <a:p>
            <a:pPr marL="228600" indent="-228600">
              <a:buAutoNum type="arabicPeriod"/>
            </a:pPr>
            <a:endParaRPr lang="en-US" baseline="0" dirty="0" smtClean="0"/>
          </a:p>
          <a:p>
            <a:pPr marL="0" indent="0">
              <a:buNone/>
            </a:pPr>
            <a:r>
              <a:rPr lang="en-US" baseline="0" dirty="0" smtClean="0"/>
              <a:t>Such “mining secrets” would indeed prevent anyone from joining. But these secrets will leak, eventually, or be rediscovered. As a result, miners will be competing until Judgement Day.</a:t>
            </a:r>
          </a:p>
          <a:p>
            <a:pPr marL="0" indent="0">
              <a:buNone/>
            </a:pPr>
            <a:endParaRPr lang="en-US" baseline="0" dirty="0" smtClean="0"/>
          </a:p>
          <a:p>
            <a:pPr marL="0" indent="0">
              <a:buNone/>
            </a:pPr>
            <a:r>
              <a:rPr lang="en-US" baseline="0" dirty="0" smtClean="0"/>
              <a:t>And, every two weeks, the bottom performers will be cut from the team. It’ll never stop.</a:t>
            </a:r>
          </a:p>
          <a:p>
            <a:pPr marL="0" indent="0">
              <a:buNone/>
            </a:pPr>
            <a:endParaRPr lang="en-US" baseline="0" dirty="0" smtClean="0"/>
          </a:p>
          <a:p>
            <a:pPr marL="0" indent="0">
              <a:buNone/>
            </a:pPr>
            <a:r>
              <a:rPr lang="en-US" baseline="0" dirty="0" smtClean="0"/>
              <a:t>Which is why I call them subsistence farmers, and they have about as much autonomy as algae. Not a lot of freedom in general.</a:t>
            </a:r>
            <a:endParaRPr lang="en-US" dirty="0" smtClean="0"/>
          </a:p>
        </p:txBody>
      </p:sp>
      <p:sp>
        <p:nvSpPr>
          <p:cNvPr id="4" name="Slide Number Placeholder 3"/>
          <p:cNvSpPr>
            <a:spLocks noGrp="1"/>
          </p:cNvSpPr>
          <p:nvPr>
            <p:ph type="sldNum" sz="quarter" idx="10"/>
          </p:nvPr>
        </p:nvSpPr>
        <p:spPr/>
        <p:txBody>
          <a:bodyPr/>
          <a:lstStyle/>
          <a:p>
            <a:fld id="{BE88B6A7-AFFC-4DF7-B3E3-D5EA4E299252}" type="slidenum">
              <a:rPr lang="en-US" smtClean="0"/>
              <a:t>52</a:t>
            </a:fld>
            <a:endParaRPr lang="en-US"/>
          </a:p>
        </p:txBody>
      </p:sp>
    </p:spTree>
    <p:extLst>
      <p:ext uri="{BB962C8B-B14F-4D97-AF65-F5344CB8AC3E}">
        <p14:creationId xmlns:p14="http://schemas.microsoft.com/office/powerpoint/2010/main" val="223269592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 get’s even worse, though!</a:t>
            </a:r>
          </a:p>
          <a:p>
            <a:endParaRPr lang="en-US" dirty="0" smtClean="0"/>
          </a:p>
          <a:p>
            <a:r>
              <a:rPr lang="en-US" dirty="0" smtClean="0"/>
              <a:t>I mean image you call</a:t>
            </a:r>
            <a:r>
              <a:rPr lang="en-US" baseline="0" dirty="0" smtClean="0"/>
              <a:t> up your internet provider, and cancel your plan. That’s bad. And everyone might cancel their plan and the ISP could go out of business.</a:t>
            </a:r>
          </a:p>
          <a:p>
            <a:endParaRPr lang="en-US" baseline="0" dirty="0" smtClean="0"/>
          </a:p>
          <a:p>
            <a:r>
              <a:rPr lang="en-US" baseline="0" dirty="0" smtClean="0"/>
              <a:t>…</a:t>
            </a:r>
            <a:br>
              <a:rPr lang="en-US" baseline="0" dirty="0" smtClean="0"/>
            </a:br>
            <a:r>
              <a:rPr lang="en-US" baseline="0" dirty="0" smtClean="0"/>
              <a:t>So, these people are not in a position to make threats.</a:t>
            </a:r>
            <a:endParaRPr lang="en-US" dirty="0" smtClean="0"/>
          </a:p>
        </p:txBody>
      </p:sp>
      <p:sp>
        <p:nvSpPr>
          <p:cNvPr id="4" name="Slide Number Placeholder 3"/>
          <p:cNvSpPr>
            <a:spLocks noGrp="1"/>
          </p:cNvSpPr>
          <p:nvPr>
            <p:ph type="sldNum" sz="quarter" idx="10"/>
          </p:nvPr>
        </p:nvSpPr>
        <p:spPr/>
        <p:txBody>
          <a:bodyPr/>
          <a:lstStyle/>
          <a:p>
            <a:fld id="{BE88B6A7-AFFC-4DF7-B3E3-D5EA4E299252}" type="slidenum">
              <a:rPr lang="en-US" smtClean="0"/>
              <a:t>53</a:t>
            </a:fld>
            <a:endParaRPr lang="en-US"/>
          </a:p>
        </p:txBody>
      </p:sp>
    </p:spTree>
    <p:extLst>
      <p:ext uri="{BB962C8B-B14F-4D97-AF65-F5344CB8AC3E}">
        <p14:creationId xmlns:p14="http://schemas.microsoft.com/office/powerpoint/2010/main" val="268689629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 quite</a:t>
            </a:r>
            <a:r>
              <a:rPr lang="en-US" baseline="0" dirty="0" smtClean="0"/>
              <a:t>, and, f</a:t>
            </a:r>
            <a:r>
              <a:rPr lang="en-US" dirty="0" smtClean="0"/>
              <a:t>or hard forks, the statement</a:t>
            </a:r>
            <a:r>
              <a:rPr lang="en-US" baseline="0" dirty="0" smtClean="0"/>
              <a:t> is outright false, this statement implies that miners have influence. I’d like to clarify this.</a:t>
            </a:r>
          </a:p>
          <a:p>
            <a:endParaRPr lang="en-US"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This graph has time from left to right, but influence from right to left.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Lets examine this spiral here. First, Satoshi had an idea. The idea aimed to address certain User’s needs, in the future. “</a:t>
            </a:r>
            <a:r>
              <a:rPr lang="en-US" dirty="0" smtClean="0"/>
              <a:t>The root problem with conventional currency is all the trust that’s required to make it work.</a:t>
            </a:r>
            <a:r>
              <a:rPr lang="en-US" baseline="0" dirty="0" smtClean="0"/>
              <a:t>”</a:t>
            </a:r>
          </a:p>
          <a:p>
            <a:endParaRPr lang="en-US"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Why would people do this? There must be some reason, something they *get* out of using Bitcoin. Maybe they’re only using Bitcoin as an intermediate step, and will swap them for dollars. Maybe it’s philosophical, maybe it’s privacy, maybe they want to store money in a </a:t>
            </a:r>
            <a:r>
              <a:rPr lang="en-US" baseline="0" dirty="0" err="1" smtClean="0"/>
              <a:t>brainwallet</a:t>
            </a:r>
            <a:r>
              <a:rPr lang="en-US" baseline="0" dirty="0" smtClean="0"/>
              <a:t>. The point is: people want Bitcoin, in the future.</a:t>
            </a:r>
            <a:br>
              <a:rPr lang="en-US" baseline="0" dirty="0" smtClean="0"/>
            </a:br>
            <a:r>
              <a:rPr lang="en-US" baseline="0" dirty="0" smtClean="0"/>
              <a:t/>
            </a:r>
            <a:br>
              <a:rPr lang="en-US" baseline="0" dirty="0" smtClean="0"/>
            </a:br>
            <a:r>
              <a:rPr lang="en-US" baseline="0" dirty="0" smtClean="0"/>
              <a:t>People will need Bitcoin at various times, in various quantities. The dearness of this need, desperation, varying magnitude. Big mixture of price-quantity combinations, at many future time periods.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This mixture means that investors can come in, and take advantage of price disparities. Just as arbitrage is done today among several exchanges, it can also be done across time-periods.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Mining does not cause anything. It’s the effect. It’s a reflection, or a shadow of this value.</a:t>
            </a:r>
            <a:br>
              <a:rPr lang="en-US" baseline="0" dirty="0" smtClean="0"/>
            </a:br>
            <a:r>
              <a:rPr lang="en-US" baseline="0" dirty="0" smtClean="0"/>
              <a:t/>
            </a:r>
            <a:br>
              <a:rPr lang="en-US" baseline="0" dirty="0" smtClean="0"/>
            </a:br>
            <a:r>
              <a:rPr lang="en-US" baseline="0" dirty="0" smtClean="0"/>
              <a:t>We saw this effect, with Ethereum Classic. Ethereum split into two, ETC –originally- had almost no price, almost no mining. It was then listed on </a:t>
            </a:r>
            <a:r>
              <a:rPr lang="en-US" baseline="0" dirty="0" err="1" smtClean="0"/>
              <a:t>Poloniex</a:t>
            </a:r>
            <a:r>
              <a:rPr lang="en-US" baseline="0" dirty="0" smtClean="0"/>
              <a:t>, where it’s price began to rise…and the hashrate quickly followed the price upwards. In Brian Armstrong’s world, the ETH-F miners would have just “decided” on the new version of Ethereum. But it’s actually the market that decides.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For soft forks, the miner’s filter some messages from the network. Almost 100% of these soft forks belong to two categories: [1] </a:t>
            </a:r>
            <a:r>
              <a:rPr lang="en-US" baseline="0" dirty="0" err="1" smtClean="0"/>
              <a:t>bugfixes</a:t>
            </a:r>
            <a:r>
              <a:rPr lang="en-US" baseline="0" dirty="0" smtClean="0"/>
              <a:t>, [2] optional opt-in features. So, in these cases, the price-maximizing decision is clear.</a:t>
            </a:r>
          </a:p>
        </p:txBody>
      </p:sp>
      <p:sp>
        <p:nvSpPr>
          <p:cNvPr id="4" name="Slide Number Placeholder 3"/>
          <p:cNvSpPr>
            <a:spLocks noGrp="1"/>
          </p:cNvSpPr>
          <p:nvPr>
            <p:ph type="sldNum" sz="quarter" idx="10"/>
          </p:nvPr>
        </p:nvSpPr>
        <p:spPr/>
        <p:txBody>
          <a:bodyPr/>
          <a:lstStyle/>
          <a:p>
            <a:fld id="{BE88B6A7-AFFC-4DF7-B3E3-D5EA4E299252}" type="slidenum">
              <a:rPr lang="en-US" smtClean="0"/>
              <a:t>54</a:t>
            </a:fld>
            <a:endParaRPr lang="en-US"/>
          </a:p>
        </p:txBody>
      </p:sp>
    </p:spTree>
    <p:extLst>
      <p:ext uri="{BB962C8B-B14F-4D97-AF65-F5344CB8AC3E}">
        <p14:creationId xmlns:p14="http://schemas.microsoft.com/office/powerpoint/2010/main" val="104729983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a:t>
            </a:r>
            <a:r>
              <a:rPr lang="en-US" baseline="0" dirty="0" smtClean="0"/>
              <a:t> far as I’m concerned, miners don’t actually make any decisions or take any actions. They’re just a reflection of the state of the world – and a very, very simple reflection at that. They chase value, if they don’t, they don’t get paid, and –eventually- they start losing money.</a:t>
            </a:r>
          </a:p>
          <a:p>
            <a:endParaRPr lang="en-US" baseline="0" dirty="0" smtClean="0"/>
          </a:p>
          <a:p>
            <a:r>
              <a:rPr lang="en-US" baseline="0" dirty="0" smtClean="0"/>
              <a:t>Of course, this is somewhat true for all businesses. But mining is distinctive – [1] mining sells to my computer, </a:t>
            </a:r>
          </a:p>
          <a:p>
            <a:r>
              <a:rPr lang="en-US" baseline="0" dirty="0" smtClean="0"/>
              <a:t>You deserve to know!</a:t>
            </a:r>
            <a:endParaRPr lang="en-US" dirty="0"/>
          </a:p>
        </p:txBody>
      </p:sp>
      <p:sp>
        <p:nvSpPr>
          <p:cNvPr id="4" name="Slide Number Placeholder 3"/>
          <p:cNvSpPr>
            <a:spLocks noGrp="1"/>
          </p:cNvSpPr>
          <p:nvPr>
            <p:ph type="sldNum" sz="quarter" idx="10"/>
          </p:nvPr>
        </p:nvSpPr>
        <p:spPr/>
        <p:txBody>
          <a:bodyPr/>
          <a:lstStyle/>
          <a:p>
            <a:fld id="{BE88B6A7-AFFC-4DF7-B3E3-D5EA4E299252}" type="slidenum">
              <a:rPr lang="en-US" smtClean="0"/>
              <a:t>55</a:t>
            </a:fld>
            <a:endParaRPr lang="en-US"/>
          </a:p>
        </p:txBody>
      </p:sp>
    </p:spTree>
    <p:extLst>
      <p:ext uri="{BB962C8B-B14F-4D97-AF65-F5344CB8AC3E}">
        <p14:creationId xmlns:p14="http://schemas.microsoft.com/office/powerpoint/2010/main" val="221026258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If they don’t they won’t be miners for much longer, by definition.</a:t>
            </a:r>
          </a:p>
          <a:p>
            <a:endParaRPr lang="en-US" baseline="0" dirty="0" smtClean="0"/>
          </a:p>
          <a:p>
            <a:r>
              <a:rPr lang="en-US" baseline="0" dirty="0" smtClean="0"/>
              <a:t>Cause by a money-auction.</a:t>
            </a:r>
          </a:p>
        </p:txBody>
      </p:sp>
      <p:sp>
        <p:nvSpPr>
          <p:cNvPr id="4" name="Slide Number Placeholder 3"/>
          <p:cNvSpPr>
            <a:spLocks noGrp="1"/>
          </p:cNvSpPr>
          <p:nvPr>
            <p:ph type="sldNum" sz="quarter" idx="10"/>
          </p:nvPr>
        </p:nvSpPr>
        <p:spPr/>
        <p:txBody>
          <a:bodyPr/>
          <a:lstStyle/>
          <a:p>
            <a:fld id="{BE88B6A7-AFFC-4DF7-B3E3-D5EA4E299252}" type="slidenum">
              <a:rPr lang="en-US" smtClean="0"/>
              <a:t>56</a:t>
            </a:fld>
            <a:endParaRPr lang="en-US"/>
          </a:p>
        </p:txBody>
      </p:sp>
    </p:spTree>
    <p:extLst>
      <p:ext uri="{BB962C8B-B14F-4D97-AF65-F5344CB8AC3E}">
        <p14:creationId xmlns:p14="http://schemas.microsoft.com/office/powerpoint/2010/main" val="229221993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this is going to be fun because I’m going to contradict my</a:t>
            </a:r>
            <a:r>
              <a:rPr lang="en-US" baseline="0" dirty="0" smtClean="0"/>
              <a:t> general comments about mining…with some specific objections.</a:t>
            </a:r>
            <a:endParaRPr lang="en-US" dirty="0" smtClean="0"/>
          </a:p>
          <a:p>
            <a:endParaRPr lang="en-US" dirty="0" smtClean="0"/>
          </a:p>
          <a:p>
            <a:r>
              <a:rPr lang="en-US" dirty="0" smtClean="0"/>
              <a:t>Why isn’t bandwidth</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BE88B6A7-AFFC-4DF7-B3E3-D5EA4E299252}" type="slidenum">
              <a:rPr lang="en-US" smtClean="0"/>
              <a:t>57</a:t>
            </a:fld>
            <a:endParaRPr lang="en-US"/>
          </a:p>
        </p:txBody>
      </p:sp>
    </p:spTree>
    <p:extLst>
      <p:ext uri="{BB962C8B-B14F-4D97-AF65-F5344CB8AC3E}">
        <p14:creationId xmlns:p14="http://schemas.microsoft.com/office/powerpoint/2010/main" val="93382483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Early work:</a:t>
            </a:r>
          </a:p>
          <a:p>
            <a:r>
              <a:rPr lang="en-US" dirty="0" smtClean="0"/>
              <a:t>https://bitcointalk.org/index.php?topic=144895.0</a:t>
            </a:r>
          </a:p>
          <a:p>
            <a:endParaRPr lang="en-US" dirty="0" smtClean="0"/>
          </a:p>
          <a:p>
            <a:r>
              <a:rPr lang="en-US" dirty="0" smtClean="0"/>
              <a:t>http://bitcoin.stackexchange.com/questions/1338/how-is-block-solution-withholding-a-threat-to-mining-pools</a:t>
            </a:r>
            <a:br>
              <a:rPr lang="en-US" dirty="0" smtClean="0"/>
            </a:br>
            <a:r>
              <a:rPr lang="en-US" dirty="0" smtClean="0"/>
              <a:t/>
            </a:r>
            <a:br>
              <a:rPr lang="en-US" dirty="0" smtClean="0"/>
            </a:br>
            <a:r>
              <a:rPr lang="en-US" dirty="0" smtClean="0"/>
              <a:t>https://bitcoil.co.il/pool_analysis.pdf</a:t>
            </a:r>
            <a:endParaRPr lang="en-US" dirty="0"/>
          </a:p>
        </p:txBody>
      </p:sp>
      <p:sp>
        <p:nvSpPr>
          <p:cNvPr id="4" name="Slide Number Placeholder 3"/>
          <p:cNvSpPr>
            <a:spLocks noGrp="1"/>
          </p:cNvSpPr>
          <p:nvPr>
            <p:ph type="sldNum" sz="quarter" idx="10"/>
          </p:nvPr>
        </p:nvSpPr>
        <p:spPr/>
        <p:txBody>
          <a:bodyPr/>
          <a:lstStyle/>
          <a:p>
            <a:fld id="{90CC3745-BE1A-479E-A9BD-0BD84D184E7A}" type="slidenum">
              <a:rPr lang="en-US" smtClean="0"/>
              <a:t>58</a:t>
            </a:fld>
            <a:endParaRPr lang="en-US"/>
          </a:p>
        </p:txBody>
      </p:sp>
    </p:spTree>
    <p:extLst>
      <p:ext uri="{BB962C8B-B14F-4D97-AF65-F5344CB8AC3E}">
        <p14:creationId xmlns:p14="http://schemas.microsoft.com/office/powerpoint/2010/main" val="124145876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Edit this slide ---  Bitcoin is asymmetric, and </a:t>
            </a:r>
            <a:r>
              <a:rPr lang="en-US" baseline="0" dirty="0" err="1" smtClean="0"/>
              <a:t>privledges</a:t>
            </a:r>
            <a:r>
              <a:rPr lang="en-US" baseline="0" dirty="0" smtClean="0"/>
              <a:t> the Mainchain.</a:t>
            </a:r>
          </a:p>
          <a:p>
            <a:endParaRPr lang="en-US" baseline="0" dirty="0" smtClean="0"/>
          </a:p>
          <a:p>
            <a:r>
              <a:rPr lang="en-US" baseline="0" dirty="0" smtClean="0"/>
              <a:t>So, if there are problems, Core will probably die last, and the problematic sidechain(s) will probably die first.</a:t>
            </a:r>
          </a:p>
          <a:p>
            <a:endParaRPr lang="en-US" baseline="0" dirty="0" smtClean="0"/>
          </a:p>
          <a:p>
            <a:r>
              <a:rPr lang="en-US" baseline="0" dirty="0" smtClean="0"/>
              <a:t>But I think we can do better. I think we can eliminate these problems.</a:t>
            </a:r>
            <a:endParaRPr lang="en-US" dirty="0"/>
          </a:p>
        </p:txBody>
      </p:sp>
      <p:sp>
        <p:nvSpPr>
          <p:cNvPr id="4" name="Slide Number Placeholder 3"/>
          <p:cNvSpPr>
            <a:spLocks noGrp="1"/>
          </p:cNvSpPr>
          <p:nvPr>
            <p:ph type="sldNum" sz="quarter" idx="10"/>
          </p:nvPr>
        </p:nvSpPr>
        <p:spPr/>
        <p:txBody>
          <a:bodyPr/>
          <a:lstStyle/>
          <a:p>
            <a:fld id="{90CC3745-BE1A-479E-A9BD-0BD84D184E7A}" type="slidenum">
              <a:rPr lang="en-US" smtClean="0"/>
              <a:t>59</a:t>
            </a:fld>
            <a:endParaRPr lang="en-US"/>
          </a:p>
        </p:txBody>
      </p:sp>
    </p:spTree>
    <p:extLst>
      <p:ext uri="{BB962C8B-B14F-4D97-AF65-F5344CB8AC3E}">
        <p14:creationId xmlns:p14="http://schemas.microsoft.com/office/powerpoint/2010/main" val="21720784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combined WT^ --created</a:t>
            </a:r>
            <a:r>
              <a:rPr lang="en-US" baseline="0" dirty="0" smtClean="0"/>
              <a:t> behind the scenes by software– might look like this. This is eventually included in a Bitcoin block.</a:t>
            </a:r>
            <a:br>
              <a:rPr lang="en-US" baseline="0" dirty="0" smtClean="0"/>
            </a:br>
            <a:r>
              <a:rPr lang="en-US" baseline="0" dirty="0" smtClean="0"/>
              <a:t/>
            </a:r>
            <a:br>
              <a:rPr lang="en-US" baseline="0" dirty="0" smtClean="0"/>
            </a:br>
            <a:r>
              <a:rPr lang="en-US" baseline="0" dirty="0" smtClean="0"/>
              <a:t>There’s a waiting period, so that everyone can make sure everything’s kosher, here, then the miners “vote” on this transaction with their </a:t>
            </a:r>
            <a:r>
              <a:rPr lang="en-US" baseline="0" dirty="0" err="1" smtClean="0"/>
              <a:t>Hashpower</a:t>
            </a:r>
            <a:r>
              <a:rPr lang="en-US" baseline="0" dirty="0" smtClean="0"/>
              <a:t>.</a:t>
            </a:r>
          </a:p>
          <a:p>
            <a:r>
              <a:rPr lang="en-US" baseline="0" dirty="0" smtClean="0"/>
              <a:t/>
            </a:r>
            <a:br>
              <a:rPr lang="en-US" baseline="0" dirty="0" smtClean="0"/>
            </a:br>
            <a:r>
              <a:rPr lang="en-US" baseline="0" dirty="0" smtClean="0"/>
              <a:t>If they accumulate enough work, this transaction here, defined by this, is allowed to go through. </a:t>
            </a:r>
          </a:p>
          <a:p>
            <a:endParaRPr lang="en-US" baseline="0" dirty="0" smtClean="0"/>
          </a:p>
          <a:p>
            <a:r>
              <a:rPr lang="en-US" baseline="0" dirty="0" smtClean="0"/>
              <a:t>So this (top row) is all the Bitcoin stuff.</a:t>
            </a:r>
            <a:endParaRPr lang="en-US" dirty="0"/>
          </a:p>
        </p:txBody>
      </p:sp>
      <p:sp>
        <p:nvSpPr>
          <p:cNvPr id="4" name="Slide Number Placeholder 3"/>
          <p:cNvSpPr>
            <a:spLocks noGrp="1"/>
          </p:cNvSpPr>
          <p:nvPr>
            <p:ph type="sldNum" sz="quarter" idx="10"/>
          </p:nvPr>
        </p:nvSpPr>
        <p:spPr/>
        <p:txBody>
          <a:bodyPr/>
          <a:lstStyle/>
          <a:p>
            <a:fld id="{BE88B6A7-AFFC-4DF7-B3E3-D5EA4E299252}" type="slidenum">
              <a:rPr lang="en-US" smtClean="0"/>
              <a:t>6</a:t>
            </a:fld>
            <a:endParaRPr lang="en-US"/>
          </a:p>
        </p:txBody>
      </p:sp>
    </p:spTree>
    <p:extLst>
      <p:ext uri="{BB962C8B-B14F-4D97-AF65-F5344CB8AC3E}">
        <p14:creationId xmlns:p14="http://schemas.microsoft.com/office/powerpoint/2010/main" val="233713748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28299">
              <a:defRPr/>
            </a:pPr>
            <a:r>
              <a:rPr lang="en-US" dirty="0" err="1" smtClean="0"/>
              <a:t>Bahack</a:t>
            </a:r>
            <a:r>
              <a:rPr lang="en-US" baseline="0" dirty="0" smtClean="0"/>
              <a:t> – Selfish Mining http://arxiv.org/pdf/1312.7013v1.pdf</a:t>
            </a:r>
            <a:endParaRPr lang="en-US" dirty="0" smtClean="0"/>
          </a:p>
          <a:p>
            <a:endParaRPr lang="en-US" dirty="0"/>
          </a:p>
        </p:txBody>
      </p:sp>
      <p:sp>
        <p:nvSpPr>
          <p:cNvPr id="4" name="Slide Number Placeholder 3"/>
          <p:cNvSpPr>
            <a:spLocks noGrp="1"/>
          </p:cNvSpPr>
          <p:nvPr>
            <p:ph type="sldNum" sz="quarter" idx="10"/>
          </p:nvPr>
        </p:nvSpPr>
        <p:spPr/>
        <p:txBody>
          <a:bodyPr/>
          <a:lstStyle/>
          <a:p>
            <a:fld id="{90CC3745-BE1A-479E-A9BD-0BD84D184E7A}" type="slidenum">
              <a:rPr lang="en-US" smtClean="0"/>
              <a:t>60</a:t>
            </a:fld>
            <a:endParaRPr lang="en-US"/>
          </a:p>
        </p:txBody>
      </p:sp>
    </p:spTree>
    <p:extLst>
      <p:ext uri="{BB962C8B-B14F-4D97-AF65-F5344CB8AC3E}">
        <p14:creationId xmlns:p14="http://schemas.microsoft.com/office/powerpoint/2010/main" val="197018580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E88B6A7-AFFC-4DF7-B3E3-D5EA4E299252}" type="slidenum">
              <a:rPr lang="en-US" smtClean="0"/>
              <a:t>61</a:t>
            </a:fld>
            <a:endParaRPr lang="en-US"/>
          </a:p>
        </p:txBody>
      </p:sp>
    </p:spTree>
    <p:extLst>
      <p:ext uri="{BB962C8B-B14F-4D97-AF65-F5344CB8AC3E}">
        <p14:creationId xmlns:p14="http://schemas.microsoft.com/office/powerpoint/2010/main" val="334020612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[start]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In some ways a sidechain is like any other bandwidth-using application on your computer. If your internet is bad, you will have trouble streaming video on the internet. That’s mostly your problem.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However, there’s another sense in which it is someone else’s problem. Bandwidth is like distance, if… you are further away from them, and they are further away from you. It sounds platitudinous, but it’s actually quite important. If you upgrade your CPU, it doesn’t downgrade rival CPUs. And it especially doesn’t do so immediately and directly.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smtClean="0"/>
          </a:p>
          <a:p>
            <a:r>
              <a:rPr lang="en-US" dirty="0" smtClean="0"/>
              <a:t>Ultimately, if we get too far away from</a:t>
            </a:r>
            <a:r>
              <a:rPr lang="en-US" baseline="0" dirty="0" smtClean="0"/>
              <a:t> each other,</a:t>
            </a:r>
            <a:r>
              <a:rPr lang="en-US" dirty="0" smtClean="0"/>
              <a:t> some people won’t be able to catch up.</a:t>
            </a:r>
            <a:r>
              <a:rPr lang="en-US" baseline="0" dirty="0" smtClean="0"/>
              <a:t> They’ll split off into their own network.</a:t>
            </a:r>
            <a:r>
              <a:rPr lang="en-US" dirty="0" smtClean="0"/>
              <a:t/>
            </a:r>
            <a:br>
              <a:rPr lang="en-US" dirty="0" smtClean="0"/>
            </a:br>
            <a:r>
              <a:rPr lang="en-US" dirty="0" smtClean="0"/>
              <a:t/>
            </a:r>
            <a:br>
              <a:rPr lang="en-US" dirty="0" smtClean="0"/>
            </a:br>
            <a:r>
              <a:rPr lang="en-US" dirty="0" smtClean="0"/>
              <a:t>Fortunately, we are very </a:t>
            </a:r>
            <a:r>
              <a:rPr lang="en-US" dirty="0" err="1" smtClean="0"/>
              <a:t>very</a:t>
            </a:r>
            <a:r>
              <a:rPr lang="en-US" dirty="0" smtClean="0"/>
              <a:t> far from that limit.</a:t>
            </a:r>
            <a:r>
              <a:rPr lang="en-US" baseline="0" dirty="0" smtClean="0"/>
              <a:t> Almost everyone can manage to download a 1 MB / 10 minutes (1.7 KB/sec).</a:t>
            </a:r>
          </a:p>
          <a:p>
            <a:endParaRPr lang="en-US" baseline="0" dirty="0" smtClean="0"/>
          </a:p>
          <a:p>
            <a:r>
              <a:rPr lang="en-US" baseline="0" dirty="0" smtClean="0"/>
              <a:t>Nonetheless, this concept of ‘distance’ is important because it *does* affect the miner’s ability to mine. That ability of the miner to mine, is of course, the focus of our sidechain risk analysis.</a:t>
            </a:r>
          </a:p>
        </p:txBody>
      </p:sp>
      <p:sp>
        <p:nvSpPr>
          <p:cNvPr id="4" name="Slide Number Placeholder 3"/>
          <p:cNvSpPr>
            <a:spLocks noGrp="1"/>
          </p:cNvSpPr>
          <p:nvPr>
            <p:ph type="sldNum" sz="quarter" idx="10"/>
          </p:nvPr>
        </p:nvSpPr>
        <p:spPr/>
        <p:txBody>
          <a:bodyPr/>
          <a:lstStyle/>
          <a:p>
            <a:fld id="{BE88B6A7-AFFC-4DF7-B3E3-D5EA4E299252}" type="slidenum">
              <a:rPr lang="en-US" smtClean="0"/>
              <a:t>62</a:t>
            </a:fld>
            <a:endParaRPr lang="en-US"/>
          </a:p>
        </p:txBody>
      </p:sp>
    </p:spTree>
    <p:extLst>
      <p:ext uri="{BB962C8B-B14F-4D97-AF65-F5344CB8AC3E}">
        <p14:creationId xmlns:p14="http://schemas.microsoft.com/office/powerpoint/2010/main" val="250826036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This graph will appear twice. The idea is that “orphaning” behaves differently, depending on if you are in a majority-</a:t>
            </a:r>
            <a:r>
              <a:rPr lang="en-US" baseline="0" dirty="0" err="1" smtClean="0"/>
              <a:t>hashpower</a:t>
            </a:r>
            <a:r>
              <a:rPr lang="en-US" baseline="0" dirty="0" smtClean="0"/>
              <a:t> group.</a:t>
            </a:r>
          </a:p>
          <a:p>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Peter R tried to argue that ‘bandwidth’ was also non-special. He argued that inferior</a:t>
            </a:r>
            <a:r>
              <a:rPr lang="en-US" baseline="0" dirty="0" smtClean="0"/>
              <a:t> bandwidth led to higher orphan costs. He was, in fact, half-right, but unfortunately for him it was the wrong half.</a:t>
            </a:r>
          </a:p>
          <a:p>
            <a:endParaRPr lang="en-US" dirty="0" smtClean="0"/>
          </a:p>
          <a:p>
            <a:r>
              <a:rPr lang="en-US" dirty="0" smtClean="0"/>
              <a:t>“If you mine a block, will other’s trust it to be valid –immediately?”</a:t>
            </a:r>
          </a:p>
          <a:p>
            <a:endParaRPr lang="en-US" dirty="0" smtClean="0"/>
          </a:p>
          <a:p>
            <a:r>
              <a:rPr lang="en-US" dirty="0" smtClean="0"/>
              <a:t>If “you” mine a block:</a:t>
            </a:r>
            <a:r>
              <a:rPr lang="en-US" baseline="0" dirty="0" smtClean="0"/>
              <a:t> </a:t>
            </a:r>
            <a:r>
              <a:rPr lang="en-US" dirty="0" smtClean="0"/>
              <a:t>Yes.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p:txBody>
      </p:sp>
      <p:sp>
        <p:nvSpPr>
          <p:cNvPr id="4" name="Slide Number Placeholder 3"/>
          <p:cNvSpPr>
            <a:spLocks noGrp="1"/>
          </p:cNvSpPr>
          <p:nvPr>
            <p:ph type="sldNum" sz="quarter" idx="10"/>
          </p:nvPr>
        </p:nvSpPr>
        <p:spPr/>
        <p:txBody>
          <a:bodyPr/>
          <a:lstStyle/>
          <a:p>
            <a:fld id="{BE88B6A7-AFFC-4DF7-B3E3-D5EA4E299252}" type="slidenum">
              <a:rPr lang="en-US" smtClean="0"/>
              <a:t>63</a:t>
            </a:fld>
            <a:endParaRPr lang="en-US"/>
          </a:p>
        </p:txBody>
      </p:sp>
    </p:spTree>
    <p:extLst>
      <p:ext uri="{BB962C8B-B14F-4D97-AF65-F5344CB8AC3E}">
        <p14:creationId xmlns:p14="http://schemas.microsoft.com/office/powerpoint/2010/main" val="212811596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Mars miners are</a:t>
            </a:r>
            <a:r>
              <a:rPr lang="en-US" baseline="0" dirty="0" smtClean="0"/>
              <a:t> not necessarily coordinating, they are not 51% attacking, or making any choices, and they might not even be aware that anything bad is happening. This can happen, in the real world, in a very slow, gradual, continuous sense.</a:t>
            </a:r>
          </a:p>
          <a:p>
            <a:endParaRPr lang="en-US" baseline="0" dirty="0" smtClean="0"/>
          </a:p>
          <a:p>
            <a:r>
              <a:rPr lang="en-US" baseline="0" dirty="0" smtClean="0"/>
              <a:t>So this is not a malicious 51% attack, this is just a normal thing…created by SPACE.</a:t>
            </a:r>
            <a:endParaRPr lang="en-US" dirty="0"/>
          </a:p>
        </p:txBody>
      </p:sp>
      <p:sp>
        <p:nvSpPr>
          <p:cNvPr id="4" name="Slide Number Placeholder 3"/>
          <p:cNvSpPr>
            <a:spLocks noGrp="1"/>
          </p:cNvSpPr>
          <p:nvPr>
            <p:ph type="sldNum" sz="quarter" idx="10"/>
          </p:nvPr>
        </p:nvSpPr>
        <p:spPr/>
        <p:txBody>
          <a:bodyPr/>
          <a:lstStyle/>
          <a:p>
            <a:fld id="{BE88B6A7-AFFC-4DF7-B3E3-D5EA4E299252}" type="slidenum">
              <a:rPr lang="en-US" smtClean="0"/>
              <a:t>64</a:t>
            </a:fld>
            <a:endParaRPr lang="en-US"/>
          </a:p>
        </p:txBody>
      </p:sp>
    </p:spTree>
    <p:extLst>
      <p:ext uri="{BB962C8B-B14F-4D97-AF65-F5344CB8AC3E}">
        <p14:creationId xmlns:p14="http://schemas.microsoft.com/office/powerpoint/2010/main" val="289214488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Who’s to say</a:t>
            </a:r>
            <a:r>
              <a:rPr lang="en-US" baseline="0" dirty="0" smtClean="0"/>
              <a:t> which side of the network is the “real” network? Classic Byzantine Generals – which network is real – which txns is real?</a:t>
            </a:r>
          </a:p>
          <a:p>
            <a:endParaRPr lang="en-US" dirty="0" smtClean="0"/>
          </a:p>
          <a:p>
            <a:r>
              <a:rPr lang="en-US" dirty="0" smtClean="0"/>
              <a:t>Now we have some problems, because now an hour has passed between T=2 and T=4.</a:t>
            </a:r>
          </a:p>
          <a:p>
            <a:endParaRPr lang="en-US" dirty="0" smtClean="0"/>
          </a:p>
          <a:p>
            <a:r>
              <a:rPr lang="en-US" dirty="0" smtClean="0"/>
              <a:t>Note 1’s transactions,</a:t>
            </a:r>
            <a:r>
              <a:rPr lang="en-US" baseline="0" dirty="0" smtClean="0"/>
              <a:t> any novel ones which are still valid, </a:t>
            </a:r>
            <a:r>
              <a:rPr lang="en-US" dirty="0" smtClean="0"/>
              <a:t>will be included in the 7-8-9 string, so I put them in “8”.</a:t>
            </a:r>
            <a:endParaRPr lang="en-US" dirty="0"/>
          </a:p>
        </p:txBody>
      </p:sp>
      <p:sp>
        <p:nvSpPr>
          <p:cNvPr id="4" name="Slide Number Placeholder 3"/>
          <p:cNvSpPr>
            <a:spLocks noGrp="1"/>
          </p:cNvSpPr>
          <p:nvPr>
            <p:ph type="sldNum" sz="quarter" idx="10"/>
          </p:nvPr>
        </p:nvSpPr>
        <p:spPr/>
        <p:txBody>
          <a:bodyPr/>
          <a:lstStyle/>
          <a:p>
            <a:fld id="{BE88B6A7-AFFC-4DF7-B3E3-D5EA4E299252}" type="slidenum">
              <a:rPr lang="en-US" smtClean="0"/>
              <a:t>65</a:t>
            </a:fld>
            <a:endParaRPr lang="en-US"/>
          </a:p>
        </p:txBody>
      </p:sp>
    </p:spTree>
    <p:extLst>
      <p:ext uri="{BB962C8B-B14F-4D97-AF65-F5344CB8AC3E}">
        <p14:creationId xmlns:p14="http://schemas.microsoft.com/office/powerpoint/2010/main" val="283010588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believe it or not, not until the period after this one, that the poor</a:t>
            </a:r>
            <a:r>
              <a:rPr lang="en-US" baseline="0" dirty="0" smtClean="0"/>
              <a:t> people in </a:t>
            </a:r>
            <a:r>
              <a:rPr lang="en-US" baseline="0" dirty="0" err="1" smtClean="0"/>
              <a:t>Earthblock</a:t>
            </a:r>
            <a:r>
              <a:rPr lang="en-US" baseline="0" dirty="0" smtClean="0"/>
              <a:t> one will even receive notice that their transactions actually made it into the </a:t>
            </a:r>
            <a:r>
              <a:rPr lang="en-US" baseline="0" dirty="0" err="1" smtClean="0"/>
              <a:t>blockchain</a:t>
            </a:r>
            <a:r>
              <a:rPr lang="en-US" baseline="0" dirty="0" smtClean="0"/>
              <a:t> at all.</a:t>
            </a:r>
            <a:endParaRPr lang="en-US" dirty="0"/>
          </a:p>
        </p:txBody>
      </p:sp>
      <p:sp>
        <p:nvSpPr>
          <p:cNvPr id="4" name="Slide Number Placeholder 3"/>
          <p:cNvSpPr>
            <a:spLocks noGrp="1"/>
          </p:cNvSpPr>
          <p:nvPr>
            <p:ph type="sldNum" sz="quarter" idx="10"/>
          </p:nvPr>
        </p:nvSpPr>
        <p:spPr/>
        <p:txBody>
          <a:bodyPr/>
          <a:lstStyle/>
          <a:p>
            <a:fld id="{BE88B6A7-AFFC-4DF7-B3E3-D5EA4E299252}" type="slidenum">
              <a:rPr lang="en-US" smtClean="0"/>
              <a:t>66</a:t>
            </a:fld>
            <a:endParaRPr lang="en-US"/>
          </a:p>
        </p:txBody>
      </p:sp>
    </p:spTree>
    <p:extLst>
      <p:ext uri="{BB962C8B-B14F-4D97-AF65-F5344CB8AC3E}">
        <p14:creationId xmlns:p14="http://schemas.microsoft.com/office/powerpoint/2010/main" val="351591190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It’s always so important, right? You’re always hearing</a:t>
            </a:r>
            <a:r>
              <a:rPr lang="en-US" baseline="0" dirty="0" smtClean="0"/>
              <a:t> about it.</a:t>
            </a:r>
            <a:endParaRPr lang="en-US" dirty="0" smtClean="0"/>
          </a:p>
          <a:p>
            <a:endParaRPr lang="en-US" dirty="0"/>
          </a:p>
        </p:txBody>
      </p:sp>
      <p:sp>
        <p:nvSpPr>
          <p:cNvPr id="4" name="Slide Number Placeholder 3"/>
          <p:cNvSpPr>
            <a:spLocks noGrp="1"/>
          </p:cNvSpPr>
          <p:nvPr>
            <p:ph type="sldNum" sz="quarter" idx="10"/>
          </p:nvPr>
        </p:nvSpPr>
        <p:spPr/>
        <p:txBody>
          <a:bodyPr/>
          <a:lstStyle/>
          <a:p>
            <a:fld id="{BE88B6A7-AFFC-4DF7-B3E3-D5EA4E299252}" type="slidenum">
              <a:rPr lang="en-US" smtClean="0"/>
              <a:t>67</a:t>
            </a:fld>
            <a:endParaRPr lang="en-US"/>
          </a:p>
        </p:txBody>
      </p:sp>
    </p:spTree>
    <p:extLst>
      <p:ext uri="{BB962C8B-B14F-4D97-AF65-F5344CB8AC3E}">
        <p14:creationId xmlns:p14="http://schemas.microsoft.com/office/powerpoint/2010/main" val="166600445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Normally, buyer and seller are different people. But Bitcoin is Peer to Peer</a:t>
            </a:r>
            <a:r>
              <a:rPr lang="en-US" baseline="0" dirty="0" smtClean="0"/>
              <a:t> – there’s no identity and, hence, everyone is the same.</a:t>
            </a:r>
          </a:p>
          <a:p>
            <a:endParaRPr lang="en-US" baseline="0" dirty="0" smtClean="0"/>
          </a:p>
          <a:p>
            <a:r>
              <a:rPr lang="en-US" baseline="0" dirty="0" smtClean="0"/>
              <a:t>Heaviest “valid” chain. Today’s miner is selling to tomorrows miner(s).</a:t>
            </a:r>
          </a:p>
          <a:p>
            <a:endParaRPr lang="en-US" baseline="0" dirty="0" smtClean="0"/>
          </a:p>
          <a:p>
            <a:r>
              <a:rPr lang="en-US" baseline="0" dirty="0" smtClean="0"/>
              <a:t>The 51% group is real, and any connectivity issues are the 49%’s problem.</a:t>
            </a:r>
            <a:endParaRPr lang="en-US" dirty="0"/>
          </a:p>
        </p:txBody>
      </p:sp>
      <p:sp>
        <p:nvSpPr>
          <p:cNvPr id="4" name="Slide Number Placeholder 3"/>
          <p:cNvSpPr>
            <a:spLocks noGrp="1"/>
          </p:cNvSpPr>
          <p:nvPr>
            <p:ph type="sldNum" sz="quarter" idx="10"/>
          </p:nvPr>
        </p:nvSpPr>
        <p:spPr/>
        <p:txBody>
          <a:bodyPr/>
          <a:lstStyle/>
          <a:p>
            <a:fld id="{BE88B6A7-AFFC-4DF7-B3E3-D5EA4E299252}" type="slidenum">
              <a:rPr lang="en-US" smtClean="0"/>
              <a:t>68</a:t>
            </a:fld>
            <a:endParaRPr lang="en-US"/>
          </a:p>
        </p:txBody>
      </p:sp>
    </p:spTree>
    <p:extLst>
      <p:ext uri="{BB962C8B-B14F-4D97-AF65-F5344CB8AC3E}">
        <p14:creationId xmlns:p14="http://schemas.microsoft.com/office/powerpoint/2010/main" val="410023663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you mine a block, you want others to get it fast, otherwise it might get orphaned.”</a:t>
            </a:r>
          </a:p>
          <a:p>
            <a:endParaRPr lang="en-US" dirty="0" smtClean="0"/>
          </a:p>
          <a:p>
            <a:r>
              <a:rPr lang="en-US" dirty="0" smtClean="0"/>
              <a:t>If “you” mine a block:</a:t>
            </a:r>
            <a:r>
              <a:rPr lang="en-US" baseline="0" dirty="0" smtClean="0"/>
              <a:t> </a:t>
            </a:r>
            <a:r>
              <a:rPr lang="en-US" dirty="0" smtClean="0"/>
              <a:t>Yes.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p:txBody>
      </p:sp>
      <p:sp>
        <p:nvSpPr>
          <p:cNvPr id="4" name="Slide Number Placeholder 3"/>
          <p:cNvSpPr>
            <a:spLocks noGrp="1"/>
          </p:cNvSpPr>
          <p:nvPr>
            <p:ph type="sldNum" sz="quarter" idx="10"/>
          </p:nvPr>
        </p:nvSpPr>
        <p:spPr/>
        <p:txBody>
          <a:bodyPr/>
          <a:lstStyle/>
          <a:p>
            <a:fld id="{BE88B6A7-AFFC-4DF7-B3E3-D5EA4E299252}" type="slidenum">
              <a:rPr lang="en-US" smtClean="0"/>
              <a:t>69</a:t>
            </a:fld>
            <a:endParaRPr lang="en-US"/>
          </a:p>
        </p:txBody>
      </p:sp>
    </p:spTree>
    <p:extLst>
      <p:ext uri="{BB962C8B-B14F-4D97-AF65-F5344CB8AC3E}">
        <p14:creationId xmlns:p14="http://schemas.microsoft.com/office/powerpoint/2010/main" val="39888983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smtClean="0"/>
              <a:t>Node</a:t>
            </a:r>
            <a:r>
              <a:rPr lang="en-US" baseline="0" dirty="0" smtClean="0"/>
              <a:t> costs and effects are almost completely firewalled.</a:t>
            </a:r>
          </a:p>
          <a:p>
            <a:pPr marL="228600" indent="-228600">
              <a:buAutoNum type="arabicPeriod"/>
            </a:pPr>
            <a:endParaRPr lang="en-US" baseline="0" dirty="0" smtClean="0"/>
          </a:p>
          <a:p>
            <a:pPr marL="228600" indent="-228600">
              <a:buAutoNum type="arabicPeriod"/>
            </a:pPr>
            <a:r>
              <a:rPr lang="en-US" baseline="0" dirty="0" smtClean="0"/>
              <a:t>…</a:t>
            </a:r>
          </a:p>
          <a:p>
            <a:pPr marL="228600" indent="-228600">
              <a:buAutoNum type="arabicPeriod"/>
            </a:pPr>
            <a:r>
              <a:rPr lang="en-US" baseline="0" dirty="0" smtClean="0"/>
              <a:t>Share my opinions of Bitcoin mining. Which are that miners, in general, have no motivation, nor any real ability, to harm Bitcoin users. And I’m even going to argue that they technically don’t “make” any decisions, and they don’t “cause” anything to happen. They are acted upon, but they have no agency themselves. They’re a shadow or a reflection of the value created by each block.</a:t>
            </a:r>
          </a:p>
          <a:p>
            <a:pPr marL="228600" indent="-228600">
              <a:buAutoNum type="arabicPeriod"/>
            </a:pPr>
            <a:endParaRPr lang="en-US" dirty="0"/>
          </a:p>
        </p:txBody>
      </p:sp>
      <p:sp>
        <p:nvSpPr>
          <p:cNvPr id="4" name="Slide Number Placeholder 3"/>
          <p:cNvSpPr>
            <a:spLocks noGrp="1"/>
          </p:cNvSpPr>
          <p:nvPr>
            <p:ph type="sldNum" sz="quarter" idx="10"/>
          </p:nvPr>
        </p:nvSpPr>
        <p:spPr/>
        <p:txBody>
          <a:bodyPr/>
          <a:lstStyle/>
          <a:p>
            <a:fld id="{BE88B6A7-AFFC-4DF7-B3E3-D5EA4E299252}" type="slidenum">
              <a:rPr lang="en-US" smtClean="0"/>
              <a:t>7</a:t>
            </a:fld>
            <a:endParaRPr lang="en-US"/>
          </a:p>
        </p:txBody>
      </p:sp>
    </p:spTree>
    <p:extLst>
      <p:ext uri="{BB962C8B-B14F-4D97-AF65-F5344CB8AC3E}">
        <p14:creationId xmlns:p14="http://schemas.microsoft.com/office/powerpoint/2010/main" val="268948282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Here’s</a:t>
            </a:r>
            <a:r>
              <a:rPr lang="en-US" baseline="0" dirty="0" smtClean="0"/>
              <a:t> Peter R’s paper. This is Peter’s supply curve for blocks. He is saying that bigger blocks are more expensive, due to orphaning.</a:t>
            </a:r>
          </a:p>
          <a:p>
            <a:endParaRPr lang="en-US" baseline="0" dirty="0" smtClean="0"/>
          </a:p>
          <a:p>
            <a:r>
              <a:rPr lang="en-US" baseline="0" dirty="0" smtClean="0"/>
              <a:t>Advance slide</a:t>
            </a:r>
            <a:endParaRPr lang="en-US" dirty="0"/>
          </a:p>
        </p:txBody>
      </p:sp>
      <p:sp>
        <p:nvSpPr>
          <p:cNvPr id="4" name="Slide Number Placeholder 3"/>
          <p:cNvSpPr>
            <a:spLocks noGrp="1"/>
          </p:cNvSpPr>
          <p:nvPr>
            <p:ph type="sldNum" sz="quarter" idx="10"/>
          </p:nvPr>
        </p:nvSpPr>
        <p:spPr/>
        <p:txBody>
          <a:bodyPr/>
          <a:lstStyle/>
          <a:p>
            <a:fld id="{BE88B6A7-AFFC-4DF7-B3E3-D5EA4E299252}" type="slidenum">
              <a:rPr lang="en-US" smtClean="0"/>
              <a:t>70</a:t>
            </a:fld>
            <a:endParaRPr lang="en-US"/>
          </a:p>
        </p:txBody>
      </p:sp>
    </p:spTree>
    <p:extLst>
      <p:ext uri="{BB962C8B-B14F-4D97-AF65-F5344CB8AC3E}">
        <p14:creationId xmlns:p14="http://schemas.microsoft.com/office/powerpoint/2010/main" val="40465573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a:t>
            </a:r>
            <a:r>
              <a:rPr lang="en-US" baseline="0" dirty="0" smtClean="0"/>
              <a:t> You ARE the other miners, that time is zero.</a:t>
            </a:r>
          </a:p>
          <a:p>
            <a:endParaRPr lang="en-US" baseline="0" dirty="0" smtClean="0"/>
          </a:p>
          <a:p>
            <a:r>
              <a:rPr lang="en-US" baseline="0" dirty="0" smtClean="0"/>
              <a:t>However, I don’t agree that the answer should be zero, it should actually start getting negative.</a:t>
            </a:r>
            <a:endParaRPr lang="en-US" dirty="0"/>
          </a:p>
        </p:txBody>
      </p:sp>
      <p:sp>
        <p:nvSpPr>
          <p:cNvPr id="4" name="Slide Number Placeholder 3"/>
          <p:cNvSpPr>
            <a:spLocks noGrp="1"/>
          </p:cNvSpPr>
          <p:nvPr>
            <p:ph type="sldNum" sz="quarter" idx="10"/>
          </p:nvPr>
        </p:nvSpPr>
        <p:spPr/>
        <p:txBody>
          <a:bodyPr/>
          <a:lstStyle/>
          <a:p>
            <a:fld id="{BE88B6A7-AFFC-4DF7-B3E3-D5EA4E299252}" type="slidenum">
              <a:rPr lang="en-US" smtClean="0"/>
              <a:t>71</a:t>
            </a:fld>
            <a:endParaRPr lang="en-US"/>
          </a:p>
        </p:txBody>
      </p:sp>
    </p:spTree>
    <p:extLst>
      <p:ext uri="{BB962C8B-B14F-4D97-AF65-F5344CB8AC3E}">
        <p14:creationId xmlns:p14="http://schemas.microsoft.com/office/powerpoint/2010/main" val="403786261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 some assumptions</a:t>
            </a:r>
            <a:r>
              <a:rPr lang="en-US" baseline="0" dirty="0" smtClean="0"/>
              <a:t> made, and some questions raised as a result of those assumptions. We’ll see that they were very relevant.</a:t>
            </a:r>
          </a:p>
          <a:p>
            <a:endParaRPr lang="en-US" baseline="0" dirty="0" smtClean="0"/>
          </a:p>
          <a:p>
            <a:r>
              <a:rPr lang="en-US" baseline="0" dirty="0" smtClean="0"/>
              <a:t>Advance slide</a:t>
            </a:r>
            <a:endParaRPr lang="en-US" dirty="0"/>
          </a:p>
        </p:txBody>
      </p:sp>
      <p:sp>
        <p:nvSpPr>
          <p:cNvPr id="4" name="Slide Number Placeholder 3"/>
          <p:cNvSpPr>
            <a:spLocks noGrp="1"/>
          </p:cNvSpPr>
          <p:nvPr>
            <p:ph type="sldNum" sz="quarter" idx="10"/>
          </p:nvPr>
        </p:nvSpPr>
        <p:spPr/>
        <p:txBody>
          <a:bodyPr/>
          <a:lstStyle/>
          <a:p>
            <a:fld id="{BE88B6A7-AFFC-4DF7-B3E3-D5EA4E299252}" type="slidenum">
              <a:rPr lang="en-US" smtClean="0"/>
              <a:t>72</a:t>
            </a:fld>
            <a:endParaRPr lang="en-US"/>
          </a:p>
        </p:txBody>
      </p:sp>
    </p:spTree>
    <p:extLst>
      <p:ext uri="{BB962C8B-B14F-4D97-AF65-F5344CB8AC3E}">
        <p14:creationId xmlns:p14="http://schemas.microsoft.com/office/powerpoint/2010/main" val="222988580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this SPV</a:t>
            </a:r>
            <a:r>
              <a:rPr lang="en-US" baseline="0" dirty="0" smtClean="0"/>
              <a:t> mining brings me to my next point.</a:t>
            </a:r>
            <a:endParaRPr lang="en-US" dirty="0"/>
          </a:p>
        </p:txBody>
      </p:sp>
      <p:sp>
        <p:nvSpPr>
          <p:cNvPr id="4" name="Slide Number Placeholder 3"/>
          <p:cNvSpPr>
            <a:spLocks noGrp="1"/>
          </p:cNvSpPr>
          <p:nvPr>
            <p:ph type="sldNum" sz="quarter" idx="10"/>
          </p:nvPr>
        </p:nvSpPr>
        <p:spPr/>
        <p:txBody>
          <a:bodyPr/>
          <a:lstStyle/>
          <a:p>
            <a:fld id="{BE88B6A7-AFFC-4DF7-B3E3-D5EA4E299252}" type="slidenum">
              <a:rPr lang="en-US" smtClean="0"/>
              <a:t>73</a:t>
            </a:fld>
            <a:endParaRPr lang="en-US"/>
          </a:p>
        </p:txBody>
      </p:sp>
    </p:spTree>
    <p:extLst>
      <p:ext uri="{BB962C8B-B14F-4D97-AF65-F5344CB8AC3E}">
        <p14:creationId xmlns:p14="http://schemas.microsoft.com/office/powerpoint/2010/main" val="332302979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https://www.reddit.com/r/Bitcoin/comments/3zzlk4/spv_mining_is_the_solution_not_the_problem/</a:t>
            </a:r>
          </a:p>
          <a:p>
            <a:endParaRPr lang="en-US" dirty="0" smtClean="0"/>
          </a:p>
          <a:p>
            <a:r>
              <a:rPr lang="en-US" dirty="0" smtClean="0"/>
              <a:t>Let me define SPV mining very carefully. Someone else,</a:t>
            </a:r>
            <a:r>
              <a:rPr lang="en-US" baseline="0" dirty="0" smtClean="0"/>
              <a:t> announces to you that they’ve found a block, and they send you the header. You check to make sure that the header meets the proof-of-work requirements, and then you immediately start mining on this new block-header. So basically, you skip the transaction stuff – you don’t download or validate any transactions.</a:t>
            </a:r>
            <a:endParaRPr lang="en-US" dirty="0" smtClean="0"/>
          </a:p>
          <a:p>
            <a:endParaRPr lang="en-US" dirty="0" smtClean="0"/>
          </a:p>
          <a:p>
            <a:r>
              <a:rPr lang="en-US" dirty="0" smtClean="0"/>
              <a:t>This is a</a:t>
            </a:r>
            <a:r>
              <a:rPr lang="en-US" baseline="0" dirty="0" smtClean="0"/>
              <a:t> very clever trick for a few reasons. My favorite reason is that it takes ~~just as much work to produce an invalid header, as it does to produce a valid header. So the headers are very expensive to make ..10 minutes of </a:t>
            </a:r>
            <a:r>
              <a:rPr lang="en-US" baseline="0" dirty="0" err="1" smtClean="0"/>
              <a:t>PoW</a:t>
            </a:r>
            <a:r>
              <a:rPr lang="en-US" baseline="0" dirty="0" smtClean="0"/>
              <a:t> .. Whether they are valid or invalid.  So, you can’t be spammed with fake headers, and it’s unlikely that anyone would intentionally construct a bad header. Because they’d lose a block by doing so –</a:t>
            </a:r>
            <a:r>
              <a:rPr lang="en-US" baseline="0" dirty="0" err="1" smtClean="0"/>
              <a:t>ie</a:t>
            </a:r>
            <a:r>
              <a:rPr lang="en-US" baseline="0" dirty="0" smtClean="0"/>
              <a:t>, the opportunity cost of finding a real block.</a:t>
            </a:r>
          </a:p>
          <a:p>
            <a:endParaRPr lang="en-US" baseline="0" dirty="0" smtClean="0"/>
          </a:p>
          <a:p>
            <a:r>
              <a:rPr lang="en-US" baseline="0" dirty="0" smtClean="0"/>
              <a:t>In order to profitably use this “invalid block” to fake you out, they’d need to somehow use it to distract you such that they can find 2 blocks while you’re distracted. I think this is impossible, under any sane network conditions.</a:t>
            </a:r>
          </a:p>
          <a:p>
            <a:endParaRPr lang="en-US" baseline="0" dirty="0" smtClean="0"/>
          </a:p>
          <a:p>
            <a:r>
              <a:rPr lang="en-US" baseline="0" dirty="0" smtClean="0"/>
              <a:t>So the only concern is that a bunch of unintentional fake blocks are made, and that these somehow damage the network.</a:t>
            </a:r>
            <a:endParaRPr lang="en-US" dirty="0"/>
          </a:p>
        </p:txBody>
      </p:sp>
      <p:sp>
        <p:nvSpPr>
          <p:cNvPr id="4" name="Slide Number Placeholder 3"/>
          <p:cNvSpPr>
            <a:spLocks noGrp="1"/>
          </p:cNvSpPr>
          <p:nvPr>
            <p:ph type="sldNum" sz="quarter" idx="10"/>
          </p:nvPr>
        </p:nvSpPr>
        <p:spPr/>
        <p:txBody>
          <a:bodyPr/>
          <a:lstStyle/>
          <a:p>
            <a:fld id="{90CC3745-BE1A-479E-A9BD-0BD84D184E7A}" type="slidenum">
              <a:rPr lang="en-US" smtClean="0"/>
              <a:t>74</a:t>
            </a:fld>
            <a:endParaRPr lang="en-US"/>
          </a:p>
        </p:txBody>
      </p:sp>
    </p:spTree>
    <p:extLst>
      <p:ext uri="{BB962C8B-B14F-4D97-AF65-F5344CB8AC3E}">
        <p14:creationId xmlns:p14="http://schemas.microsoft.com/office/powerpoint/2010/main" val="78840775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But, how is this</a:t>
            </a:r>
            <a:r>
              <a:rPr lang="en-US" baseline="0" dirty="0" smtClean="0"/>
              <a:t> possible? Don’t we *need* the block, in order to mine on it?</a:t>
            </a:r>
            <a:endParaRPr lang="en-US" dirty="0" smtClean="0"/>
          </a:p>
        </p:txBody>
      </p:sp>
      <p:sp>
        <p:nvSpPr>
          <p:cNvPr id="4" name="Slide Number Placeholder 3"/>
          <p:cNvSpPr>
            <a:spLocks noGrp="1"/>
          </p:cNvSpPr>
          <p:nvPr>
            <p:ph type="sldNum" sz="quarter" idx="10"/>
          </p:nvPr>
        </p:nvSpPr>
        <p:spPr/>
        <p:txBody>
          <a:bodyPr/>
          <a:lstStyle/>
          <a:p>
            <a:fld id="{BE88B6A7-AFFC-4DF7-B3E3-D5EA4E299252}" type="slidenum">
              <a:rPr lang="en-US" smtClean="0"/>
              <a:t>75</a:t>
            </a:fld>
            <a:endParaRPr lang="en-US"/>
          </a:p>
        </p:txBody>
      </p:sp>
    </p:spTree>
    <p:extLst>
      <p:ext uri="{BB962C8B-B14F-4D97-AF65-F5344CB8AC3E}">
        <p14:creationId xmlns:p14="http://schemas.microsoft.com/office/powerpoint/2010/main" val="353370182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One gets 25 BTC for a valid</a:t>
            </a:r>
            <a:r>
              <a:rPr lang="en-US" baseline="0" dirty="0" smtClean="0"/>
              <a:t> </a:t>
            </a:r>
            <a:r>
              <a:rPr lang="en-US" dirty="0" smtClean="0"/>
              <a:t>block, but 0 BTC for an invalid</a:t>
            </a:r>
            <a:r>
              <a:rPr lang="en-US" baseline="0" dirty="0" smtClean="0"/>
              <a:t> header</a:t>
            </a:r>
            <a:r>
              <a:rPr lang="en-US" dirty="0" smtClean="0"/>
              <a:t>. A</a:t>
            </a:r>
            <a:r>
              <a:rPr lang="en-US" baseline="0" dirty="0" smtClean="0"/>
              <a:t> fake header thus “costs” a whole 25 BTC (soon to be 12.5). How could he use this to make &gt;25 BTC ? He’d need to find 2 blocks while they were distracted. Even with a whopping 50% of the Hashrate, this would take on average 40 minutes.</a:t>
            </a:r>
          </a:p>
        </p:txBody>
      </p:sp>
      <p:sp>
        <p:nvSpPr>
          <p:cNvPr id="4" name="Slide Number Placeholder 3"/>
          <p:cNvSpPr>
            <a:spLocks noGrp="1"/>
          </p:cNvSpPr>
          <p:nvPr>
            <p:ph type="sldNum" sz="quarter" idx="10"/>
          </p:nvPr>
        </p:nvSpPr>
        <p:spPr/>
        <p:txBody>
          <a:bodyPr/>
          <a:lstStyle/>
          <a:p>
            <a:fld id="{BE88B6A7-AFFC-4DF7-B3E3-D5EA4E299252}" type="slidenum">
              <a:rPr lang="en-US" smtClean="0"/>
              <a:t>76</a:t>
            </a:fld>
            <a:endParaRPr lang="en-US"/>
          </a:p>
        </p:txBody>
      </p:sp>
    </p:spTree>
    <p:extLst>
      <p:ext uri="{BB962C8B-B14F-4D97-AF65-F5344CB8AC3E}">
        <p14:creationId xmlns:p14="http://schemas.microsoft.com/office/powerpoint/2010/main" val="387259401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Same example, just with 80</a:t>
            </a:r>
            <a:r>
              <a:rPr lang="en-US" baseline="0" dirty="0" smtClean="0"/>
              <a:t> byte block headers that teleport instantly.</a:t>
            </a:r>
            <a:br>
              <a:rPr lang="en-US" baseline="0" dirty="0" smtClean="0"/>
            </a:br>
            <a:r>
              <a:rPr lang="en-US" baseline="0" dirty="0" smtClean="0"/>
              <a:t/>
            </a:r>
            <a:br>
              <a:rPr lang="en-US" baseline="0" dirty="0" smtClean="0"/>
            </a:br>
            <a:r>
              <a:rPr lang="en-US" baseline="0" dirty="0" smtClean="0"/>
              <a:t>Moreover, </a:t>
            </a:r>
            <a:r>
              <a:rPr lang="en-US" baseline="0" dirty="0" err="1" smtClean="0"/>
              <a:t>coinbases</a:t>
            </a:r>
            <a:r>
              <a:rPr lang="en-US" baseline="0" dirty="0" smtClean="0"/>
              <a:t> (which are the only transactions in an empty block), propagate very quickly.</a:t>
            </a:r>
            <a:endParaRPr lang="en-US" dirty="0" smtClean="0"/>
          </a:p>
          <a:p>
            <a:endParaRPr lang="en-US" dirty="0" smtClean="0"/>
          </a:p>
          <a:p>
            <a:r>
              <a:rPr lang="en-US" dirty="0" smtClean="0"/>
              <a:t>Best case, the coinbase </a:t>
            </a:r>
            <a:r>
              <a:rPr lang="en-US" baseline="0" dirty="0" smtClean="0"/>
              <a:t>is one BTC address, which 20 bytes (four times smaller than the thing I’m assuming will teleport instantly).</a:t>
            </a:r>
          </a:p>
          <a:p>
            <a:endParaRPr lang="en-US" baseline="0" dirty="0" smtClean="0"/>
          </a:p>
          <a:p>
            <a:r>
              <a:rPr lang="en-US" baseline="0" dirty="0" smtClean="0"/>
              <a:t>Worst case it could be a big, P2Pool –</a:t>
            </a:r>
            <a:r>
              <a:rPr lang="en-US" baseline="0" dirty="0" err="1" smtClean="0"/>
              <a:t>ish</a:t>
            </a:r>
            <a:r>
              <a:rPr lang="en-US" baseline="0" dirty="0" smtClean="0"/>
              <a:t> transaction, which can take about 8000 bytes (the size of 100 headers, but still &lt;1% of the full 1 MB block). [[ </a:t>
            </a:r>
            <a:r>
              <a:rPr lang="en-US" baseline="0" dirty="0" err="1" smtClean="0"/>
              <a:t>Piachu</a:t>
            </a:r>
            <a:r>
              <a:rPr lang="en-US" baseline="0" dirty="0" smtClean="0"/>
              <a:t> – “P2Pool and low power miners” ]]</a:t>
            </a:r>
          </a:p>
          <a:p>
            <a:endParaRPr lang="en-US" baseline="0" dirty="0" smtClean="0"/>
          </a:p>
          <a:p>
            <a:r>
              <a:rPr lang="en-US" baseline="0" dirty="0" smtClean="0"/>
              <a:t>E? = If Mars is worried that Earth is acting irrationally, and not following this scheme, Mars might either [1] ignore block 2, which would put us back where we were, or [2] they may themselves temporarily switch to “No TX” mode.</a:t>
            </a:r>
          </a:p>
          <a:p>
            <a:endParaRPr lang="en-US" baseline="0" dirty="0" smtClean="0"/>
          </a:p>
          <a:p>
            <a:r>
              <a:rPr lang="en-US" baseline="0" dirty="0" smtClean="0"/>
              <a:t>I don’t want the point to be bogged down by the details. The point is that Earth is back in the mining game.</a:t>
            </a:r>
          </a:p>
          <a:p>
            <a:endParaRPr lang="en-US" baseline="0" dirty="0" smtClean="0"/>
          </a:p>
          <a:p>
            <a:r>
              <a:rPr lang="en-US" baseline="0" dirty="0" smtClean="0"/>
              <a:t>Now, you may be thinking: Hey! Earth can never find any full blocks! The transactions do travel across the network, not in blocks but as network messages. Where Mars claims them.</a:t>
            </a:r>
            <a:endParaRPr lang="en-US" dirty="0"/>
          </a:p>
        </p:txBody>
      </p:sp>
      <p:sp>
        <p:nvSpPr>
          <p:cNvPr id="4" name="Slide Number Placeholder 3"/>
          <p:cNvSpPr>
            <a:spLocks noGrp="1"/>
          </p:cNvSpPr>
          <p:nvPr>
            <p:ph type="sldNum" sz="quarter" idx="10"/>
          </p:nvPr>
        </p:nvSpPr>
        <p:spPr/>
        <p:txBody>
          <a:bodyPr/>
          <a:lstStyle/>
          <a:p>
            <a:fld id="{BE88B6A7-AFFC-4DF7-B3E3-D5EA4E299252}" type="slidenum">
              <a:rPr lang="en-US" smtClean="0"/>
              <a:t>77</a:t>
            </a:fld>
            <a:endParaRPr lang="en-US"/>
          </a:p>
        </p:txBody>
      </p:sp>
    </p:spTree>
    <p:extLst>
      <p:ext uri="{BB962C8B-B14F-4D97-AF65-F5344CB8AC3E}">
        <p14:creationId xmlns:p14="http://schemas.microsoft.com/office/powerpoint/2010/main" val="211704363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And, as</a:t>
            </a:r>
            <a:r>
              <a:rPr lang="en-US" baseline="0" dirty="0" smtClean="0"/>
              <a:t> I’m sure you remember from when I set up this example, 75% of the </a:t>
            </a:r>
            <a:r>
              <a:rPr lang="en-US" baseline="0" dirty="0" err="1" smtClean="0"/>
              <a:t>hashrate</a:t>
            </a:r>
            <a:r>
              <a:rPr lang="en-US" baseline="0" dirty="0" smtClean="0"/>
              <a:t> moved to a remote location, where most of the transactions WEREN’T.</a:t>
            </a:r>
          </a:p>
        </p:txBody>
      </p:sp>
      <p:sp>
        <p:nvSpPr>
          <p:cNvPr id="4" name="Slide Number Placeholder 3"/>
          <p:cNvSpPr>
            <a:spLocks noGrp="1"/>
          </p:cNvSpPr>
          <p:nvPr>
            <p:ph type="sldNum" sz="quarter" idx="10"/>
          </p:nvPr>
        </p:nvSpPr>
        <p:spPr/>
        <p:txBody>
          <a:bodyPr/>
          <a:lstStyle/>
          <a:p>
            <a:fld id="{BE88B6A7-AFFC-4DF7-B3E3-D5EA4E299252}" type="slidenum">
              <a:rPr lang="en-US" smtClean="0"/>
              <a:t>78</a:t>
            </a:fld>
            <a:endParaRPr lang="en-US"/>
          </a:p>
        </p:txBody>
      </p:sp>
    </p:spTree>
    <p:extLst>
      <p:ext uri="{BB962C8B-B14F-4D97-AF65-F5344CB8AC3E}">
        <p14:creationId xmlns:p14="http://schemas.microsoft.com/office/powerpoint/2010/main" val="239279414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No wasted mining!</a:t>
            </a:r>
          </a:p>
          <a:p>
            <a:pPr marL="171450" indent="-171450">
              <a:buFont typeface="Arial" panose="020B0604020202020204" pitchFamily="34" charset="0"/>
              <a:buChar char="•"/>
            </a:pPr>
            <a:r>
              <a:rPr lang="en-US" dirty="0" err="1" smtClean="0"/>
              <a:t>Ie</a:t>
            </a:r>
            <a:r>
              <a:rPr lang="en-US" dirty="0" smtClean="0"/>
              <a:t>, the entire up-to-date</a:t>
            </a:r>
            <a:r>
              <a:rPr lang="en-US" baseline="0" dirty="0" smtClean="0"/>
              <a:t> </a:t>
            </a:r>
            <a:r>
              <a:rPr lang="en-US" baseline="0" dirty="0" err="1" smtClean="0"/>
              <a:t>blockchain</a:t>
            </a:r>
            <a:r>
              <a:rPr lang="en-US" baseline="0" dirty="0" smtClean="0"/>
              <a:t>.</a:t>
            </a:r>
            <a:endParaRPr lang="en-US" dirty="0" smtClean="0"/>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BE88B6A7-AFFC-4DF7-B3E3-D5EA4E299252}" type="slidenum">
              <a:rPr lang="en-US" smtClean="0"/>
              <a:t>79</a:t>
            </a:fld>
            <a:endParaRPr lang="en-US"/>
          </a:p>
        </p:txBody>
      </p:sp>
    </p:spTree>
    <p:extLst>
      <p:ext uri="{BB962C8B-B14F-4D97-AF65-F5344CB8AC3E}">
        <p14:creationId xmlns:p14="http://schemas.microsoft.com/office/powerpoint/2010/main" val="10866819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 different</a:t>
            </a:r>
            <a:r>
              <a:rPr lang="en-US" baseline="0" dirty="0" smtClean="0"/>
              <a:t> from someone choosing between Google Chrome and Mozilla Firefox.</a:t>
            </a:r>
          </a:p>
          <a:p>
            <a:endParaRPr lang="en-US" baseline="0" dirty="0" smtClean="0"/>
          </a:p>
          <a:p>
            <a:r>
              <a:rPr lang="en-US" baseline="0" dirty="0" smtClean="0"/>
              <a:t>How will your sidechains affect my mining experience?</a:t>
            </a:r>
            <a:endParaRPr lang="en-US" dirty="0"/>
          </a:p>
        </p:txBody>
      </p:sp>
      <p:sp>
        <p:nvSpPr>
          <p:cNvPr id="4" name="Slide Number Placeholder 3"/>
          <p:cNvSpPr>
            <a:spLocks noGrp="1"/>
          </p:cNvSpPr>
          <p:nvPr>
            <p:ph type="sldNum" sz="quarter" idx="10"/>
          </p:nvPr>
        </p:nvSpPr>
        <p:spPr/>
        <p:txBody>
          <a:bodyPr/>
          <a:lstStyle/>
          <a:p>
            <a:fld id="{BE88B6A7-AFFC-4DF7-B3E3-D5EA4E299252}" type="slidenum">
              <a:rPr lang="en-US" smtClean="0"/>
              <a:t>8</a:t>
            </a:fld>
            <a:endParaRPr lang="en-US"/>
          </a:p>
        </p:txBody>
      </p:sp>
    </p:spTree>
    <p:extLst>
      <p:ext uri="{BB962C8B-B14F-4D97-AF65-F5344CB8AC3E}">
        <p14:creationId xmlns:p14="http://schemas.microsoft.com/office/powerpoint/2010/main" val="2493362569"/>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Not only do miners have an incentive to invest *in* connectivity, because they want to get the block ASAP so that they can figure out which txns they can still safely include.</a:t>
            </a:r>
          </a:p>
          <a:p>
            <a:r>
              <a:rPr lang="en-US" baseline="0" dirty="0" smtClean="0"/>
              <a:t>--but, also--</a:t>
            </a:r>
            <a:br>
              <a:rPr lang="en-US" baseline="0" dirty="0" smtClean="0"/>
            </a:br>
            <a:r>
              <a:rPr lang="en-US" baseline="0" dirty="0" smtClean="0"/>
              <a:t>Miners have an incentive to co-locate w/ the </a:t>
            </a:r>
            <a:r>
              <a:rPr lang="en-US" baseline="0" dirty="0" err="1" smtClean="0"/>
              <a:t>tx</a:t>
            </a:r>
            <a:r>
              <a:rPr lang="en-US" baseline="0" dirty="0" smtClean="0"/>
              <a:t>-fees.</a:t>
            </a:r>
          </a:p>
          <a:p>
            <a:endParaRPr lang="en-US" baseline="0" dirty="0" smtClean="0"/>
          </a:p>
          <a:p>
            <a:r>
              <a:rPr lang="en-US" baseline="0" dirty="0" smtClean="0"/>
              <a:t>If a ton of economic Bitcoin activity sprung up on Venus, some miners would want to move there, because their </a:t>
            </a:r>
            <a:r>
              <a:rPr lang="en-US" baseline="0" dirty="0" err="1" smtClean="0"/>
              <a:t>blockheaders</a:t>
            </a:r>
            <a:r>
              <a:rPr lang="en-US" baseline="0" dirty="0" smtClean="0"/>
              <a:t> will still get through instantly, but they can beat the competition on Earth and Mars to grab those transaction fees, should the opportunity arise. And if a miner could build a private interplanetary highway, he could make use of it because he’d always get all blocks –like everyone else- but unlike everyone else, he’d be aware of the state of all transactions at all times.</a:t>
            </a:r>
            <a:endParaRPr lang="en-US" dirty="0"/>
          </a:p>
        </p:txBody>
      </p:sp>
      <p:sp>
        <p:nvSpPr>
          <p:cNvPr id="4" name="Slide Number Placeholder 3"/>
          <p:cNvSpPr>
            <a:spLocks noGrp="1"/>
          </p:cNvSpPr>
          <p:nvPr>
            <p:ph type="sldNum" sz="quarter" idx="10"/>
          </p:nvPr>
        </p:nvSpPr>
        <p:spPr/>
        <p:txBody>
          <a:bodyPr/>
          <a:lstStyle/>
          <a:p>
            <a:fld id="{BE88B6A7-AFFC-4DF7-B3E3-D5EA4E299252}" type="slidenum">
              <a:rPr lang="en-US" smtClean="0"/>
              <a:t>80</a:t>
            </a:fld>
            <a:endParaRPr lang="en-US"/>
          </a:p>
        </p:txBody>
      </p:sp>
    </p:spTree>
    <p:extLst>
      <p:ext uri="{BB962C8B-B14F-4D97-AF65-F5344CB8AC3E}">
        <p14:creationId xmlns:p14="http://schemas.microsoft.com/office/powerpoint/2010/main" val="3973148628"/>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E88B6A7-AFFC-4DF7-B3E3-D5EA4E299252}" type="slidenum">
              <a:rPr lang="en-US" smtClean="0"/>
              <a:t>81</a:t>
            </a:fld>
            <a:endParaRPr lang="en-US"/>
          </a:p>
        </p:txBody>
      </p:sp>
    </p:spTree>
    <p:extLst>
      <p:ext uri="{BB962C8B-B14F-4D97-AF65-F5344CB8AC3E}">
        <p14:creationId xmlns:p14="http://schemas.microsoft.com/office/powerpoint/2010/main" val="169733486"/>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say, we should *not* be trusting the miners.</a:t>
            </a:r>
            <a:r>
              <a:rPr lang="en-US" baseline="0" dirty="0" smtClean="0"/>
              <a:t> Or rather, the only reason we should trust them is because someone is checking up on them.</a:t>
            </a:r>
            <a:endParaRPr lang="en-US" dirty="0"/>
          </a:p>
        </p:txBody>
      </p:sp>
      <p:sp>
        <p:nvSpPr>
          <p:cNvPr id="4" name="Slide Number Placeholder 3"/>
          <p:cNvSpPr>
            <a:spLocks noGrp="1"/>
          </p:cNvSpPr>
          <p:nvPr>
            <p:ph type="sldNum" sz="quarter" idx="10"/>
          </p:nvPr>
        </p:nvSpPr>
        <p:spPr/>
        <p:txBody>
          <a:bodyPr/>
          <a:lstStyle/>
          <a:p>
            <a:fld id="{BE88B6A7-AFFC-4DF7-B3E3-D5EA4E299252}" type="slidenum">
              <a:rPr lang="en-US" smtClean="0"/>
              <a:t>82</a:t>
            </a:fld>
            <a:endParaRPr lang="en-US"/>
          </a:p>
        </p:txBody>
      </p:sp>
    </p:spTree>
    <p:extLst>
      <p:ext uri="{BB962C8B-B14F-4D97-AF65-F5344CB8AC3E}">
        <p14:creationId xmlns:p14="http://schemas.microsoft.com/office/powerpoint/2010/main" val="4176249819"/>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Recall that miners require [a]</a:t>
            </a:r>
            <a:r>
              <a:rPr lang="en-US" baseline="0" dirty="0" smtClean="0"/>
              <a:t> the previous block header, and [b] a way to make money –</a:t>
            </a:r>
            <a:r>
              <a:rPr lang="en-US" baseline="0" dirty="0" err="1" smtClean="0"/>
              <a:t>ie</a:t>
            </a:r>
            <a:r>
              <a:rPr lang="en-US" baseline="0" dirty="0" smtClean="0"/>
              <a:t> a way to include valid transactions into the block they’re mining.</a:t>
            </a:r>
          </a:p>
          <a:p>
            <a:endParaRPr lang="en-US" baseline="0" dirty="0" smtClean="0"/>
          </a:p>
          <a:p>
            <a:r>
              <a:rPr lang="en-US" baseline="0" dirty="0" smtClean="0"/>
              <a:t>[slide]</a:t>
            </a:r>
          </a:p>
          <a:p>
            <a:endParaRPr lang="en-US" baseline="0" dirty="0" smtClean="0"/>
          </a:p>
          <a:p>
            <a:r>
              <a:rPr lang="en-US" baseline="0" dirty="0" smtClean="0"/>
              <a:t>I cut Scheduled Blocks from this presentation. It was took long, and I think the more important thing is to clearly explain where the problem is.</a:t>
            </a:r>
            <a:endParaRPr lang="en-US" dirty="0" smtClean="0"/>
          </a:p>
          <a:p>
            <a:endParaRPr lang="en-US" dirty="0" smtClean="0"/>
          </a:p>
          <a:p>
            <a:r>
              <a:rPr lang="en-US" dirty="0" smtClean="0"/>
              <a:t>Who really knows what these people are doing with their time? Tinkering, learning clever ways to mine. They live and breathe</a:t>
            </a:r>
            <a:r>
              <a:rPr lang="en-US" baseline="0" dirty="0" smtClean="0"/>
              <a:t> this stuff every day.</a:t>
            </a:r>
            <a:endParaRPr lang="en-US" dirty="0"/>
          </a:p>
        </p:txBody>
      </p:sp>
      <p:sp>
        <p:nvSpPr>
          <p:cNvPr id="4" name="Slide Number Placeholder 3"/>
          <p:cNvSpPr>
            <a:spLocks noGrp="1"/>
          </p:cNvSpPr>
          <p:nvPr>
            <p:ph type="sldNum" sz="quarter" idx="10"/>
          </p:nvPr>
        </p:nvSpPr>
        <p:spPr/>
        <p:txBody>
          <a:bodyPr/>
          <a:lstStyle/>
          <a:p>
            <a:fld id="{BE88B6A7-AFFC-4DF7-B3E3-D5EA4E299252}" type="slidenum">
              <a:rPr lang="en-US" smtClean="0"/>
              <a:t>83</a:t>
            </a:fld>
            <a:endParaRPr lang="en-US"/>
          </a:p>
        </p:txBody>
      </p:sp>
    </p:spTree>
    <p:extLst>
      <p:ext uri="{BB962C8B-B14F-4D97-AF65-F5344CB8AC3E}">
        <p14:creationId xmlns:p14="http://schemas.microsoft.com/office/powerpoint/2010/main" val="1112556255"/>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you’ll forgive me,</a:t>
            </a:r>
            <a:r>
              <a:rPr lang="en-US" baseline="0" dirty="0" smtClean="0"/>
              <a:t> I’m going to call this ‘hipster mining’.   [slide]  trying to pretend to be cheap , or even ironic. The ultimate goal is this: you’ve received notice that a new block is found, and you’ve received the header…you want guess which transactions weren’t included. That way you can take the header, include these passed-over transactions, and start mining immediately. We’re going for better-than-empty, but still valid.</a:t>
            </a:r>
            <a:endParaRPr lang="en-US" dirty="0" smtClean="0"/>
          </a:p>
          <a:p>
            <a:endParaRPr lang="en-US" dirty="0" smtClean="0"/>
          </a:p>
          <a:p>
            <a:r>
              <a:rPr lang="en-US" dirty="0" smtClean="0"/>
              <a:t>Exploits all of the information available -- at the time the block</a:t>
            </a:r>
            <a:r>
              <a:rPr lang="en-US" baseline="0" dirty="0" smtClean="0"/>
              <a:t> is found.  …without requiring the transaction data.</a:t>
            </a:r>
          </a:p>
          <a:p>
            <a:endParaRPr lang="en-US" baseline="0" dirty="0" smtClean="0"/>
          </a:p>
          <a:p>
            <a:r>
              <a:rPr lang="en-US" dirty="0" smtClean="0"/>
              <a:t>Miners</a:t>
            </a:r>
            <a:r>
              <a:rPr lang="en-US" baseline="0" dirty="0" smtClean="0"/>
              <a:t> can’t really attack each other, because they would be forgoing high-quantity txns.</a:t>
            </a:r>
            <a:br>
              <a:rPr lang="en-US" baseline="0" dirty="0" smtClean="0"/>
            </a:br>
            <a:r>
              <a:rPr lang="en-US" baseline="0" dirty="0" smtClean="0"/>
              <a:t/>
            </a:r>
            <a:br>
              <a:rPr lang="en-US" baseline="0" dirty="0" smtClean="0"/>
            </a:br>
            <a:r>
              <a:rPr lang="en-US" baseline="0" dirty="0" smtClean="0"/>
              <a:t>We don’t know if miners are actually doing this. But they should…it is a profitable deviation from the current behavior, and, once they start doing it, there’s no incentive to stop.</a:t>
            </a:r>
            <a:endParaRPr lang="en-US" dirty="0"/>
          </a:p>
        </p:txBody>
      </p:sp>
      <p:sp>
        <p:nvSpPr>
          <p:cNvPr id="4" name="Slide Number Placeholder 3"/>
          <p:cNvSpPr>
            <a:spLocks noGrp="1"/>
          </p:cNvSpPr>
          <p:nvPr>
            <p:ph type="sldNum" sz="quarter" idx="10"/>
          </p:nvPr>
        </p:nvSpPr>
        <p:spPr/>
        <p:txBody>
          <a:bodyPr/>
          <a:lstStyle/>
          <a:p>
            <a:fld id="{BE88B6A7-AFFC-4DF7-B3E3-D5EA4E299252}" type="slidenum">
              <a:rPr lang="en-US" smtClean="0"/>
              <a:t>84</a:t>
            </a:fld>
            <a:endParaRPr lang="en-US"/>
          </a:p>
        </p:txBody>
      </p:sp>
    </p:spTree>
    <p:extLst>
      <p:ext uri="{BB962C8B-B14F-4D97-AF65-F5344CB8AC3E}">
        <p14:creationId xmlns:p14="http://schemas.microsoft.com/office/powerpoint/2010/main" val="4000572872"/>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Here’s</a:t>
            </a:r>
            <a:r>
              <a:rPr lang="en-US" baseline="0" dirty="0" smtClean="0"/>
              <a:t> one last, final, slide about this idea. [slide]</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It doesn’t really matter how “bad” the definition is, as long as everyone agrees on it. </a:t>
            </a:r>
            <a:br>
              <a:rPr lang="en-US" dirty="0" smtClean="0"/>
            </a:br>
            <a:r>
              <a:rPr lang="en-US" dirty="0" smtClean="0"/>
              <a:t/>
            </a:r>
            <a:br>
              <a:rPr lang="en-US" dirty="0" smtClean="0"/>
            </a:br>
            <a:r>
              <a:rPr lang="en-US" dirty="0" smtClean="0"/>
              <a:t>( The only req. is that miners pre-agree on the definition. The definition can actually be a very bad one, and SPV-M still works.)</a:t>
            </a:r>
          </a:p>
          <a:p>
            <a:endParaRPr lang="en-US" dirty="0"/>
          </a:p>
        </p:txBody>
      </p:sp>
      <p:sp>
        <p:nvSpPr>
          <p:cNvPr id="4" name="Slide Number Placeholder 3"/>
          <p:cNvSpPr>
            <a:spLocks noGrp="1"/>
          </p:cNvSpPr>
          <p:nvPr>
            <p:ph type="sldNum" sz="quarter" idx="10"/>
          </p:nvPr>
        </p:nvSpPr>
        <p:spPr/>
        <p:txBody>
          <a:bodyPr/>
          <a:lstStyle/>
          <a:p>
            <a:fld id="{BE88B6A7-AFFC-4DF7-B3E3-D5EA4E299252}" type="slidenum">
              <a:rPr lang="en-US" smtClean="0"/>
              <a:t>85</a:t>
            </a:fld>
            <a:endParaRPr lang="en-US"/>
          </a:p>
        </p:txBody>
      </p:sp>
    </p:spTree>
    <p:extLst>
      <p:ext uri="{BB962C8B-B14F-4D97-AF65-F5344CB8AC3E}">
        <p14:creationId xmlns:p14="http://schemas.microsoft.com/office/powerpoint/2010/main" val="3393646827"/>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[slide]</a:t>
            </a:r>
          </a:p>
          <a:p>
            <a:r>
              <a:rPr lang="en-US" dirty="0" smtClean="0"/>
              <a:t>Remember, if they’re in the full node category, then the problem is punted away.</a:t>
            </a:r>
            <a:r>
              <a:rPr lang="en-US" baseline="0" dirty="0" smtClean="0"/>
              <a:t> The designer of the sidechain, has to convince users and miners to bear these costs. And they have to convince miners that the value created –in tx fees as well as increased utility of Bitcoin– is worth the trouble.</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BE88B6A7-AFFC-4DF7-B3E3-D5EA4E299252}" type="slidenum">
              <a:rPr lang="en-US" smtClean="0"/>
              <a:t>86</a:t>
            </a:fld>
            <a:endParaRPr lang="en-US"/>
          </a:p>
        </p:txBody>
      </p:sp>
    </p:spTree>
    <p:extLst>
      <p:ext uri="{BB962C8B-B14F-4D97-AF65-F5344CB8AC3E}">
        <p14:creationId xmlns:p14="http://schemas.microsoft.com/office/powerpoint/2010/main" val="2543956125"/>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Drivechain</a:t>
            </a:r>
            <a:r>
              <a:rPr lang="en-US" baseline="0" dirty="0" smtClean="0"/>
              <a:t> specifically, the chains are n</a:t>
            </a:r>
            <a:r>
              <a:rPr lang="en-US" dirty="0" smtClean="0"/>
              <a:t>ot symmetric</a:t>
            </a:r>
            <a:r>
              <a:rPr lang="en-US" baseline="0" dirty="0" smtClean="0"/>
              <a:t>. </a:t>
            </a:r>
            <a:r>
              <a:rPr lang="en-US" baseline="0" dirty="0" err="1" smtClean="0"/>
              <a:t>Ie</a:t>
            </a:r>
            <a:r>
              <a:rPr lang="en-US" baseline="0" dirty="0" smtClean="0"/>
              <a:t>, the two chains are not equal. The lower level S chain does more heavy-lifting, more computation / more organizing.</a:t>
            </a:r>
            <a:br>
              <a:rPr lang="en-US" baseline="0" dirty="0" smtClean="0"/>
            </a:br>
            <a:r>
              <a:rPr lang="en-US" baseline="0" dirty="0" smtClean="0"/>
              <a:t/>
            </a:r>
            <a:br>
              <a:rPr lang="en-US" baseline="0" dirty="0" smtClean="0"/>
            </a:br>
            <a:r>
              <a:rPr lang="en-US" baseline="0" dirty="0" smtClean="0"/>
              <a:t>And, again, the upper chain, </a:t>
            </a:r>
            <a:r>
              <a:rPr lang="en-US" baseline="0" dirty="0" err="1" smtClean="0"/>
              <a:t>ie</a:t>
            </a:r>
            <a:r>
              <a:rPr lang="en-US" baseline="0" dirty="0" smtClean="0"/>
              <a:t> anything with an arrow point toward it.  Needs to *consent* to the very existence of the lower chain. It can terminate the relationship at any time.</a:t>
            </a:r>
          </a:p>
          <a:p>
            <a:endParaRPr lang="en-US" baseline="0" dirty="0" smtClean="0"/>
          </a:p>
          <a:p>
            <a:r>
              <a:rPr lang="en-US" baseline="0" dirty="0" smtClean="0"/>
              <a:t>And smash S2 and take all the money.</a:t>
            </a:r>
          </a:p>
          <a:p>
            <a:endParaRPr lang="en-US" baseline="0" dirty="0" smtClean="0"/>
          </a:p>
          <a:p>
            <a:r>
              <a:rPr lang="en-US" dirty="0" smtClean="0"/>
              <a:t>Regular, Core Bitcoin is superior. This is Core</a:t>
            </a:r>
            <a:r>
              <a:rPr lang="en-US" baseline="0" dirty="0" smtClean="0"/>
              <a:t>, at the top. So we might expect, no promises, if there are bandwidth-related problems, they might resolve themselves in one of these stages.</a:t>
            </a:r>
          </a:p>
          <a:p>
            <a:endParaRPr lang="en-US" baseline="0" dirty="0" smtClean="0"/>
          </a:p>
          <a:p>
            <a:r>
              <a:rPr lang="en-US" baseline="0" dirty="0" smtClean="0"/>
              <a:t>In other words, it’s very likely that the lower level chains will die first, if resources are insufficient. Mostly likely of all, miners will just announce that, there’s not enough bandwidth to go around and these will just down over the next month or whatever.</a:t>
            </a:r>
          </a:p>
          <a:p>
            <a:endParaRPr lang="en-US" baseline="0" dirty="0" smtClean="0"/>
          </a:p>
          <a:p>
            <a:r>
              <a:rPr lang="en-US" baseline="0" dirty="0" smtClean="0"/>
              <a:t>But again, my goal –in designing Drivechain- was to try and really push these problems away from the Mainchain and into each sidechain. And I think I mostly succeeded.</a:t>
            </a:r>
            <a:r>
              <a:rPr lang="en-US" dirty="0" smtClean="0"/>
              <a:t/>
            </a:r>
            <a:br>
              <a:rPr lang="en-US" dirty="0" smtClean="0"/>
            </a:br>
            <a:r>
              <a:rPr lang="en-US" dirty="0" smtClean="0"/>
              <a:t/>
            </a:r>
            <a:br>
              <a:rPr lang="en-US" dirty="0" smtClean="0"/>
            </a:br>
            <a:r>
              <a:rPr lang="en-US" dirty="0" smtClean="0"/>
              <a:t>(( Although they can all share one Lightning</a:t>
            </a:r>
            <a:r>
              <a:rPr lang="en-US" baseline="0" dirty="0" smtClean="0"/>
              <a:t> Network, which is the coolest thing ever. ))</a:t>
            </a:r>
            <a:endParaRPr lang="en-US" dirty="0"/>
          </a:p>
        </p:txBody>
      </p:sp>
      <p:sp>
        <p:nvSpPr>
          <p:cNvPr id="4" name="Slide Number Placeholder 3"/>
          <p:cNvSpPr>
            <a:spLocks noGrp="1"/>
          </p:cNvSpPr>
          <p:nvPr>
            <p:ph type="sldNum" sz="quarter" idx="10"/>
          </p:nvPr>
        </p:nvSpPr>
        <p:spPr/>
        <p:txBody>
          <a:bodyPr/>
          <a:lstStyle/>
          <a:p>
            <a:fld id="{BE88B6A7-AFFC-4DF7-B3E3-D5EA4E299252}" type="slidenum">
              <a:rPr lang="en-US" smtClean="0"/>
              <a:t>87</a:t>
            </a:fld>
            <a:endParaRPr lang="en-US"/>
          </a:p>
        </p:txBody>
      </p:sp>
    </p:spTree>
    <p:extLst>
      <p:ext uri="{BB962C8B-B14F-4D97-AF65-F5344CB8AC3E}">
        <p14:creationId xmlns:p14="http://schemas.microsoft.com/office/powerpoint/2010/main" val="968571220"/>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this is going to be fun because I’m going to contradict my</a:t>
            </a:r>
            <a:r>
              <a:rPr lang="en-US" baseline="0" dirty="0" smtClean="0"/>
              <a:t> general comments about mining…with some specific objections.</a:t>
            </a:r>
            <a:endParaRPr lang="en-US" dirty="0" smtClean="0"/>
          </a:p>
          <a:p>
            <a:endParaRPr lang="en-US" dirty="0" smtClean="0"/>
          </a:p>
          <a:p>
            <a:r>
              <a:rPr lang="en-US" dirty="0" smtClean="0"/>
              <a:t>Why isn’t bandwidth</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BE88B6A7-AFFC-4DF7-B3E3-D5EA4E299252}" type="slidenum">
              <a:rPr lang="en-US" smtClean="0"/>
              <a:t>88</a:t>
            </a:fld>
            <a:endParaRPr lang="en-US"/>
          </a:p>
        </p:txBody>
      </p:sp>
    </p:spTree>
    <p:extLst>
      <p:ext uri="{BB962C8B-B14F-4D97-AF65-F5344CB8AC3E}">
        <p14:creationId xmlns:p14="http://schemas.microsoft.com/office/powerpoint/2010/main" val="3640855064"/>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Previously, I argued</a:t>
            </a:r>
            <a:r>
              <a:rPr lang="en-US" baseline="0" dirty="0" smtClean="0"/>
              <a:t> that we can limit the impact of sidechains. And that this limit is incentive compatible, unless there is broad consensus to override it.</a:t>
            </a:r>
          </a:p>
          <a:p>
            <a:endParaRPr lang="en-US" baseline="0" dirty="0" smtClean="0"/>
          </a:p>
          <a:p>
            <a:r>
              <a:rPr lang="en-US" baseline="0" dirty="0" smtClean="0"/>
              <a:t>(And, of course, if there is such a consensus, you can override everything in the </a:t>
            </a:r>
            <a:r>
              <a:rPr lang="en-US" baseline="0" dirty="0" err="1" smtClean="0"/>
              <a:t>blockchain</a:t>
            </a:r>
            <a:r>
              <a:rPr lang="en-US" baseline="0" dirty="0" smtClean="0"/>
              <a:t> space).</a:t>
            </a:r>
            <a:br>
              <a:rPr lang="en-US" baseline="0" dirty="0" smtClean="0"/>
            </a:br>
            <a:r>
              <a:rPr lang="en-US" baseline="0" dirty="0" smtClean="0"/>
              <a:t/>
            </a:r>
            <a:br>
              <a:rPr lang="en-US" baseline="0" dirty="0" smtClean="0"/>
            </a:br>
            <a:r>
              <a:rPr lang="en-US" baseline="0" dirty="0" smtClean="0"/>
              <a:t>Next I pointed out that the impact is always to increase miner profits. If it causes profits to go up, miners will be compelled to do it. If not, then it won’t happen. If it accidentally happens anyway, it will be shut off.</a:t>
            </a:r>
          </a:p>
          <a:p>
            <a:endParaRPr lang="en-US" baseline="0" dirty="0" smtClean="0"/>
          </a:p>
          <a:p>
            <a:r>
              <a:rPr lang="en-US" baseline="0" dirty="0" smtClean="0"/>
              <a:t>Fine, now we’re going to talk about what might happen if we </a:t>
            </a:r>
            <a:r>
              <a:rPr lang="en-US" baseline="0" dirty="0" err="1" smtClean="0"/>
              <a:t>go..beyond</a:t>
            </a:r>
            <a:r>
              <a:rPr lang="en-US" baseline="0" dirty="0" smtClean="0"/>
              <a:t> the limits. Because we want an open door for </a:t>
            </a:r>
            <a:r>
              <a:rPr lang="en-US" baseline="0" dirty="0" err="1" smtClean="0"/>
              <a:t>permissionless</a:t>
            </a:r>
            <a:r>
              <a:rPr lang="en-US" baseline="0" dirty="0" smtClean="0"/>
              <a:t> innovation, so we want to show people that </a:t>
            </a:r>
          </a:p>
          <a:p>
            <a:endParaRPr lang="en-US" baseline="0" dirty="0" smtClean="0"/>
          </a:p>
          <a:p>
            <a:r>
              <a:rPr lang="en-US" baseline="0" dirty="0" smtClean="0"/>
              <a:t>My view is that many of Bitcoin’s full node e want to be sure that there isn’t some huge disaster looming over here</a:t>
            </a:r>
            <a:endParaRPr lang="en-US" dirty="0"/>
          </a:p>
        </p:txBody>
      </p:sp>
      <p:sp>
        <p:nvSpPr>
          <p:cNvPr id="4" name="Slide Number Placeholder 3"/>
          <p:cNvSpPr>
            <a:spLocks noGrp="1"/>
          </p:cNvSpPr>
          <p:nvPr>
            <p:ph type="sldNum" sz="quarter" idx="10"/>
          </p:nvPr>
        </p:nvSpPr>
        <p:spPr/>
        <p:txBody>
          <a:bodyPr/>
          <a:lstStyle/>
          <a:p>
            <a:fld id="{90CC3745-BE1A-479E-A9BD-0BD84D184E7A}" type="slidenum">
              <a:rPr lang="en-US" smtClean="0"/>
              <a:t>89</a:t>
            </a:fld>
            <a:endParaRPr lang="en-US"/>
          </a:p>
        </p:txBody>
      </p:sp>
    </p:spTree>
    <p:extLst>
      <p:ext uri="{BB962C8B-B14F-4D97-AF65-F5344CB8AC3E}">
        <p14:creationId xmlns:p14="http://schemas.microsoft.com/office/powerpoint/2010/main" val="23713643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Goal</a:t>
            </a:r>
            <a:r>
              <a:rPr lang="en-US" baseline="0" dirty="0" smtClean="0"/>
              <a:t> is that, someone running Bitcoin Core would not need to notice or worry about or think about any sidechains, unless they want to.</a:t>
            </a:r>
            <a:endParaRPr lang="en-US" dirty="0"/>
          </a:p>
        </p:txBody>
      </p:sp>
      <p:sp>
        <p:nvSpPr>
          <p:cNvPr id="4" name="Slide Number Placeholder 3"/>
          <p:cNvSpPr>
            <a:spLocks noGrp="1"/>
          </p:cNvSpPr>
          <p:nvPr>
            <p:ph type="sldNum" sz="quarter" idx="10"/>
          </p:nvPr>
        </p:nvSpPr>
        <p:spPr/>
        <p:txBody>
          <a:bodyPr/>
          <a:lstStyle/>
          <a:p>
            <a:fld id="{BE88B6A7-AFFC-4DF7-B3E3-D5EA4E299252}" type="slidenum">
              <a:rPr lang="en-US" smtClean="0"/>
              <a:t>9</a:t>
            </a:fld>
            <a:endParaRPr lang="en-US"/>
          </a:p>
        </p:txBody>
      </p:sp>
    </p:spTree>
    <p:extLst>
      <p:ext uri="{BB962C8B-B14F-4D97-AF65-F5344CB8AC3E}">
        <p14:creationId xmlns:p14="http://schemas.microsoft.com/office/powerpoint/2010/main" val="2738658314"/>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6. Block Scheduling</a:t>
            </a:r>
            <a:r>
              <a:rPr lang="en-US" baseline="0" dirty="0" smtClean="0"/>
              <a:t> (??)</a:t>
            </a:r>
            <a:endParaRPr lang="en-US" dirty="0" smtClean="0"/>
          </a:p>
        </p:txBody>
      </p:sp>
      <p:sp>
        <p:nvSpPr>
          <p:cNvPr id="4" name="Slide Number Placeholder 3"/>
          <p:cNvSpPr>
            <a:spLocks noGrp="1"/>
          </p:cNvSpPr>
          <p:nvPr>
            <p:ph type="sldNum" sz="quarter" idx="10"/>
          </p:nvPr>
        </p:nvSpPr>
        <p:spPr/>
        <p:txBody>
          <a:bodyPr/>
          <a:lstStyle/>
          <a:p>
            <a:fld id="{BE88B6A7-AFFC-4DF7-B3E3-D5EA4E299252}" type="slidenum">
              <a:rPr lang="en-US" smtClean="0"/>
              <a:t>90</a:t>
            </a:fld>
            <a:endParaRPr lang="en-US"/>
          </a:p>
        </p:txBody>
      </p:sp>
    </p:spTree>
    <p:extLst>
      <p:ext uri="{BB962C8B-B14F-4D97-AF65-F5344CB8AC3E}">
        <p14:creationId xmlns:p14="http://schemas.microsoft.com/office/powerpoint/2010/main" val="944212754"/>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It’s a topic which</a:t>
            </a:r>
            <a:r>
              <a:rPr lang="en-US" baseline="0" dirty="0" smtClean="0"/>
              <a:t> has fascinated and consumed the Bitcoin community since it’s earliest days. You can see here an important post from 2013.</a:t>
            </a:r>
            <a:br>
              <a:rPr lang="en-US" baseline="0" dirty="0" smtClean="0"/>
            </a:br>
            <a:r>
              <a:rPr lang="en-US" baseline="0" dirty="0" smtClean="0"/>
              <a:t/>
            </a:r>
            <a:br>
              <a:rPr lang="en-US" baseline="0" dirty="0" smtClean="0"/>
            </a:br>
            <a:r>
              <a:rPr lang="en-US" baseline="0" dirty="0" smtClean="0"/>
              <a:t>The debate goes on, and on, and it absolutely spills into the current </a:t>
            </a:r>
            <a:r>
              <a:rPr lang="en-US" baseline="0" dirty="0" err="1" smtClean="0"/>
              <a:t>blocksize</a:t>
            </a:r>
            <a:r>
              <a:rPr lang="en-US" baseline="0" dirty="0" smtClean="0"/>
              <a:t> debate.</a:t>
            </a:r>
            <a:br>
              <a:rPr lang="en-US" baseline="0" dirty="0" smtClean="0"/>
            </a:br>
            <a:r>
              <a:rPr lang="en-US" baseline="0" dirty="0" smtClean="0"/>
              <a:t/>
            </a:r>
            <a:br>
              <a:rPr lang="en-US" baseline="0" dirty="0" smtClean="0"/>
            </a:br>
            <a:r>
              <a:rPr lang="en-US" baseline="0" dirty="0" smtClean="0"/>
              <a:t>And, an important thing to say is that, while I strive to come up with original content, and I did as much background reading as I could, and I really think that this is new stuff. But there’s just no way I can guarantee that someone else didn’t say this already on </a:t>
            </a:r>
            <a:r>
              <a:rPr lang="en-US" baseline="0" dirty="0" err="1" smtClean="0"/>
              <a:t>Bitcointalk</a:t>
            </a:r>
            <a:r>
              <a:rPr lang="en-US" baseline="0" dirty="0" smtClean="0"/>
              <a:t>.  .. It’s like the Library of Babel over there.</a:t>
            </a:r>
            <a:endParaRPr lang="en-US" dirty="0"/>
          </a:p>
        </p:txBody>
      </p:sp>
      <p:sp>
        <p:nvSpPr>
          <p:cNvPr id="4" name="Slide Number Placeholder 3"/>
          <p:cNvSpPr>
            <a:spLocks noGrp="1"/>
          </p:cNvSpPr>
          <p:nvPr>
            <p:ph type="sldNum" sz="quarter" idx="10"/>
          </p:nvPr>
        </p:nvSpPr>
        <p:spPr/>
        <p:txBody>
          <a:bodyPr/>
          <a:lstStyle/>
          <a:p>
            <a:fld id="{BE88B6A7-AFFC-4DF7-B3E3-D5EA4E299252}" type="slidenum">
              <a:rPr lang="en-US" smtClean="0"/>
              <a:t>91</a:t>
            </a:fld>
            <a:endParaRPr lang="en-US"/>
          </a:p>
        </p:txBody>
      </p:sp>
    </p:spTree>
    <p:extLst>
      <p:ext uri="{BB962C8B-B14F-4D97-AF65-F5344CB8AC3E}">
        <p14:creationId xmlns:p14="http://schemas.microsoft.com/office/powerpoint/2010/main" val="2725933796"/>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Assume that externalities (</a:t>
            </a:r>
            <a:r>
              <a:rPr lang="en-US" dirty="0" err="1" smtClean="0"/>
              <a:t>ie</a:t>
            </a:r>
            <a:r>
              <a:rPr lang="en-US" dirty="0" smtClean="0"/>
              <a:t>,</a:t>
            </a:r>
            <a:r>
              <a:rPr lang="en-US" baseline="0" dirty="0" smtClean="0"/>
              <a:t> the bandwidth storage CPU costs) </a:t>
            </a:r>
            <a:r>
              <a:rPr lang="en-US" dirty="0" smtClean="0"/>
              <a:t>have been magically solved.  -- because we want</a:t>
            </a:r>
            <a:r>
              <a:rPr lang="en-US" baseline="0" dirty="0" smtClean="0"/>
              <a:t> to make this situation as bad for fees, as possible.</a:t>
            </a:r>
            <a:endParaRPr lang="en-US" dirty="0" smtClean="0"/>
          </a:p>
          <a:p>
            <a:endParaRPr lang="en-US" dirty="0" smtClean="0"/>
          </a:p>
          <a:p>
            <a:r>
              <a:rPr lang="en-US" dirty="0" smtClean="0"/>
              <a:t>[slide]</a:t>
            </a:r>
          </a:p>
          <a:p>
            <a:endParaRPr lang="en-US" dirty="0" smtClean="0"/>
          </a:p>
          <a:p>
            <a:r>
              <a:rPr lang="en-US" dirty="0" smtClean="0"/>
              <a:t>In fact, the main</a:t>
            </a:r>
            <a:r>
              <a:rPr lang="en-US" baseline="0" dirty="0" smtClean="0"/>
              <a:t> effect would be to *reduce* the transaction fees on Bitcoin Core .  …and that’s the problem.</a:t>
            </a:r>
          </a:p>
          <a:p>
            <a:r>
              <a:rPr lang="en-US" baseline="0" dirty="0" smtClean="0"/>
              <a:t/>
            </a:r>
            <a:br>
              <a:rPr lang="en-US" baseline="0" dirty="0" smtClean="0"/>
            </a:br>
            <a:r>
              <a:rPr lang="en-US" baseline="0" dirty="0" smtClean="0"/>
              <a:t>Because fees = security.</a:t>
            </a:r>
          </a:p>
        </p:txBody>
      </p:sp>
      <p:sp>
        <p:nvSpPr>
          <p:cNvPr id="4" name="Slide Number Placeholder 3"/>
          <p:cNvSpPr>
            <a:spLocks noGrp="1"/>
          </p:cNvSpPr>
          <p:nvPr>
            <p:ph type="sldNum" sz="quarter" idx="10"/>
          </p:nvPr>
        </p:nvSpPr>
        <p:spPr/>
        <p:txBody>
          <a:bodyPr/>
          <a:lstStyle/>
          <a:p>
            <a:fld id="{BE88B6A7-AFFC-4DF7-B3E3-D5EA4E299252}" type="slidenum">
              <a:rPr lang="en-US" smtClean="0"/>
              <a:t>92</a:t>
            </a:fld>
            <a:endParaRPr lang="en-US"/>
          </a:p>
        </p:txBody>
      </p:sp>
    </p:spTree>
    <p:extLst>
      <p:ext uri="{BB962C8B-B14F-4D97-AF65-F5344CB8AC3E}">
        <p14:creationId xmlns:p14="http://schemas.microsoft.com/office/powerpoint/2010/main" val="3838744382"/>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Clever thing here, it pools each</a:t>
            </a:r>
            <a:r>
              <a:rPr lang="en-US" baseline="0" dirty="0" smtClean="0"/>
              <a:t> individual’s transaction fee, with all the other transaction fees, and then pools all the block’s transaction fees into a big chain of cumulative work. Which is very cool.</a:t>
            </a:r>
          </a:p>
          <a:p>
            <a:endParaRPr lang="en-US" baseline="0" dirty="0" smtClean="0"/>
          </a:p>
          <a:p>
            <a:r>
              <a:rPr lang="en-US" baseline="0" dirty="0" smtClean="0"/>
              <a:t>Note that, fees *really* equal security, if you care about </a:t>
            </a:r>
            <a:r>
              <a:rPr lang="en-US" baseline="0" dirty="0" err="1" smtClean="0"/>
              <a:t>DoS</a:t>
            </a:r>
            <a:r>
              <a:rPr lang="en-US" baseline="0" dirty="0" smtClean="0"/>
              <a:t>. In that case, someone could send BTC to themselves, pay the full S fees, and </a:t>
            </a:r>
            <a:endParaRPr lang="en-US" dirty="0"/>
          </a:p>
        </p:txBody>
      </p:sp>
      <p:sp>
        <p:nvSpPr>
          <p:cNvPr id="4" name="Slide Number Placeholder 3"/>
          <p:cNvSpPr>
            <a:spLocks noGrp="1"/>
          </p:cNvSpPr>
          <p:nvPr>
            <p:ph type="sldNum" sz="quarter" idx="10"/>
          </p:nvPr>
        </p:nvSpPr>
        <p:spPr/>
        <p:txBody>
          <a:bodyPr/>
          <a:lstStyle/>
          <a:p>
            <a:fld id="{BE88B6A7-AFFC-4DF7-B3E3-D5EA4E299252}" type="slidenum">
              <a:rPr lang="en-US" smtClean="0"/>
              <a:t>93</a:t>
            </a:fld>
            <a:endParaRPr lang="en-US"/>
          </a:p>
        </p:txBody>
      </p:sp>
    </p:spTree>
    <p:extLst>
      <p:ext uri="{BB962C8B-B14F-4D97-AF65-F5344CB8AC3E}">
        <p14:creationId xmlns:p14="http://schemas.microsoft.com/office/powerpoint/2010/main" val="3789341068"/>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let me just mention that, although we’ll be exploring this top row here, I don’t really</a:t>
            </a:r>
            <a:r>
              <a:rPr lang="en-US" baseline="0" dirty="0" smtClean="0"/>
              <a:t> believe most sidechain activity will fit this description.</a:t>
            </a:r>
            <a:br>
              <a:rPr lang="en-US" baseline="0" dirty="0" smtClean="0"/>
            </a:br>
            <a:r>
              <a:rPr lang="en-US" baseline="0" dirty="0" smtClean="0"/>
              <a:t/>
            </a:r>
            <a:br>
              <a:rPr lang="en-US" baseline="0" dirty="0" smtClean="0"/>
            </a:br>
            <a:r>
              <a:rPr lang="en-US" baseline="0" dirty="0" smtClean="0"/>
              <a:t>Instead, the sidechain will probably do something that Bitcoin can’t do, so people literally won’t be able to use the chains as substitutes. In these cases, the chains don’t affect each other, but total security (</a:t>
            </a:r>
            <a:r>
              <a:rPr lang="en-US" baseline="0" dirty="0" err="1" smtClean="0"/>
              <a:t>ie</a:t>
            </a:r>
            <a:r>
              <a:rPr lang="en-US" baseline="0" dirty="0" smtClean="0"/>
              <a:t>, total Hashrate) should equal the sum of all tx fees. So this is a good thing.</a:t>
            </a:r>
          </a:p>
          <a:p>
            <a:endParaRPr lang="en-US" baseline="0" dirty="0" smtClean="0"/>
          </a:p>
          <a:p>
            <a:r>
              <a:rPr lang="en-US" baseline="0" dirty="0" smtClean="0"/>
              <a:t>Even better, some sidechains may even help spread the gospel of Bitcoin. So as their demand increases, demand for regular Bitcoin will also increase.</a:t>
            </a:r>
          </a:p>
          <a:p>
            <a:endParaRPr lang="en-US" baseline="0" dirty="0" smtClean="0"/>
          </a:p>
          <a:p>
            <a:r>
              <a:rPr lang="en-US" baseline="0" dirty="0" smtClean="0"/>
              <a:t>But of course that’s no way to do a security analysis so we are focused on this question mark here.</a:t>
            </a:r>
          </a:p>
        </p:txBody>
      </p:sp>
      <p:sp>
        <p:nvSpPr>
          <p:cNvPr id="4" name="Slide Number Placeholder 3"/>
          <p:cNvSpPr>
            <a:spLocks noGrp="1"/>
          </p:cNvSpPr>
          <p:nvPr>
            <p:ph type="sldNum" sz="quarter" idx="10"/>
          </p:nvPr>
        </p:nvSpPr>
        <p:spPr/>
        <p:txBody>
          <a:bodyPr/>
          <a:lstStyle/>
          <a:p>
            <a:fld id="{BE88B6A7-AFFC-4DF7-B3E3-D5EA4E299252}" type="slidenum">
              <a:rPr lang="en-US" smtClean="0"/>
              <a:t>94</a:t>
            </a:fld>
            <a:endParaRPr lang="en-US"/>
          </a:p>
        </p:txBody>
      </p:sp>
    </p:spTree>
    <p:extLst>
      <p:ext uri="{BB962C8B-B14F-4D97-AF65-F5344CB8AC3E}">
        <p14:creationId xmlns:p14="http://schemas.microsoft.com/office/powerpoint/2010/main" val="1420509382"/>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6. Block Scheduling</a:t>
            </a:r>
            <a:r>
              <a:rPr lang="en-US" baseline="0" dirty="0" smtClean="0"/>
              <a:t> (??)</a:t>
            </a:r>
            <a:endParaRPr lang="en-US" dirty="0" smtClean="0"/>
          </a:p>
        </p:txBody>
      </p:sp>
      <p:sp>
        <p:nvSpPr>
          <p:cNvPr id="4" name="Slide Number Placeholder 3"/>
          <p:cNvSpPr>
            <a:spLocks noGrp="1"/>
          </p:cNvSpPr>
          <p:nvPr>
            <p:ph type="sldNum" sz="quarter" idx="10"/>
          </p:nvPr>
        </p:nvSpPr>
        <p:spPr/>
        <p:txBody>
          <a:bodyPr/>
          <a:lstStyle/>
          <a:p>
            <a:fld id="{BE88B6A7-AFFC-4DF7-B3E3-D5EA4E299252}" type="slidenum">
              <a:rPr lang="en-US" smtClean="0"/>
              <a:t>95</a:t>
            </a:fld>
            <a:endParaRPr lang="en-US"/>
          </a:p>
        </p:txBody>
      </p:sp>
    </p:spTree>
    <p:extLst>
      <p:ext uri="{BB962C8B-B14F-4D97-AF65-F5344CB8AC3E}">
        <p14:creationId xmlns:p14="http://schemas.microsoft.com/office/powerpoint/2010/main" val="976787126"/>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More or less the picture today.</a:t>
            </a:r>
          </a:p>
          <a:p>
            <a:endParaRPr lang="en-US" dirty="0" smtClean="0"/>
          </a:p>
          <a:p>
            <a:r>
              <a:rPr lang="en-US" dirty="0" smtClean="0"/>
              <a:t>This top edge shouldn’t be flat,</a:t>
            </a:r>
            <a:r>
              <a:rPr lang="en-US" baseline="0" dirty="0" smtClean="0"/>
              <a:t> because it implies that everyone pays the same fee/KB…which isn’t the case. But we are headed in that direction, more about that later.</a:t>
            </a:r>
          </a:p>
          <a:p>
            <a:endParaRPr lang="en-US" baseline="0" dirty="0" smtClean="0"/>
          </a:p>
          <a:p>
            <a:r>
              <a:rPr lang="en-US" baseline="0" dirty="0" smtClean="0"/>
              <a:t>But, basically, for every byte of a block, someone bought that byte, and they paid for each byte, in BTC.</a:t>
            </a:r>
            <a:endParaRPr lang="en-US" dirty="0" smtClean="0"/>
          </a:p>
          <a:p>
            <a:endParaRPr lang="en-US" dirty="0"/>
          </a:p>
        </p:txBody>
      </p:sp>
      <p:sp>
        <p:nvSpPr>
          <p:cNvPr id="4" name="Slide Number Placeholder 3"/>
          <p:cNvSpPr>
            <a:spLocks noGrp="1"/>
          </p:cNvSpPr>
          <p:nvPr>
            <p:ph type="sldNum" sz="quarter" idx="10"/>
          </p:nvPr>
        </p:nvSpPr>
        <p:spPr/>
        <p:txBody>
          <a:bodyPr/>
          <a:lstStyle/>
          <a:p>
            <a:fld id="{BE88B6A7-AFFC-4DF7-B3E3-D5EA4E299252}" type="slidenum">
              <a:rPr lang="en-US" smtClean="0"/>
              <a:t>96</a:t>
            </a:fld>
            <a:endParaRPr lang="en-US" dirty="0"/>
          </a:p>
        </p:txBody>
      </p:sp>
    </p:spTree>
    <p:extLst>
      <p:ext uri="{BB962C8B-B14F-4D97-AF65-F5344CB8AC3E}">
        <p14:creationId xmlns:p14="http://schemas.microsoft.com/office/powerpoint/2010/main" val="2284919683"/>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a:t>
            </a:r>
            <a:r>
              <a:rPr lang="en-US" baseline="0" dirty="0" smtClean="0"/>
              <a:t> it doesn’t need to be KB. For example, it could be the number of “</a:t>
            </a:r>
            <a:r>
              <a:rPr lang="en-US" baseline="0" dirty="0" err="1" smtClean="0"/>
              <a:t>sigops</a:t>
            </a:r>
            <a:r>
              <a:rPr lang="en-US" baseline="0" dirty="0" smtClean="0"/>
              <a:t>” (</a:t>
            </a:r>
            <a:r>
              <a:rPr lang="en-US" baseline="0" dirty="0" err="1" smtClean="0"/>
              <a:t>ie</a:t>
            </a:r>
            <a:r>
              <a:rPr lang="en-US" baseline="0" dirty="0" smtClean="0"/>
              <a:t>, signature operations). These are also limited by the protocol, because they are relatively expensive for a CPU to calculate.</a:t>
            </a:r>
          </a:p>
          <a:p>
            <a:endParaRPr lang="en-US" baseline="0" dirty="0" smtClean="0"/>
          </a:p>
          <a:p>
            <a:r>
              <a:rPr lang="en-US" baseline="0" dirty="0" smtClean="0"/>
              <a:t>Ultimately, there are two filters, to get your message into the </a:t>
            </a:r>
            <a:r>
              <a:rPr lang="en-US" baseline="0" dirty="0" err="1" smtClean="0"/>
              <a:t>blockchain</a:t>
            </a:r>
            <a:r>
              <a:rPr lang="en-US" baseline="0" dirty="0" smtClean="0"/>
              <a:t>, One is the miners, who have the option of removing or ignoring any message on the P2P network. The second filter is the protocol rules, nodes will reject. All transactions must jump both hurdles to make it into the </a:t>
            </a:r>
            <a:r>
              <a:rPr lang="en-US" baseline="0" dirty="0" err="1" smtClean="0"/>
              <a:t>blockchain</a:t>
            </a:r>
            <a:r>
              <a:rPr lang="en-US" baseline="0" dirty="0" smtClean="0"/>
              <a:t>.</a:t>
            </a:r>
          </a:p>
          <a:p>
            <a:endParaRPr lang="en-US" baseline="0" dirty="0" smtClean="0"/>
          </a:p>
          <a:p>
            <a:r>
              <a:rPr lang="en-US" baseline="0" dirty="0" smtClean="0"/>
              <a:t>So these “hurdles” define the Quantity dimension.</a:t>
            </a:r>
          </a:p>
          <a:p>
            <a:endParaRPr lang="en-US" baseline="0" dirty="0" smtClean="0"/>
          </a:p>
          <a:p>
            <a:r>
              <a:rPr lang="en-US" baseline="0" dirty="0" smtClean="0"/>
              <a:t>I think / hope that this entire analysis holds up whether we use KB or SIGOPs or some combination of things – for this horizontal axis.</a:t>
            </a:r>
            <a:endParaRPr lang="en-US" dirty="0"/>
          </a:p>
        </p:txBody>
      </p:sp>
      <p:sp>
        <p:nvSpPr>
          <p:cNvPr id="4" name="Slide Number Placeholder 3"/>
          <p:cNvSpPr>
            <a:spLocks noGrp="1"/>
          </p:cNvSpPr>
          <p:nvPr>
            <p:ph type="sldNum" sz="quarter" idx="10"/>
          </p:nvPr>
        </p:nvSpPr>
        <p:spPr/>
        <p:txBody>
          <a:bodyPr/>
          <a:lstStyle/>
          <a:p>
            <a:fld id="{BE88B6A7-AFFC-4DF7-B3E3-D5EA4E299252}" type="slidenum">
              <a:rPr lang="en-US" smtClean="0"/>
              <a:t>97</a:t>
            </a:fld>
            <a:endParaRPr lang="en-US" dirty="0"/>
          </a:p>
        </p:txBody>
      </p:sp>
    </p:spTree>
    <p:extLst>
      <p:ext uri="{BB962C8B-B14F-4D97-AF65-F5344CB8AC3E}">
        <p14:creationId xmlns:p14="http://schemas.microsoft.com/office/powerpoint/2010/main" val="2453499130"/>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Light blue is the original limit.</a:t>
            </a:r>
          </a:p>
          <a:p>
            <a:endParaRPr lang="en-US" dirty="0" smtClean="0"/>
          </a:p>
          <a:p>
            <a:r>
              <a:rPr lang="en-US" dirty="0" smtClean="0"/>
              <a:t>Dust limit, such that even if the only transactions are dust transactions, they will not be included</a:t>
            </a:r>
            <a:r>
              <a:rPr lang="en-US" baseline="0" dirty="0" smtClean="0"/>
              <a:t> in blocks.</a:t>
            </a:r>
            <a:endParaRPr lang="en-US" dirty="0" smtClean="0"/>
          </a:p>
          <a:p>
            <a:endParaRPr lang="en-US" dirty="0" smtClean="0"/>
          </a:p>
          <a:p>
            <a:r>
              <a:rPr lang="en-US" dirty="0" smtClean="0"/>
              <a:t>We don’t know the slope,</a:t>
            </a:r>
            <a:r>
              <a:rPr lang="en-US" baseline="0" dirty="0" smtClean="0"/>
              <a:t> or intersection of this, but we do know the shape (because of principles of bidding, and sorting a set of numbers).</a:t>
            </a:r>
            <a:endParaRPr lang="en-US" dirty="0" smtClean="0"/>
          </a:p>
          <a:p>
            <a:endParaRPr lang="en-US" dirty="0"/>
          </a:p>
        </p:txBody>
      </p:sp>
      <p:sp>
        <p:nvSpPr>
          <p:cNvPr id="4" name="Slide Number Placeholder 3"/>
          <p:cNvSpPr>
            <a:spLocks noGrp="1"/>
          </p:cNvSpPr>
          <p:nvPr>
            <p:ph type="sldNum" sz="quarter" idx="10"/>
          </p:nvPr>
        </p:nvSpPr>
        <p:spPr/>
        <p:txBody>
          <a:bodyPr/>
          <a:lstStyle/>
          <a:p>
            <a:fld id="{BE88B6A7-AFFC-4DF7-B3E3-D5EA4E299252}" type="slidenum">
              <a:rPr lang="en-US" smtClean="0"/>
              <a:t>98</a:t>
            </a:fld>
            <a:endParaRPr lang="en-US" dirty="0"/>
          </a:p>
        </p:txBody>
      </p:sp>
    </p:spTree>
    <p:extLst>
      <p:ext uri="{BB962C8B-B14F-4D97-AF65-F5344CB8AC3E}">
        <p14:creationId xmlns:p14="http://schemas.microsoft.com/office/powerpoint/2010/main" val="1586947396"/>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 the completely different shape of each supply curve: one</a:t>
            </a:r>
            <a:r>
              <a:rPr lang="en-US" baseline="0" dirty="0" smtClean="0"/>
              <a:t> horizontal, one curved, one L-shaped.</a:t>
            </a:r>
          </a:p>
          <a:p>
            <a:r>
              <a:rPr lang="en-US" baseline="0" dirty="0" smtClean="0"/>
              <a:t>And the completely different expectation of fees.</a:t>
            </a:r>
            <a:endParaRPr lang="en-US" dirty="0"/>
          </a:p>
        </p:txBody>
      </p:sp>
      <p:sp>
        <p:nvSpPr>
          <p:cNvPr id="4" name="Slide Number Placeholder 3"/>
          <p:cNvSpPr>
            <a:spLocks noGrp="1"/>
          </p:cNvSpPr>
          <p:nvPr>
            <p:ph type="sldNum" sz="quarter" idx="10"/>
          </p:nvPr>
        </p:nvSpPr>
        <p:spPr/>
        <p:txBody>
          <a:bodyPr/>
          <a:lstStyle/>
          <a:p>
            <a:fld id="{BE88B6A7-AFFC-4DF7-B3E3-D5EA4E299252}" type="slidenum">
              <a:rPr lang="en-US" smtClean="0"/>
              <a:t>99</a:t>
            </a:fld>
            <a:endParaRPr lang="en-US" dirty="0"/>
          </a:p>
        </p:txBody>
      </p:sp>
    </p:spTree>
    <p:extLst>
      <p:ext uri="{BB962C8B-B14F-4D97-AF65-F5344CB8AC3E}">
        <p14:creationId xmlns:p14="http://schemas.microsoft.com/office/powerpoint/2010/main" val="5853693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08E038AB-D397-4A73-8F9D-5529C9259689}" type="datetime1">
              <a:rPr lang="en-US" smtClean="0"/>
              <a:t>2/3/2017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FC610D-FAE1-464C-9CF3-920562D0AD66}" type="slidenum">
              <a:rPr lang="en-US" smtClean="0"/>
              <a:t>‹#›</a:t>
            </a:fld>
            <a:endParaRPr lang="en-US"/>
          </a:p>
        </p:txBody>
      </p:sp>
    </p:spTree>
    <p:extLst>
      <p:ext uri="{BB962C8B-B14F-4D97-AF65-F5344CB8AC3E}">
        <p14:creationId xmlns:p14="http://schemas.microsoft.com/office/powerpoint/2010/main" val="11843881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6D3AD5B-4475-42DD-AC4A-4A226166C892}" type="datetime1">
              <a:rPr lang="en-US" smtClean="0"/>
              <a:t>2/3/2017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FC610D-FAE1-464C-9CF3-920562D0AD66}" type="slidenum">
              <a:rPr lang="en-US" smtClean="0"/>
              <a:t>‹#›</a:t>
            </a:fld>
            <a:endParaRPr lang="en-US"/>
          </a:p>
        </p:txBody>
      </p:sp>
    </p:spTree>
    <p:extLst>
      <p:ext uri="{BB962C8B-B14F-4D97-AF65-F5344CB8AC3E}">
        <p14:creationId xmlns:p14="http://schemas.microsoft.com/office/powerpoint/2010/main" val="42253674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38C4BD9-7F19-4618-82C8-F77A04D6AB94}" type="datetime1">
              <a:rPr lang="en-US" smtClean="0"/>
              <a:t>2/3/2017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FC610D-FAE1-464C-9CF3-920562D0AD66}" type="slidenum">
              <a:rPr lang="en-US" smtClean="0"/>
              <a:t>‹#›</a:t>
            </a:fld>
            <a:endParaRPr lang="en-US"/>
          </a:p>
        </p:txBody>
      </p:sp>
    </p:spTree>
    <p:extLst>
      <p:ext uri="{BB962C8B-B14F-4D97-AF65-F5344CB8AC3E}">
        <p14:creationId xmlns:p14="http://schemas.microsoft.com/office/powerpoint/2010/main" val="24727748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499729" y="1624012"/>
            <a:ext cx="8229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B46440D-3845-4169-B2FC-927A45A5C1DD}" type="datetime1">
              <a:rPr lang="en-US" smtClean="0"/>
              <a:t>2/3/2017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6190938" y="6538912"/>
            <a:ext cx="2133600" cy="365125"/>
          </a:xfrm>
        </p:spPr>
        <p:txBody>
          <a:bodyPr/>
          <a:lstStyle/>
          <a:p>
            <a:fld id="{B2FC610D-FAE1-464C-9CF3-920562D0AD66}" type="slidenum">
              <a:rPr lang="en-US" smtClean="0"/>
              <a:t>‹#›</a:t>
            </a:fld>
            <a:endParaRPr lang="en-US" dirty="0"/>
          </a:p>
        </p:txBody>
      </p:sp>
      <p:pic>
        <p:nvPicPr>
          <p:cNvPr id="8" name="image3.png" descr="bloq-logo.png"/>
          <p:cNvPicPr>
            <a:picLocks noChangeAspect="1"/>
          </p:cNvPicPr>
          <p:nvPr userDrawn="1"/>
        </p:nvPicPr>
        <p:blipFill>
          <a:blip r:embed="rId2">
            <a:extLst/>
          </a:blip>
          <a:stretch>
            <a:fillRect/>
          </a:stretch>
        </p:blipFill>
        <p:spPr>
          <a:xfrm>
            <a:off x="8237272" y="76200"/>
            <a:ext cx="830528" cy="400610"/>
          </a:xfrm>
          <a:prstGeom prst="rect">
            <a:avLst/>
          </a:prstGeom>
          <a:ln w="12700">
            <a:miter lim="400000"/>
          </a:ln>
        </p:spPr>
      </p:pic>
      <p:pic>
        <p:nvPicPr>
          <p:cNvPr id="9" name="image4.png"/>
          <p:cNvPicPr>
            <a:picLocks noChangeAspect="1"/>
          </p:cNvPicPr>
          <p:nvPr userDrawn="1"/>
        </p:nvPicPr>
        <p:blipFill>
          <a:blip r:embed="rId3">
            <a:extLst/>
          </a:blip>
          <a:stretch>
            <a:fillRect/>
          </a:stretch>
        </p:blipFill>
        <p:spPr>
          <a:xfrm>
            <a:off x="8458200" y="6697280"/>
            <a:ext cx="624704" cy="84520"/>
          </a:xfrm>
          <a:prstGeom prst="rect">
            <a:avLst/>
          </a:prstGeom>
          <a:ln w="12700">
            <a:miter lim="400000"/>
          </a:ln>
        </p:spPr>
      </p:pic>
    </p:spTree>
    <p:extLst>
      <p:ext uri="{BB962C8B-B14F-4D97-AF65-F5344CB8AC3E}">
        <p14:creationId xmlns:p14="http://schemas.microsoft.com/office/powerpoint/2010/main" val="5378486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C353D0E-AAFF-4995-A232-6FD90EAFDA08}" type="datetime1">
              <a:rPr lang="en-US" smtClean="0"/>
              <a:t>2/3/2017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FC610D-FAE1-464C-9CF3-920562D0AD66}" type="slidenum">
              <a:rPr lang="en-US" smtClean="0"/>
              <a:t>‹#›</a:t>
            </a:fld>
            <a:endParaRPr lang="en-US"/>
          </a:p>
        </p:txBody>
      </p:sp>
    </p:spTree>
    <p:extLst>
      <p:ext uri="{BB962C8B-B14F-4D97-AF65-F5344CB8AC3E}">
        <p14:creationId xmlns:p14="http://schemas.microsoft.com/office/powerpoint/2010/main" val="23287110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41271B4B-45C3-4BBD-8787-6E66CFD9C08F}" type="datetime1">
              <a:rPr lang="en-US" smtClean="0"/>
              <a:t>2/3/2017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2FC610D-FAE1-464C-9CF3-920562D0AD66}" type="slidenum">
              <a:rPr lang="en-US" smtClean="0"/>
              <a:t>‹#›</a:t>
            </a:fld>
            <a:endParaRPr lang="en-US"/>
          </a:p>
        </p:txBody>
      </p:sp>
    </p:spTree>
    <p:extLst>
      <p:ext uri="{BB962C8B-B14F-4D97-AF65-F5344CB8AC3E}">
        <p14:creationId xmlns:p14="http://schemas.microsoft.com/office/powerpoint/2010/main" val="25773062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C58D25DC-828F-4E95-99BE-815D0FD67360}" type="datetime1">
              <a:rPr lang="en-US" smtClean="0"/>
              <a:t>2/3/2017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2FC610D-FAE1-464C-9CF3-920562D0AD66}" type="slidenum">
              <a:rPr lang="en-US" smtClean="0"/>
              <a:t>‹#›</a:t>
            </a:fld>
            <a:endParaRPr lang="en-US"/>
          </a:p>
        </p:txBody>
      </p:sp>
    </p:spTree>
    <p:extLst>
      <p:ext uri="{BB962C8B-B14F-4D97-AF65-F5344CB8AC3E}">
        <p14:creationId xmlns:p14="http://schemas.microsoft.com/office/powerpoint/2010/main" val="38111763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D081C53-7D5B-4170-816A-720CF0EC41EE}" type="datetime1">
              <a:rPr lang="en-US" smtClean="0"/>
              <a:t>2/3/2017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2FC610D-FAE1-464C-9CF3-920562D0AD66}" type="slidenum">
              <a:rPr lang="en-US" smtClean="0"/>
              <a:t>‹#›</a:t>
            </a:fld>
            <a:endParaRPr lang="en-US"/>
          </a:p>
        </p:txBody>
      </p:sp>
    </p:spTree>
    <p:extLst>
      <p:ext uri="{BB962C8B-B14F-4D97-AF65-F5344CB8AC3E}">
        <p14:creationId xmlns:p14="http://schemas.microsoft.com/office/powerpoint/2010/main" val="10095186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AE14AA9-A97E-4298-A6E9-7D1E1B2A1F7E}" type="datetime1">
              <a:rPr lang="en-US" smtClean="0"/>
              <a:t>2/3/2017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2FC610D-FAE1-464C-9CF3-920562D0AD66}" type="slidenum">
              <a:rPr lang="en-US" smtClean="0"/>
              <a:t>‹#›</a:t>
            </a:fld>
            <a:endParaRPr lang="en-US"/>
          </a:p>
        </p:txBody>
      </p:sp>
    </p:spTree>
    <p:extLst>
      <p:ext uri="{BB962C8B-B14F-4D97-AF65-F5344CB8AC3E}">
        <p14:creationId xmlns:p14="http://schemas.microsoft.com/office/powerpoint/2010/main" val="21418386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C68936F-5313-4FF7-B44C-D63D0451DBF5}" type="datetime1">
              <a:rPr lang="en-US" smtClean="0"/>
              <a:t>2/3/2017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2FC610D-FAE1-464C-9CF3-920562D0AD66}" type="slidenum">
              <a:rPr lang="en-US" smtClean="0"/>
              <a:t>‹#›</a:t>
            </a:fld>
            <a:endParaRPr lang="en-US"/>
          </a:p>
        </p:txBody>
      </p:sp>
    </p:spTree>
    <p:extLst>
      <p:ext uri="{BB962C8B-B14F-4D97-AF65-F5344CB8AC3E}">
        <p14:creationId xmlns:p14="http://schemas.microsoft.com/office/powerpoint/2010/main" val="38873015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7610FC0-A674-4247-B051-03A615828F18}" type="datetime1">
              <a:rPr lang="en-US" smtClean="0"/>
              <a:t>2/3/2017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2FC610D-FAE1-464C-9CF3-920562D0AD66}" type="slidenum">
              <a:rPr lang="en-US" smtClean="0"/>
              <a:t>‹#›</a:t>
            </a:fld>
            <a:endParaRPr lang="en-US"/>
          </a:p>
        </p:txBody>
      </p:sp>
    </p:spTree>
    <p:extLst>
      <p:ext uri="{BB962C8B-B14F-4D97-AF65-F5344CB8AC3E}">
        <p14:creationId xmlns:p14="http://schemas.microsoft.com/office/powerpoint/2010/main" val="13731798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7D9C9FC-36AF-4337-B112-A16D751DBF5B}" type="datetime1">
              <a:rPr lang="en-US" smtClean="0"/>
              <a:t>2/3/2017</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2FC610D-FAE1-464C-9CF3-920562D0AD66}" type="slidenum">
              <a:rPr lang="en-US" smtClean="0"/>
              <a:t>‹#›</a:t>
            </a:fld>
            <a:endParaRPr lang="en-US"/>
          </a:p>
        </p:txBody>
      </p:sp>
    </p:spTree>
    <p:extLst>
      <p:ext uri="{BB962C8B-B14F-4D97-AF65-F5344CB8AC3E}">
        <p14:creationId xmlns:p14="http://schemas.microsoft.com/office/powerpoint/2010/main" val="176502004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0.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01.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03.xml"/><Relationship Id="rId1" Type="http://schemas.openxmlformats.org/officeDocument/2006/relationships/slideLayout" Target="../slideLayouts/slideLayout2.xml"/><Relationship Id="rId4" Type="http://schemas.openxmlformats.org/officeDocument/2006/relationships/image" Target="../media/image96.png"/></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5.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114.xml"/><Relationship Id="rId1" Type="http://schemas.openxmlformats.org/officeDocument/2006/relationships/slideLayout" Target="../slideLayouts/slideLayout2.xml"/><Relationship Id="rId4" Type="http://schemas.openxmlformats.org/officeDocument/2006/relationships/image" Target="../media/image99.png"/></Relationships>
</file>

<file path=ppt/slides/_rels/slide115.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115.xml"/><Relationship Id="rId1" Type="http://schemas.openxmlformats.org/officeDocument/2006/relationships/slideLayout" Target="../slideLayouts/slideLayout2.xml"/><Relationship Id="rId4" Type="http://schemas.openxmlformats.org/officeDocument/2006/relationships/image" Target="../media/image99.png"/></Relationships>
</file>

<file path=ppt/slides/_rels/slide116.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16.xml"/><Relationship Id="rId1" Type="http://schemas.openxmlformats.org/officeDocument/2006/relationships/slideLayout" Target="../slideLayouts/slideLayout2.xml"/><Relationship Id="rId4" Type="http://schemas.openxmlformats.org/officeDocument/2006/relationships/image" Target="../media/image101.png"/></Relationships>
</file>

<file path=ppt/slides/_rels/slide117.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118.xml"/><Relationship Id="rId1" Type="http://schemas.openxmlformats.org/officeDocument/2006/relationships/slideLayout" Target="../slideLayouts/slideLayout2.xml"/><Relationship Id="rId5" Type="http://schemas.openxmlformats.org/officeDocument/2006/relationships/image" Target="../media/image104.png"/><Relationship Id="rId4" Type="http://schemas.microsoft.com/office/2007/relationships/hdphoto" Target="../media/hdphoto5.wdp"/></Relationships>
</file>

<file path=ppt/slides/_rels/slide119.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19.xml"/><Relationship Id="rId1" Type="http://schemas.openxmlformats.org/officeDocument/2006/relationships/slideLayout" Target="../slideLayouts/slideLayout2.xml"/><Relationship Id="rId4" Type="http://schemas.openxmlformats.org/officeDocument/2006/relationships/image" Target="../media/image101.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120.xml"/><Relationship Id="rId1" Type="http://schemas.openxmlformats.org/officeDocument/2006/relationships/slideLayout" Target="../slideLayouts/slideLayout2.xml"/><Relationship Id="rId6" Type="http://schemas.openxmlformats.org/officeDocument/2006/relationships/image" Target="../media/image108.png"/><Relationship Id="rId5" Type="http://schemas.openxmlformats.org/officeDocument/2006/relationships/image" Target="../media/image107.png"/><Relationship Id="rId4" Type="http://schemas.openxmlformats.org/officeDocument/2006/relationships/image" Target="../media/image106.png"/></Relationships>
</file>

<file path=ppt/slides/_rels/slide121.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121.xml"/><Relationship Id="rId1" Type="http://schemas.openxmlformats.org/officeDocument/2006/relationships/slideLayout" Target="../slideLayouts/slideLayout2.xml"/><Relationship Id="rId5" Type="http://schemas.openxmlformats.org/officeDocument/2006/relationships/image" Target="../media/image111.png"/><Relationship Id="rId4" Type="http://schemas.openxmlformats.org/officeDocument/2006/relationships/image" Target="../media/image110.png"/></Relationships>
</file>

<file path=ppt/slides/_rels/slide122.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122.xml"/><Relationship Id="rId1" Type="http://schemas.openxmlformats.org/officeDocument/2006/relationships/slideLayout" Target="../slideLayouts/slideLayout2.xml"/><Relationship Id="rId6" Type="http://schemas.openxmlformats.org/officeDocument/2006/relationships/image" Target="../media/image115.png"/><Relationship Id="rId5" Type="http://schemas.openxmlformats.org/officeDocument/2006/relationships/image" Target="../media/image114.png"/><Relationship Id="rId4" Type="http://schemas.openxmlformats.org/officeDocument/2006/relationships/image" Target="../media/image113.png"/></Relationships>
</file>

<file path=ppt/slides/_rels/slide123.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23.xml"/><Relationship Id="rId1" Type="http://schemas.openxmlformats.org/officeDocument/2006/relationships/slideLayout" Target="../slideLayouts/slideLayout2.xml"/><Relationship Id="rId4" Type="http://schemas.openxmlformats.org/officeDocument/2006/relationships/image" Target="../media/image117.png"/></Relationships>
</file>

<file path=ppt/slides/_rels/slide124.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125.xml"/><Relationship Id="rId1" Type="http://schemas.openxmlformats.org/officeDocument/2006/relationships/slideLayout" Target="../slideLayouts/slideLayout2.xml"/><Relationship Id="rId4" Type="http://schemas.openxmlformats.org/officeDocument/2006/relationships/image" Target="../media/image119.png"/></Relationships>
</file>

<file path=ppt/slides/_rels/slide126.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126.xml"/><Relationship Id="rId1" Type="http://schemas.openxmlformats.org/officeDocument/2006/relationships/slideLayout" Target="../slideLayouts/slideLayout2.xml"/><Relationship Id="rId4" Type="http://schemas.openxmlformats.org/officeDocument/2006/relationships/image" Target="../media/image119.png"/></Relationships>
</file>

<file path=ppt/slides/_rels/slide127.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27.xml"/><Relationship Id="rId1" Type="http://schemas.openxmlformats.org/officeDocument/2006/relationships/slideLayout" Target="../slideLayouts/slideLayout2.xml"/><Relationship Id="rId4" Type="http://schemas.openxmlformats.org/officeDocument/2006/relationships/image" Target="../media/image117.png"/></Relationships>
</file>

<file path=ppt/slides/_rels/slide128.xml.rels><?xml version="1.0" encoding="UTF-8" standalone="yes"?>
<Relationships xmlns="http://schemas.openxmlformats.org/package/2006/relationships"><Relationship Id="rId3" Type="http://schemas.openxmlformats.org/officeDocument/2006/relationships/image" Target="../media/image116.png"/><Relationship Id="rId7" Type="http://schemas.openxmlformats.org/officeDocument/2006/relationships/image" Target="../media/image112.png"/><Relationship Id="rId2" Type="http://schemas.openxmlformats.org/officeDocument/2006/relationships/notesSlide" Target="../notesSlides/notesSlide128.xml"/><Relationship Id="rId1" Type="http://schemas.openxmlformats.org/officeDocument/2006/relationships/slideLayout" Target="../slideLayouts/slideLayout2.xml"/><Relationship Id="rId6" Type="http://schemas.openxmlformats.org/officeDocument/2006/relationships/image" Target="../media/image120.png"/><Relationship Id="rId5" Type="http://schemas.openxmlformats.org/officeDocument/2006/relationships/image" Target="../media/image104.png"/><Relationship Id="rId4" Type="http://schemas.openxmlformats.org/officeDocument/2006/relationships/image" Target="../media/image117.png"/></Relationships>
</file>

<file path=ppt/slides/_rels/slide129.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129.xml"/><Relationship Id="rId1" Type="http://schemas.openxmlformats.org/officeDocument/2006/relationships/slideLayout" Target="../slideLayouts/slideLayout2.xml"/><Relationship Id="rId4" Type="http://schemas.openxmlformats.org/officeDocument/2006/relationships/image" Target="../media/image117.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130.xml"/><Relationship Id="rId1" Type="http://schemas.openxmlformats.org/officeDocument/2006/relationships/slideLayout" Target="../slideLayouts/slideLayout2.xml"/><Relationship Id="rId4" Type="http://schemas.openxmlformats.org/officeDocument/2006/relationships/image" Target="../media/image106.png"/></Relationships>
</file>

<file path=ppt/slides/_rels/slide131.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131.xml"/><Relationship Id="rId1" Type="http://schemas.openxmlformats.org/officeDocument/2006/relationships/slideLayout" Target="../slideLayouts/slideLayout2.xml"/><Relationship Id="rId4" Type="http://schemas.openxmlformats.org/officeDocument/2006/relationships/image" Target="../media/image122.png"/></Relationships>
</file>

<file path=ppt/slides/_rels/slide132.xml.rels><?xml version="1.0" encoding="UTF-8" standalone="yes"?>
<Relationships xmlns="http://schemas.openxmlformats.org/package/2006/relationships"><Relationship Id="rId3" Type="http://schemas.openxmlformats.org/officeDocument/2006/relationships/image" Target="../media/image123.jpeg"/><Relationship Id="rId2" Type="http://schemas.openxmlformats.org/officeDocument/2006/relationships/notesSlide" Target="../notesSlides/notesSlide132.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950.png"/><Relationship Id="rId2" Type="http://schemas.openxmlformats.org/officeDocument/2006/relationships/notesSlide" Target="../notesSlides/notesSlide134.xml"/><Relationship Id="rId1" Type="http://schemas.openxmlformats.org/officeDocument/2006/relationships/slideLayout" Target="../slideLayouts/slideLayout2.xml"/><Relationship Id="rId4" Type="http://schemas.openxmlformats.org/officeDocument/2006/relationships/image" Target="../media/image124.png"/></Relationships>
</file>

<file path=ppt/slides/_rels/slide135.xml.rels><?xml version="1.0" encoding="UTF-8" standalone="yes"?>
<Relationships xmlns="http://schemas.openxmlformats.org/package/2006/relationships"><Relationship Id="rId3" Type="http://schemas.openxmlformats.org/officeDocument/2006/relationships/image" Target="../media/image980.png"/><Relationship Id="rId2" Type="http://schemas.openxmlformats.org/officeDocument/2006/relationships/notesSlide" Target="../notesSlides/notesSlide135.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990.png"/><Relationship Id="rId2" Type="http://schemas.openxmlformats.org/officeDocument/2006/relationships/notesSlide" Target="../notesSlides/notesSlide136.xml"/><Relationship Id="rId1" Type="http://schemas.openxmlformats.org/officeDocument/2006/relationships/slideLayout" Target="../slideLayouts/slideLayout2.xml"/><Relationship Id="rId5" Type="http://schemas.openxmlformats.org/officeDocument/2006/relationships/image" Target="../media/image1010.png"/><Relationship Id="rId4" Type="http://schemas.openxmlformats.org/officeDocument/2006/relationships/image" Target="../media/image1000.png"/></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1200.png"/><Relationship Id="rId2" Type="http://schemas.openxmlformats.org/officeDocument/2006/relationships/notesSlide" Target="../notesSlides/notesSlide138.xml"/><Relationship Id="rId1" Type="http://schemas.openxmlformats.org/officeDocument/2006/relationships/slideLayout" Target="../slideLayouts/slideLayout2.xml"/><Relationship Id="rId4" Type="http://schemas.openxmlformats.org/officeDocument/2006/relationships/image" Target="../media/image125.png"/></Relationships>
</file>

<file path=ppt/slides/_rels/slide1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9.xml"/><Relationship Id="rId1" Type="http://schemas.openxmlformats.org/officeDocument/2006/relationships/slideLayout" Target="../slideLayouts/slideLayout2.xml"/><Relationship Id="rId6" Type="http://schemas.openxmlformats.org/officeDocument/2006/relationships/image" Target="../media/image126.png"/><Relationship Id="rId5" Type="http://schemas.openxmlformats.org/officeDocument/2006/relationships/image" Target="../media/image106.png"/><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140.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141.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142.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144.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145.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146.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147.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148.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1.png"/></Relationships>
</file>

<file path=ppt/slides/_rels/slide150.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150.xml"/><Relationship Id="rId1" Type="http://schemas.openxmlformats.org/officeDocument/2006/relationships/slideLayout" Target="../slideLayouts/slideLayout2.xml"/><Relationship Id="rId4" Type="http://schemas.openxmlformats.org/officeDocument/2006/relationships/image" Target="../media/image134.png"/></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152.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5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3.xml"/><Relationship Id="rId1" Type="http://schemas.openxmlformats.org/officeDocument/2006/relationships/slideLayout" Target="../slideLayouts/slideLayout1.xml"/><Relationship Id="rId4" Type="http://schemas.microsoft.com/office/2007/relationships/hdphoto" Target="../media/hdphoto1.wdp"/></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3" Type="http://schemas.openxmlformats.org/officeDocument/2006/relationships/image" Target="../media/image1090.png"/><Relationship Id="rId2" Type="http://schemas.openxmlformats.org/officeDocument/2006/relationships/notesSlide" Target="../notesSlides/notesSlide155.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1.png"/></Relationships>
</file>

<file path=ppt/slides/_rels/slide15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6.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57.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57.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158.xm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1.png"/></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60.xml"/><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161.xml"/><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62.xml"/><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63.xml"/><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4.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25.png"/><Relationship Id="rId4" Type="http://schemas.microsoft.com/office/2007/relationships/hdphoto" Target="../media/hdphoto2.wdp"/></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25.png"/><Relationship Id="rId4" Type="http://schemas.microsoft.com/office/2007/relationships/hdphoto" Target="../media/hdphoto2.wdp"/></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25.png"/><Relationship Id="rId4" Type="http://schemas.microsoft.com/office/2007/relationships/hdphoto" Target="../media/hdphoto2.wdp"/></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25.png"/><Relationship Id="rId4" Type="http://schemas.microsoft.com/office/2007/relationships/hdphoto" Target="../media/hdphoto2.wdp"/></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1.png"/></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3.xml.rels><?xml version="1.0" encoding="UTF-8" standalone="yes"?>
<Relationships xmlns="http://schemas.openxmlformats.org/package/2006/relationships"><Relationship Id="rId8" Type="http://schemas.microsoft.com/office/2007/relationships/hdphoto" Target="../media/hdphoto4.wdp"/><Relationship Id="rId3" Type="http://schemas.openxmlformats.org/officeDocument/2006/relationships/image" Target="../media/image1.png"/><Relationship Id="rId7" Type="http://schemas.openxmlformats.org/officeDocument/2006/relationships/image" Target="../media/image32.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microsoft.com/office/2007/relationships/hdphoto" Target="../media/hdphoto3.wdp"/><Relationship Id="rId5" Type="http://schemas.openxmlformats.org/officeDocument/2006/relationships/image" Target="../media/image31.png"/><Relationship Id="rId4" Type="http://schemas.openxmlformats.org/officeDocument/2006/relationships/image" Target="../media/image2.png"/></Relationships>
</file>

<file path=ppt/slides/_rels/slide3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image" Target="../media/image34.png"/></Relationships>
</file>

<file path=ppt/slides/_rels/slide3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3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1.png"/></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5.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1.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42.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4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46.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47.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4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8.xml"/><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52.png"/></Relationships>
</file>

<file path=ppt/slides/_rels/slide4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59.gif"/></Relationships>
</file>

<file path=ppt/slides/_rels/slide5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5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6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68.png"/><Relationship Id="rId7" Type="http://schemas.openxmlformats.org/officeDocument/2006/relationships/image" Target="../media/image72.png"/><Relationship Id="rId2" Type="http://schemas.openxmlformats.org/officeDocument/2006/relationships/notesSlide" Target="../notesSlides/notesSlide70.xml"/><Relationship Id="rId1" Type="http://schemas.openxmlformats.org/officeDocument/2006/relationships/slideLayout" Target="../slideLayouts/slideLayout2.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71.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68.png"/><Relationship Id="rId7" Type="http://schemas.openxmlformats.org/officeDocument/2006/relationships/image" Target="../media/image72.png"/><Relationship Id="rId2" Type="http://schemas.openxmlformats.org/officeDocument/2006/relationships/notesSlide" Target="../notesSlides/notesSlide71.xml"/><Relationship Id="rId1" Type="http://schemas.openxmlformats.org/officeDocument/2006/relationships/slideLayout" Target="../slideLayouts/slideLayout2.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7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73.xml"/><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7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74.xml"/><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8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80.xml"/><Relationship Id="rId1" Type="http://schemas.openxmlformats.org/officeDocument/2006/relationships/slideLayout" Target="../slideLayouts/slideLayout2.xml"/><Relationship Id="rId5" Type="http://schemas.openxmlformats.org/officeDocument/2006/relationships/image" Target="../media/image63.png"/><Relationship Id="rId4" Type="http://schemas.openxmlformats.org/officeDocument/2006/relationships/image" Target="../media/image79.png"/></Relationships>
</file>

<file path=ppt/slides/_rels/slide8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83.xml"/><Relationship Id="rId1" Type="http://schemas.openxmlformats.org/officeDocument/2006/relationships/slideLayout" Target="../slideLayouts/slideLayout2.xml"/><Relationship Id="rId4" Type="http://schemas.openxmlformats.org/officeDocument/2006/relationships/image" Target="../media/image82.png"/></Relationships>
</file>

<file path=ppt/slides/_rels/slide84.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84.xml"/><Relationship Id="rId1" Type="http://schemas.openxmlformats.org/officeDocument/2006/relationships/slideLayout" Target="../slideLayouts/slideLayout2.xml"/><Relationship Id="rId5" Type="http://schemas.openxmlformats.org/officeDocument/2006/relationships/image" Target="../media/image85.png"/><Relationship Id="rId4" Type="http://schemas.openxmlformats.org/officeDocument/2006/relationships/image" Target="../media/image84.png"/></Relationships>
</file>

<file path=ppt/slides/_rels/slide85.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notesSlide" Target="../notesSlides/notesSlide85.xml"/><Relationship Id="rId1" Type="http://schemas.openxmlformats.org/officeDocument/2006/relationships/slideLayout" Target="../slideLayouts/slideLayout2.xml"/><Relationship Id="rId4" Type="http://schemas.openxmlformats.org/officeDocument/2006/relationships/image" Target="../media/image87.png"/></Relationships>
</file>

<file path=ppt/slides/_rels/slide8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89.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91.xml"/><Relationship Id="rId1" Type="http://schemas.openxmlformats.org/officeDocument/2006/relationships/slideLayout" Target="../slideLayouts/slideLayout2.xml"/><Relationship Id="rId4" Type="http://schemas.openxmlformats.org/officeDocument/2006/relationships/image" Target="../media/image89.png"/></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93.xml"/><Relationship Id="rId1" Type="http://schemas.openxmlformats.org/officeDocument/2006/relationships/slideLayout" Target="../slideLayouts/slideLayout2.xml"/><Relationship Id="rId6" Type="http://schemas.openxmlformats.org/officeDocument/2006/relationships/image" Target="../media/image630.png"/><Relationship Id="rId5" Type="http://schemas.openxmlformats.org/officeDocument/2006/relationships/image" Target="../media/image620.png"/><Relationship Id="rId4" Type="http://schemas.openxmlformats.org/officeDocument/2006/relationships/image" Target="../media/image91.png"/></Relationships>
</file>

<file path=ppt/slides/_rels/slide94.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6.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9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7.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9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8.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9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9.xml"/><Relationship Id="rId1" Type="http://schemas.openxmlformats.org/officeDocument/2006/relationships/slideLayout" Target="../slideLayouts/slideLayout2.xml"/><Relationship Id="rId5" Type="http://schemas.openxmlformats.org/officeDocument/2006/relationships/image" Target="../media/image93.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3">
            <a:biLevel thresh="75000"/>
            <a:extLst>
              <a:ext uri="{BEBA8EAE-BF5A-486C-A8C5-ECC9F3942E4B}">
                <a14:imgProps xmlns:a14="http://schemas.microsoft.com/office/drawing/2010/main">
                  <a14:imgLayer r:embed="rId4">
                    <a14:imgEffect>
                      <a14:artisticPencilGrayscale/>
                    </a14:imgEffect>
                  </a14:imgLayer>
                </a14:imgProps>
              </a:ext>
              <a:ext uri="{28A0092B-C50C-407E-A947-70E740481C1C}">
                <a14:useLocalDpi xmlns:a14="http://schemas.microsoft.com/office/drawing/2010/main" val="0"/>
              </a:ext>
            </a:extLst>
          </a:blip>
          <a:srcRect/>
          <a:stretch>
            <a:fillRect/>
          </a:stretch>
        </p:blipFill>
        <p:spPr bwMode="auto">
          <a:xfrm>
            <a:off x="0" y="0"/>
            <a:ext cx="9144000" cy="68434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p:cNvSpPr/>
          <p:nvPr/>
        </p:nvSpPr>
        <p:spPr>
          <a:xfrm>
            <a:off x="-19928" y="-1"/>
            <a:ext cx="9163927" cy="6859845"/>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1524000" y="609600"/>
            <a:ext cx="6248400" cy="2667000"/>
          </a:xfrm>
          <a:solidFill>
            <a:schemeClr val="bg1">
              <a:alpha val="60000"/>
            </a:schemeClr>
          </a:solidFill>
          <a:ln>
            <a:solidFill>
              <a:schemeClr val="tx1"/>
            </a:solidFill>
          </a:ln>
        </p:spPr>
        <p:txBody>
          <a:bodyPr>
            <a:noAutofit/>
          </a:bodyPr>
          <a:lstStyle/>
          <a:p>
            <a:r>
              <a:rPr lang="en-US" sz="6000" dirty="0" smtClean="0"/>
              <a:t>Sidechain Risks – </a:t>
            </a:r>
            <a:br>
              <a:rPr lang="en-US" sz="6000" dirty="0" smtClean="0"/>
            </a:br>
            <a:r>
              <a:rPr lang="en-US" sz="6000" dirty="0" smtClean="0"/>
              <a:t>The Case Against Worrying</a:t>
            </a:r>
            <a:endParaRPr lang="en-US" sz="6000" dirty="0"/>
          </a:p>
        </p:txBody>
      </p:sp>
      <p:sp>
        <p:nvSpPr>
          <p:cNvPr id="3" name="Subtitle 2"/>
          <p:cNvSpPr>
            <a:spLocks noGrp="1"/>
          </p:cNvSpPr>
          <p:nvPr>
            <p:ph type="subTitle" idx="1"/>
          </p:nvPr>
        </p:nvSpPr>
        <p:spPr>
          <a:xfrm>
            <a:off x="2695135" y="4572000"/>
            <a:ext cx="3733800" cy="1219200"/>
          </a:xfrm>
          <a:solidFill>
            <a:schemeClr val="bg1">
              <a:alpha val="60000"/>
            </a:schemeClr>
          </a:solidFill>
          <a:ln>
            <a:solidFill>
              <a:schemeClr val="tx1"/>
            </a:solidFill>
          </a:ln>
        </p:spPr>
        <p:txBody>
          <a:bodyPr/>
          <a:lstStyle/>
          <a:p>
            <a:r>
              <a:rPr lang="en-US" dirty="0" smtClean="0">
                <a:solidFill>
                  <a:schemeClr val="tx1"/>
                </a:solidFill>
              </a:rPr>
              <a:t>Paul </a:t>
            </a:r>
            <a:r>
              <a:rPr lang="en-US" dirty="0" err="1" smtClean="0">
                <a:solidFill>
                  <a:schemeClr val="tx1"/>
                </a:solidFill>
              </a:rPr>
              <a:t>Sztorc</a:t>
            </a:r>
            <a:endParaRPr lang="en-US" dirty="0" smtClean="0">
              <a:solidFill>
                <a:schemeClr val="tx1"/>
              </a:solidFill>
            </a:endParaRPr>
          </a:p>
          <a:p>
            <a:r>
              <a:rPr lang="en-US" dirty="0" smtClean="0">
                <a:solidFill>
                  <a:schemeClr val="tx1"/>
                </a:solidFill>
              </a:rPr>
              <a:t>Sept 2</a:t>
            </a:r>
            <a:r>
              <a:rPr lang="en-US" baseline="30000" dirty="0" smtClean="0">
                <a:solidFill>
                  <a:schemeClr val="tx1"/>
                </a:solidFill>
              </a:rPr>
              <a:t>nd</a:t>
            </a:r>
            <a:r>
              <a:rPr lang="en-US" dirty="0" smtClean="0">
                <a:solidFill>
                  <a:schemeClr val="tx1"/>
                </a:solidFill>
              </a:rPr>
              <a:t>, 2016</a:t>
            </a:r>
            <a:endParaRPr lang="en-US" dirty="0">
              <a:solidFill>
                <a:schemeClr val="tx1"/>
              </a:solidFill>
            </a:endParaRPr>
          </a:p>
        </p:txBody>
      </p:sp>
    </p:spTree>
    <p:extLst>
      <p:ext uri="{BB962C8B-B14F-4D97-AF65-F5344CB8AC3E}">
        <p14:creationId xmlns:p14="http://schemas.microsoft.com/office/powerpoint/2010/main" val="175995309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6000" dirty="0" smtClean="0"/>
              <a:t>Agenda</a:t>
            </a:r>
            <a:endParaRPr lang="en-US" sz="9600" dirty="0"/>
          </a:p>
        </p:txBody>
      </p:sp>
      <p:sp>
        <p:nvSpPr>
          <p:cNvPr id="3" name="Content Placeholder 2"/>
          <p:cNvSpPr>
            <a:spLocks noGrp="1"/>
          </p:cNvSpPr>
          <p:nvPr>
            <p:ph idx="1"/>
          </p:nvPr>
        </p:nvSpPr>
        <p:spPr>
          <a:xfrm>
            <a:off x="685800" y="1981200"/>
            <a:ext cx="8610600" cy="3428999"/>
          </a:xfrm>
        </p:spPr>
        <p:txBody>
          <a:bodyPr>
            <a:noAutofit/>
          </a:bodyPr>
          <a:lstStyle/>
          <a:p>
            <a:pPr marL="514350" indent="-514350">
              <a:buFont typeface="+mj-lt"/>
              <a:buAutoNum type="arabicPeriod"/>
            </a:pPr>
            <a:r>
              <a:rPr lang="en-US" sz="4800" dirty="0" smtClean="0"/>
              <a:t> The Problem (11)</a:t>
            </a:r>
          </a:p>
          <a:p>
            <a:pPr marL="514350" indent="-514350">
              <a:buFont typeface="+mj-lt"/>
              <a:buAutoNum type="arabicPeriod"/>
            </a:pPr>
            <a:r>
              <a:rPr lang="en-US" sz="4800" dirty="0" smtClean="0"/>
              <a:t> One General Solution (3)</a:t>
            </a:r>
            <a:endParaRPr lang="en-US" sz="4800" baseline="0" dirty="0" smtClean="0"/>
          </a:p>
          <a:p>
            <a:pPr marL="514350" indent="-514350">
              <a:buFont typeface="+mj-lt"/>
              <a:buAutoNum type="arabicPeriod"/>
            </a:pPr>
            <a:r>
              <a:rPr lang="en-US" sz="4800" dirty="0"/>
              <a:t> </a:t>
            </a:r>
            <a:r>
              <a:rPr lang="en-US" sz="4800" dirty="0" smtClean="0"/>
              <a:t>Is this GS Robust? (5)</a:t>
            </a:r>
          </a:p>
          <a:p>
            <a:pPr marL="514350" indent="-514350">
              <a:buFont typeface="+mj-lt"/>
              <a:buAutoNum type="arabicPeriod"/>
            </a:pPr>
            <a:endParaRPr lang="en-US" sz="2000" dirty="0"/>
          </a:p>
          <a:p>
            <a:pPr marL="514350" indent="-514350">
              <a:buFont typeface="+mj-lt"/>
              <a:buAutoNum type="arabicPeriod"/>
            </a:pPr>
            <a:r>
              <a:rPr lang="en-US" sz="4800" dirty="0" smtClean="0"/>
              <a:t>Beyond The Limits (5)</a:t>
            </a:r>
          </a:p>
        </p:txBody>
      </p:sp>
      <p:pic>
        <p:nvPicPr>
          <p:cNvPr id="4" name="image3.png" descr="bloq-logo.png"/>
          <p:cNvPicPr>
            <a:picLocks noChangeAspect="1"/>
          </p:cNvPicPr>
          <p:nvPr/>
        </p:nvPicPr>
        <p:blipFill>
          <a:blip r:embed="rId3">
            <a:extLst/>
          </a:blip>
          <a:stretch>
            <a:fillRect/>
          </a:stretch>
        </p:blipFill>
        <p:spPr>
          <a:xfrm>
            <a:off x="8237272" y="76200"/>
            <a:ext cx="830528" cy="400610"/>
          </a:xfrm>
          <a:prstGeom prst="rect">
            <a:avLst/>
          </a:prstGeom>
          <a:ln w="12700">
            <a:miter lim="400000"/>
          </a:ln>
        </p:spPr>
      </p:pic>
      <p:sp>
        <p:nvSpPr>
          <p:cNvPr id="6" name="Slide Number Placeholder 5"/>
          <p:cNvSpPr>
            <a:spLocks noGrp="1"/>
          </p:cNvSpPr>
          <p:nvPr>
            <p:ph type="sldNum" sz="quarter" idx="12"/>
          </p:nvPr>
        </p:nvSpPr>
        <p:spPr/>
        <p:txBody>
          <a:bodyPr/>
          <a:lstStyle/>
          <a:p>
            <a:fld id="{B2FC610D-FAE1-464C-9CF3-920562D0AD66}" type="slidenum">
              <a:rPr lang="en-US" smtClean="0"/>
              <a:t>10</a:t>
            </a:fld>
            <a:endParaRPr lang="en-US"/>
          </a:p>
        </p:txBody>
      </p:sp>
    </p:spTree>
    <p:extLst>
      <p:ext uri="{BB962C8B-B14F-4D97-AF65-F5344CB8AC3E}">
        <p14:creationId xmlns:p14="http://schemas.microsoft.com/office/powerpoint/2010/main" val="3711080490"/>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0999" y="175715"/>
            <a:ext cx="7856273" cy="1409232"/>
          </a:xfrm>
        </p:spPr>
        <p:txBody>
          <a:bodyPr>
            <a:normAutofit fontScale="90000"/>
          </a:bodyPr>
          <a:lstStyle/>
          <a:p>
            <a:pPr algn="l"/>
            <a:r>
              <a:rPr lang="en-US" sz="5400" dirty="0" smtClean="0"/>
              <a:t>3 Perspectives –</a:t>
            </a:r>
            <a:br>
              <a:rPr lang="en-US" sz="5400" dirty="0" smtClean="0"/>
            </a:br>
            <a:r>
              <a:rPr lang="en-US" sz="5400" dirty="0" smtClean="0"/>
              <a:t>Life Without Economic Limits</a:t>
            </a:r>
            <a:endParaRPr lang="en-US" sz="5400" dirty="0"/>
          </a:p>
        </p:txBody>
      </p:sp>
      <p:cxnSp>
        <p:nvCxnSpPr>
          <p:cNvPr id="4" name="Straight Connector 3"/>
          <p:cNvCxnSpPr/>
          <p:nvPr/>
        </p:nvCxnSpPr>
        <p:spPr>
          <a:xfrm flipH="1">
            <a:off x="251768" y="4902874"/>
            <a:ext cx="2658157" cy="2"/>
          </a:xfrm>
          <a:prstGeom prst="line">
            <a:avLst/>
          </a:prstGeom>
          <a:ln w="762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a:off x="278283" y="4819471"/>
            <a:ext cx="2007718"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100122" y="2520076"/>
            <a:ext cx="303288" cy="369332"/>
          </a:xfrm>
          <a:prstGeom prst="rect">
            <a:avLst/>
          </a:prstGeom>
          <a:noFill/>
        </p:spPr>
        <p:txBody>
          <a:bodyPr wrap="none" rtlCol="0">
            <a:spAutoFit/>
          </a:bodyPr>
          <a:lstStyle/>
          <a:p>
            <a:pPr algn="ctr"/>
            <a:r>
              <a:rPr lang="en-US" dirty="0" smtClean="0"/>
              <a:t>P</a:t>
            </a:r>
          </a:p>
        </p:txBody>
      </p:sp>
      <p:sp>
        <p:nvSpPr>
          <p:cNvPr id="7" name="TextBox 6"/>
          <p:cNvSpPr txBox="1"/>
          <p:nvPr/>
        </p:nvSpPr>
        <p:spPr>
          <a:xfrm>
            <a:off x="2909925" y="4754939"/>
            <a:ext cx="340158" cy="369332"/>
          </a:xfrm>
          <a:prstGeom prst="rect">
            <a:avLst/>
          </a:prstGeom>
          <a:noFill/>
        </p:spPr>
        <p:txBody>
          <a:bodyPr wrap="none" rtlCol="0">
            <a:spAutoFit/>
          </a:bodyPr>
          <a:lstStyle/>
          <a:p>
            <a:r>
              <a:rPr lang="en-US" dirty="0" smtClean="0"/>
              <a:t>Q</a:t>
            </a:r>
            <a:endParaRPr lang="en-US" dirty="0"/>
          </a:p>
        </p:txBody>
      </p:sp>
      <p:cxnSp>
        <p:nvCxnSpPr>
          <p:cNvPr id="14" name="Straight Connector 13"/>
          <p:cNvCxnSpPr/>
          <p:nvPr/>
        </p:nvCxnSpPr>
        <p:spPr>
          <a:xfrm>
            <a:off x="251767" y="2882205"/>
            <a:ext cx="0" cy="2057400"/>
          </a:xfrm>
          <a:prstGeom prst="line">
            <a:avLst/>
          </a:prstGeom>
          <a:ln w="762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7" name="Freeform 16"/>
          <p:cNvSpPr/>
          <p:nvPr/>
        </p:nvSpPr>
        <p:spPr>
          <a:xfrm>
            <a:off x="251766" y="3101887"/>
            <a:ext cx="2658159" cy="1792071"/>
          </a:xfrm>
          <a:custGeom>
            <a:avLst/>
            <a:gdLst>
              <a:gd name="connsiteX0" fmla="*/ 0 w 3054350"/>
              <a:gd name="connsiteY0" fmla="*/ 0 h 755650"/>
              <a:gd name="connsiteX1" fmla="*/ 1231900 w 3054350"/>
              <a:gd name="connsiteY1" fmla="*/ 596900 h 755650"/>
              <a:gd name="connsiteX2" fmla="*/ 3054350 w 3054350"/>
              <a:gd name="connsiteY2" fmla="*/ 755650 h 755650"/>
            </a:gdLst>
            <a:ahLst/>
            <a:cxnLst>
              <a:cxn ang="0">
                <a:pos x="connsiteX0" y="connsiteY0"/>
              </a:cxn>
              <a:cxn ang="0">
                <a:pos x="connsiteX1" y="connsiteY1"/>
              </a:cxn>
              <a:cxn ang="0">
                <a:pos x="connsiteX2" y="connsiteY2"/>
              </a:cxn>
            </a:cxnLst>
            <a:rect l="l" t="t" r="r" b="b"/>
            <a:pathLst>
              <a:path w="3054350" h="755650">
                <a:moveTo>
                  <a:pt x="0" y="0"/>
                </a:moveTo>
                <a:cubicBezTo>
                  <a:pt x="361421" y="235479"/>
                  <a:pt x="722842" y="470958"/>
                  <a:pt x="1231900" y="596900"/>
                </a:cubicBezTo>
                <a:cubicBezTo>
                  <a:pt x="1740958" y="722842"/>
                  <a:pt x="3054350" y="755650"/>
                  <a:pt x="3054350" y="755650"/>
                </a:cubicBezTo>
              </a:path>
            </a:pathLst>
          </a:cu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pic>
        <p:nvPicPr>
          <p:cNvPr id="24" name="image3.png" descr="bloq-logo.png"/>
          <p:cNvPicPr>
            <a:picLocks noChangeAspect="1"/>
          </p:cNvPicPr>
          <p:nvPr/>
        </p:nvPicPr>
        <p:blipFill>
          <a:blip r:embed="rId3">
            <a:extLst/>
          </a:blip>
          <a:stretch>
            <a:fillRect/>
          </a:stretch>
        </p:blipFill>
        <p:spPr>
          <a:xfrm>
            <a:off x="8237272" y="76200"/>
            <a:ext cx="830528" cy="400610"/>
          </a:xfrm>
          <a:prstGeom prst="rect">
            <a:avLst/>
          </a:prstGeom>
          <a:ln w="12700">
            <a:miter lim="400000"/>
          </a:ln>
        </p:spPr>
      </p:pic>
      <p:pic>
        <p:nvPicPr>
          <p:cNvPr id="25" name="image4.png"/>
          <p:cNvPicPr>
            <a:picLocks noChangeAspect="1"/>
          </p:cNvPicPr>
          <p:nvPr/>
        </p:nvPicPr>
        <p:blipFill>
          <a:blip r:embed="rId4">
            <a:extLst/>
          </a:blip>
          <a:stretch>
            <a:fillRect/>
          </a:stretch>
        </p:blipFill>
        <p:spPr>
          <a:xfrm>
            <a:off x="8458200" y="6697280"/>
            <a:ext cx="624704" cy="84520"/>
          </a:xfrm>
          <a:prstGeom prst="rect">
            <a:avLst/>
          </a:prstGeom>
          <a:ln w="12700">
            <a:miter lim="400000"/>
          </a:ln>
        </p:spPr>
      </p:pic>
      <p:cxnSp>
        <p:nvCxnSpPr>
          <p:cNvPr id="20" name="Straight Connector 19"/>
          <p:cNvCxnSpPr/>
          <p:nvPr/>
        </p:nvCxnSpPr>
        <p:spPr>
          <a:xfrm flipH="1">
            <a:off x="2792129" y="4001869"/>
            <a:ext cx="2658157" cy="2"/>
          </a:xfrm>
          <a:prstGeom prst="line">
            <a:avLst/>
          </a:prstGeom>
          <a:ln w="762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2655400" y="1598548"/>
            <a:ext cx="303288" cy="369332"/>
          </a:xfrm>
          <a:prstGeom prst="rect">
            <a:avLst/>
          </a:prstGeom>
          <a:noFill/>
        </p:spPr>
        <p:txBody>
          <a:bodyPr wrap="none" rtlCol="0">
            <a:spAutoFit/>
          </a:bodyPr>
          <a:lstStyle/>
          <a:p>
            <a:pPr algn="ctr"/>
            <a:r>
              <a:rPr lang="en-US" dirty="0" smtClean="0"/>
              <a:t>P</a:t>
            </a:r>
          </a:p>
        </p:txBody>
      </p:sp>
      <p:sp>
        <p:nvSpPr>
          <p:cNvPr id="23" name="TextBox 22"/>
          <p:cNvSpPr txBox="1"/>
          <p:nvPr/>
        </p:nvSpPr>
        <p:spPr>
          <a:xfrm>
            <a:off x="5450286" y="3853934"/>
            <a:ext cx="340158" cy="369332"/>
          </a:xfrm>
          <a:prstGeom prst="rect">
            <a:avLst/>
          </a:prstGeom>
          <a:noFill/>
        </p:spPr>
        <p:txBody>
          <a:bodyPr wrap="none" rtlCol="0">
            <a:spAutoFit/>
          </a:bodyPr>
          <a:lstStyle/>
          <a:p>
            <a:r>
              <a:rPr lang="en-US" dirty="0" smtClean="0"/>
              <a:t>Q</a:t>
            </a:r>
            <a:endParaRPr lang="en-US" dirty="0"/>
          </a:p>
        </p:txBody>
      </p:sp>
      <p:cxnSp>
        <p:nvCxnSpPr>
          <p:cNvPr id="27" name="Straight Connector 26"/>
          <p:cNvCxnSpPr/>
          <p:nvPr/>
        </p:nvCxnSpPr>
        <p:spPr>
          <a:xfrm>
            <a:off x="2792128" y="1981200"/>
            <a:ext cx="0" cy="2057400"/>
          </a:xfrm>
          <a:prstGeom prst="line">
            <a:avLst/>
          </a:prstGeom>
          <a:ln w="762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4793385" y="1990266"/>
            <a:ext cx="813043" cy="369332"/>
          </a:xfrm>
          <a:prstGeom prst="rect">
            <a:avLst/>
          </a:prstGeom>
          <a:noFill/>
        </p:spPr>
        <p:txBody>
          <a:bodyPr wrap="none" rtlCol="0">
            <a:spAutoFit/>
          </a:bodyPr>
          <a:lstStyle/>
          <a:p>
            <a:r>
              <a:rPr lang="en-US" dirty="0" smtClean="0">
                <a:solidFill>
                  <a:srgbClr val="0070C0"/>
                </a:solidFill>
              </a:rPr>
              <a:t>Supply</a:t>
            </a:r>
            <a:endParaRPr lang="en-US" dirty="0">
              <a:solidFill>
                <a:srgbClr val="0070C0"/>
              </a:solidFill>
            </a:endParaRPr>
          </a:p>
        </p:txBody>
      </p:sp>
      <p:sp>
        <p:nvSpPr>
          <p:cNvPr id="29" name="Freeform 28"/>
          <p:cNvSpPr/>
          <p:nvPr/>
        </p:nvSpPr>
        <p:spPr>
          <a:xfrm>
            <a:off x="2792127" y="2200882"/>
            <a:ext cx="2658159" cy="1792071"/>
          </a:xfrm>
          <a:custGeom>
            <a:avLst/>
            <a:gdLst>
              <a:gd name="connsiteX0" fmla="*/ 0 w 3054350"/>
              <a:gd name="connsiteY0" fmla="*/ 0 h 755650"/>
              <a:gd name="connsiteX1" fmla="*/ 1231900 w 3054350"/>
              <a:gd name="connsiteY1" fmla="*/ 596900 h 755650"/>
              <a:gd name="connsiteX2" fmla="*/ 3054350 w 3054350"/>
              <a:gd name="connsiteY2" fmla="*/ 755650 h 755650"/>
            </a:gdLst>
            <a:ahLst/>
            <a:cxnLst>
              <a:cxn ang="0">
                <a:pos x="connsiteX0" y="connsiteY0"/>
              </a:cxn>
              <a:cxn ang="0">
                <a:pos x="connsiteX1" y="connsiteY1"/>
              </a:cxn>
              <a:cxn ang="0">
                <a:pos x="connsiteX2" y="connsiteY2"/>
              </a:cxn>
            </a:cxnLst>
            <a:rect l="l" t="t" r="r" b="b"/>
            <a:pathLst>
              <a:path w="3054350" h="755650">
                <a:moveTo>
                  <a:pt x="0" y="0"/>
                </a:moveTo>
                <a:cubicBezTo>
                  <a:pt x="361421" y="235479"/>
                  <a:pt x="722842" y="470958"/>
                  <a:pt x="1231900" y="596900"/>
                </a:cubicBezTo>
                <a:cubicBezTo>
                  <a:pt x="1740958" y="722842"/>
                  <a:pt x="3054350" y="755650"/>
                  <a:pt x="3054350" y="755650"/>
                </a:cubicBezTo>
              </a:path>
            </a:pathLst>
          </a:cu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cxnSp>
        <p:nvCxnSpPr>
          <p:cNvPr id="30" name="Straight Connector 29"/>
          <p:cNvCxnSpPr/>
          <p:nvPr/>
        </p:nvCxnSpPr>
        <p:spPr>
          <a:xfrm flipH="1">
            <a:off x="5993285" y="4902874"/>
            <a:ext cx="2658157" cy="2"/>
          </a:xfrm>
          <a:prstGeom prst="line">
            <a:avLst/>
          </a:prstGeom>
          <a:ln w="762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flipH="1">
            <a:off x="6718266" y="3064095"/>
            <a:ext cx="1" cy="1819884"/>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5840883" y="2545139"/>
            <a:ext cx="303288" cy="369332"/>
          </a:xfrm>
          <a:prstGeom prst="rect">
            <a:avLst/>
          </a:prstGeom>
          <a:noFill/>
        </p:spPr>
        <p:txBody>
          <a:bodyPr wrap="none" rtlCol="0">
            <a:spAutoFit/>
          </a:bodyPr>
          <a:lstStyle/>
          <a:p>
            <a:pPr algn="ctr"/>
            <a:r>
              <a:rPr lang="en-US" dirty="0" smtClean="0"/>
              <a:t>P</a:t>
            </a:r>
          </a:p>
        </p:txBody>
      </p:sp>
      <p:sp>
        <p:nvSpPr>
          <p:cNvPr id="33" name="TextBox 32"/>
          <p:cNvSpPr txBox="1"/>
          <p:nvPr/>
        </p:nvSpPr>
        <p:spPr>
          <a:xfrm>
            <a:off x="8651442" y="4754939"/>
            <a:ext cx="340158" cy="369332"/>
          </a:xfrm>
          <a:prstGeom prst="rect">
            <a:avLst/>
          </a:prstGeom>
          <a:noFill/>
        </p:spPr>
        <p:txBody>
          <a:bodyPr wrap="none" rtlCol="0">
            <a:spAutoFit/>
          </a:bodyPr>
          <a:lstStyle/>
          <a:p>
            <a:r>
              <a:rPr lang="en-US" dirty="0" smtClean="0"/>
              <a:t>Q</a:t>
            </a:r>
            <a:endParaRPr lang="en-US" dirty="0"/>
          </a:p>
        </p:txBody>
      </p:sp>
      <p:cxnSp>
        <p:nvCxnSpPr>
          <p:cNvPr id="34" name="Straight Connector 33"/>
          <p:cNvCxnSpPr/>
          <p:nvPr/>
        </p:nvCxnSpPr>
        <p:spPr>
          <a:xfrm>
            <a:off x="5993284" y="2882205"/>
            <a:ext cx="0" cy="2057400"/>
          </a:xfrm>
          <a:prstGeom prst="line">
            <a:avLst/>
          </a:prstGeom>
          <a:ln w="762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6350186" y="2658034"/>
            <a:ext cx="813043" cy="369332"/>
          </a:xfrm>
          <a:prstGeom prst="rect">
            <a:avLst/>
          </a:prstGeom>
          <a:noFill/>
        </p:spPr>
        <p:txBody>
          <a:bodyPr wrap="none" rtlCol="0">
            <a:spAutoFit/>
          </a:bodyPr>
          <a:lstStyle/>
          <a:p>
            <a:r>
              <a:rPr lang="en-US" dirty="0" smtClean="0">
                <a:solidFill>
                  <a:srgbClr val="0070C0"/>
                </a:solidFill>
              </a:rPr>
              <a:t>Supply</a:t>
            </a:r>
            <a:endParaRPr lang="en-US" dirty="0">
              <a:solidFill>
                <a:srgbClr val="0070C0"/>
              </a:solidFill>
            </a:endParaRPr>
          </a:p>
        </p:txBody>
      </p:sp>
      <p:sp>
        <p:nvSpPr>
          <p:cNvPr id="36" name="Freeform 35"/>
          <p:cNvSpPr/>
          <p:nvPr/>
        </p:nvSpPr>
        <p:spPr>
          <a:xfrm>
            <a:off x="5993283" y="3101887"/>
            <a:ext cx="2658159" cy="1792071"/>
          </a:xfrm>
          <a:custGeom>
            <a:avLst/>
            <a:gdLst>
              <a:gd name="connsiteX0" fmla="*/ 0 w 3054350"/>
              <a:gd name="connsiteY0" fmla="*/ 0 h 755650"/>
              <a:gd name="connsiteX1" fmla="*/ 1231900 w 3054350"/>
              <a:gd name="connsiteY1" fmla="*/ 596900 h 755650"/>
              <a:gd name="connsiteX2" fmla="*/ 3054350 w 3054350"/>
              <a:gd name="connsiteY2" fmla="*/ 755650 h 755650"/>
            </a:gdLst>
            <a:ahLst/>
            <a:cxnLst>
              <a:cxn ang="0">
                <a:pos x="connsiteX0" y="connsiteY0"/>
              </a:cxn>
              <a:cxn ang="0">
                <a:pos x="connsiteX1" y="connsiteY1"/>
              </a:cxn>
              <a:cxn ang="0">
                <a:pos x="connsiteX2" y="connsiteY2"/>
              </a:cxn>
            </a:cxnLst>
            <a:rect l="l" t="t" r="r" b="b"/>
            <a:pathLst>
              <a:path w="3054350" h="755650">
                <a:moveTo>
                  <a:pt x="0" y="0"/>
                </a:moveTo>
                <a:cubicBezTo>
                  <a:pt x="361421" y="235479"/>
                  <a:pt x="722842" y="470958"/>
                  <a:pt x="1231900" y="596900"/>
                </a:cubicBezTo>
                <a:cubicBezTo>
                  <a:pt x="1740958" y="722842"/>
                  <a:pt x="3054350" y="755650"/>
                  <a:pt x="3054350" y="755650"/>
                </a:cubicBezTo>
              </a:path>
            </a:pathLst>
          </a:cu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1" name="Freeform 40"/>
          <p:cNvSpPr/>
          <p:nvPr/>
        </p:nvSpPr>
        <p:spPr>
          <a:xfrm>
            <a:off x="2788401" y="2340730"/>
            <a:ext cx="2407023" cy="1627094"/>
          </a:xfrm>
          <a:custGeom>
            <a:avLst/>
            <a:gdLst>
              <a:gd name="connsiteX0" fmla="*/ 0 w 2407023"/>
              <a:gd name="connsiteY0" fmla="*/ 1627094 h 1627094"/>
              <a:gd name="connsiteX1" fmla="*/ 1761564 w 2407023"/>
              <a:gd name="connsiteY1" fmla="*/ 1008529 h 1627094"/>
              <a:gd name="connsiteX2" fmla="*/ 2407023 w 2407023"/>
              <a:gd name="connsiteY2" fmla="*/ 0 h 1627094"/>
            </a:gdLst>
            <a:ahLst/>
            <a:cxnLst>
              <a:cxn ang="0">
                <a:pos x="connsiteX0" y="connsiteY0"/>
              </a:cxn>
              <a:cxn ang="0">
                <a:pos x="connsiteX1" y="connsiteY1"/>
              </a:cxn>
              <a:cxn ang="0">
                <a:pos x="connsiteX2" y="connsiteY2"/>
              </a:cxn>
            </a:cxnLst>
            <a:rect l="l" t="t" r="r" b="b"/>
            <a:pathLst>
              <a:path w="2407023" h="1627094">
                <a:moveTo>
                  <a:pt x="0" y="1627094"/>
                </a:moveTo>
                <a:cubicBezTo>
                  <a:pt x="680197" y="1453402"/>
                  <a:pt x="1360394" y="1279711"/>
                  <a:pt x="1761564" y="1008529"/>
                </a:cubicBezTo>
                <a:cubicBezTo>
                  <a:pt x="2162734" y="737347"/>
                  <a:pt x="2407023" y="0"/>
                  <a:pt x="2407023" y="0"/>
                </a:cubicBezTo>
              </a:path>
            </a:pathLst>
          </a:cu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3" name="Straight Connector 42"/>
          <p:cNvCxnSpPr/>
          <p:nvPr/>
        </p:nvCxnSpPr>
        <p:spPr>
          <a:xfrm flipH="1">
            <a:off x="665298" y="3091927"/>
            <a:ext cx="1" cy="1819884"/>
          </a:xfrm>
          <a:prstGeom prst="line">
            <a:avLst/>
          </a:prstGeom>
          <a:ln w="38100">
            <a:solidFill>
              <a:srgbClr val="0070C0">
                <a:alpha val="50000"/>
              </a:srgb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flipH="1">
            <a:off x="3205660" y="2146204"/>
            <a:ext cx="1" cy="1819884"/>
          </a:xfrm>
          <a:prstGeom prst="line">
            <a:avLst/>
          </a:prstGeom>
          <a:ln w="38100">
            <a:solidFill>
              <a:srgbClr val="0070C0">
                <a:alpha val="50000"/>
              </a:srgb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flipH="1">
            <a:off x="6368220" y="3101887"/>
            <a:ext cx="1" cy="1819884"/>
          </a:xfrm>
          <a:prstGeom prst="line">
            <a:avLst/>
          </a:prstGeom>
          <a:ln w="38100">
            <a:solidFill>
              <a:srgbClr val="0070C0">
                <a:alpha val="50000"/>
              </a:srgbClr>
            </a:solidFill>
          </a:ln>
        </p:spPr>
        <p:style>
          <a:lnRef idx="1">
            <a:schemeClr val="accent1"/>
          </a:lnRef>
          <a:fillRef idx="0">
            <a:schemeClr val="accent1"/>
          </a:fillRef>
          <a:effectRef idx="0">
            <a:schemeClr val="accent1"/>
          </a:effectRef>
          <a:fontRef idx="minor">
            <a:schemeClr val="tx1"/>
          </a:fontRef>
        </p:style>
      </p:cxnSp>
      <p:sp>
        <p:nvSpPr>
          <p:cNvPr id="51" name="Isosceles Triangle 50"/>
          <p:cNvSpPr/>
          <p:nvPr/>
        </p:nvSpPr>
        <p:spPr>
          <a:xfrm flipV="1">
            <a:off x="2818669" y="3637790"/>
            <a:ext cx="1094404" cy="327350"/>
          </a:xfrm>
          <a:prstGeom prst="triangle">
            <a:avLst>
              <a:gd name="adj" fmla="val 0"/>
            </a:avLst>
          </a:prstGeom>
          <a:solidFill>
            <a:srgbClr val="92D050">
              <a:alpha val="60000"/>
            </a:srgbClr>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3" name="Straight Connector 52"/>
          <p:cNvCxnSpPr/>
          <p:nvPr/>
        </p:nvCxnSpPr>
        <p:spPr>
          <a:xfrm>
            <a:off x="2830606" y="3643137"/>
            <a:ext cx="107053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6023297" y="4223266"/>
            <a:ext cx="694969"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70" name="Rectangle 69"/>
          <p:cNvSpPr/>
          <p:nvPr/>
        </p:nvSpPr>
        <p:spPr>
          <a:xfrm>
            <a:off x="6027475" y="4235156"/>
            <a:ext cx="651608" cy="630990"/>
          </a:xfrm>
          <a:prstGeom prst="rect">
            <a:avLst/>
          </a:prstGeom>
          <a:solidFill>
            <a:srgbClr val="92D05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71" name="TextBox 70"/>
          <p:cNvSpPr txBox="1"/>
          <p:nvPr/>
        </p:nvSpPr>
        <p:spPr>
          <a:xfrm>
            <a:off x="2471817" y="4543283"/>
            <a:ext cx="813043" cy="369332"/>
          </a:xfrm>
          <a:prstGeom prst="rect">
            <a:avLst/>
          </a:prstGeom>
          <a:noFill/>
        </p:spPr>
        <p:txBody>
          <a:bodyPr wrap="none" rtlCol="0">
            <a:spAutoFit/>
          </a:bodyPr>
          <a:lstStyle/>
          <a:p>
            <a:r>
              <a:rPr lang="en-US" dirty="0" smtClean="0">
                <a:solidFill>
                  <a:srgbClr val="0070C0"/>
                </a:solidFill>
              </a:rPr>
              <a:t>Supply</a:t>
            </a:r>
            <a:endParaRPr lang="en-US" dirty="0">
              <a:solidFill>
                <a:srgbClr val="0070C0"/>
              </a:solidFill>
            </a:endParaRPr>
          </a:p>
        </p:txBody>
      </p:sp>
      <p:sp>
        <p:nvSpPr>
          <p:cNvPr id="72" name="TextBox 71"/>
          <p:cNvSpPr txBox="1"/>
          <p:nvPr/>
        </p:nvSpPr>
        <p:spPr>
          <a:xfrm>
            <a:off x="278283" y="5000320"/>
            <a:ext cx="2677592" cy="1754326"/>
          </a:xfrm>
          <a:prstGeom prst="rect">
            <a:avLst/>
          </a:prstGeom>
          <a:noFill/>
        </p:spPr>
        <p:txBody>
          <a:bodyPr wrap="none" rtlCol="0">
            <a:spAutoFit/>
          </a:bodyPr>
          <a:lstStyle/>
          <a:p>
            <a:pPr algn="ctr"/>
            <a:r>
              <a:rPr lang="en-US" sz="3600" b="1" dirty="0" smtClean="0"/>
              <a:t>Tragic</a:t>
            </a:r>
          </a:p>
          <a:p>
            <a:pPr algn="ctr"/>
            <a:r>
              <a:rPr lang="en-US" sz="3600" dirty="0" smtClean="0"/>
              <a:t>(“Commons”,</a:t>
            </a:r>
          </a:p>
          <a:p>
            <a:pPr algn="ctr"/>
            <a:r>
              <a:rPr lang="en-US" sz="3600" dirty="0" smtClean="0"/>
              <a:t>“Anarchist”)</a:t>
            </a:r>
            <a:endParaRPr lang="en-US" sz="3600" dirty="0"/>
          </a:p>
        </p:txBody>
      </p:sp>
      <p:sp>
        <p:nvSpPr>
          <p:cNvPr id="73" name="TextBox 72"/>
          <p:cNvSpPr txBox="1"/>
          <p:nvPr/>
        </p:nvSpPr>
        <p:spPr>
          <a:xfrm>
            <a:off x="3488990" y="4030016"/>
            <a:ext cx="2117438" cy="1200329"/>
          </a:xfrm>
          <a:prstGeom prst="rect">
            <a:avLst/>
          </a:prstGeom>
          <a:noFill/>
        </p:spPr>
        <p:txBody>
          <a:bodyPr wrap="none" rtlCol="0">
            <a:spAutoFit/>
          </a:bodyPr>
          <a:lstStyle/>
          <a:p>
            <a:pPr algn="ctr"/>
            <a:r>
              <a:rPr lang="en-US" sz="3600" b="1" dirty="0" smtClean="0"/>
              <a:t>Market</a:t>
            </a:r>
          </a:p>
          <a:p>
            <a:pPr algn="ctr"/>
            <a:r>
              <a:rPr lang="en-US" sz="3600" dirty="0" smtClean="0"/>
              <a:t>(“Supply”)</a:t>
            </a:r>
            <a:endParaRPr lang="en-US" sz="3600" dirty="0"/>
          </a:p>
        </p:txBody>
      </p:sp>
      <p:sp>
        <p:nvSpPr>
          <p:cNvPr id="74" name="TextBox 73"/>
          <p:cNvSpPr txBox="1"/>
          <p:nvPr/>
        </p:nvSpPr>
        <p:spPr>
          <a:xfrm>
            <a:off x="5979285" y="5000320"/>
            <a:ext cx="2547109" cy="1754326"/>
          </a:xfrm>
          <a:prstGeom prst="rect">
            <a:avLst/>
          </a:prstGeom>
          <a:noFill/>
        </p:spPr>
        <p:txBody>
          <a:bodyPr wrap="none" rtlCol="0">
            <a:spAutoFit/>
          </a:bodyPr>
          <a:lstStyle/>
          <a:p>
            <a:pPr algn="ctr"/>
            <a:r>
              <a:rPr lang="en-US" sz="3600" b="1" dirty="0" smtClean="0"/>
              <a:t>Cartel</a:t>
            </a:r>
          </a:p>
          <a:p>
            <a:pPr algn="ctr"/>
            <a:r>
              <a:rPr lang="en-US" sz="3600" dirty="0" smtClean="0"/>
              <a:t>(“Managed”,</a:t>
            </a:r>
          </a:p>
          <a:p>
            <a:pPr algn="ctr"/>
            <a:r>
              <a:rPr lang="en-US" sz="3600" dirty="0" smtClean="0"/>
              <a:t>“Gouging”)</a:t>
            </a:r>
            <a:endParaRPr lang="en-US" sz="3600" dirty="0"/>
          </a:p>
        </p:txBody>
      </p:sp>
      <p:sp>
        <p:nvSpPr>
          <p:cNvPr id="75" name="Slide Number Placeholder 74"/>
          <p:cNvSpPr>
            <a:spLocks noGrp="1"/>
          </p:cNvSpPr>
          <p:nvPr>
            <p:ph type="sldNum" sz="quarter" idx="12"/>
          </p:nvPr>
        </p:nvSpPr>
        <p:spPr/>
        <p:txBody>
          <a:bodyPr/>
          <a:lstStyle/>
          <a:p>
            <a:fld id="{B2FC610D-FAE1-464C-9CF3-920562D0AD66}" type="slidenum">
              <a:rPr lang="en-US" smtClean="0"/>
              <a:t>100</a:t>
            </a:fld>
            <a:endParaRPr lang="en-US"/>
          </a:p>
        </p:txBody>
      </p:sp>
      <p:sp>
        <p:nvSpPr>
          <p:cNvPr id="37" name="Rectangle 36"/>
          <p:cNvSpPr/>
          <p:nvPr/>
        </p:nvSpPr>
        <p:spPr>
          <a:xfrm>
            <a:off x="129329" y="3991600"/>
            <a:ext cx="2705678" cy="108442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smtClean="0"/>
              <a:t>“System will crash!”</a:t>
            </a:r>
            <a:endParaRPr lang="en-US" sz="2800" b="1" dirty="0"/>
          </a:p>
        </p:txBody>
      </p:sp>
      <p:sp>
        <p:nvSpPr>
          <p:cNvPr id="38" name="Rectangle 37"/>
          <p:cNvSpPr/>
          <p:nvPr/>
        </p:nvSpPr>
        <p:spPr>
          <a:xfrm>
            <a:off x="3131717" y="2180262"/>
            <a:ext cx="2695448" cy="204518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smtClean="0"/>
              <a:t>“System doesn’t require management.”</a:t>
            </a:r>
            <a:endParaRPr lang="en-US" sz="2800" b="1" dirty="0"/>
          </a:p>
        </p:txBody>
      </p:sp>
      <p:sp>
        <p:nvSpPr>
          <p:cNvPr id="39" name="Rectangle 38"/>
          <p:cNvSpPr/>
          <p:nvPr/>
        </p:nvSpPr>
        <p:spPr>
          <a:xfrm>
            <a:off x="6156993" y="3237999"/>
            <a:ext cx="2705678" cy="1520474"/>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smtClean="0"/>
              <a:t>“Management will maximize revenue.”</a:t>
            </a:r>
            <a:endParaRPr lang="en-US" sz="2800" b="1" dirty="0"/>
          </a:p>
        </p:txBody>
      </p:sp>
    </p:spTree>
    <p:extLst>
      <p:ext uri="{BB962C8B-B14F-4D97-AF65-F5344CB8AC3E}">
        <p14:creationId xmlns:p14="http://schemas.microsoft.com/office/powerpoint/2010/main" val="65737473"/>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76"/>
            <a:ext cx="8229600" cy="1143000"/>
          </a:xfrm>
        </p:spPr>
        <p:txBody>
          <a:bodyPr/>
          <a:lstStyle/>
          <a:p>
            <a:r>
              <a:rPr lang="en-US" dirty="0" smtClean="0"/>
              <a:t>[2] Transitioning To Equilibrium</a:t>
            </a:r>
            <a:endParaRPr lang="en-US" dirty="0"/>
          </a:p>
        </p:txBody>
      </p:sp>
      <p:sp>
        <p:nvSpPr>
          <p:cNvPr id="3" name="Content Placeholder 2"/>
          <p:cNvSpPr>
            <a:spLocks noGrp="1"/>
          </p:cNvSpPr>
          <p:nvPr>
            <p:ph idx="1"/>
          </p:nvPr>
        </p:nvSpPr>
        <p:spPr>
          <a:xfrm>
            <a:off x="397238" y="1213476"/>
            <a:ext cx="8713034" cy="5516562"/>
          </a:xfrm>
        </p:spPr>
        <p:txBody>
          <a:bodyPr>
            <a:normAutofit/>
          </a:bodyPr>
          <a:lstStyle/>
          <a:p>
            <a:r>
              <a:rPr lang="en-US" dirty="0" smtClean="0"/>
              <a:t>Early Days are Not Representative</a:t>
            </a:r>
          </a:p>
          <a:p>
            <a:pPr marL="457200" lvl="1" indent="0">
              <a:buNone/>
            </a:pPr>
            <a:endParaRPr lang="en-US" dirty="0" smtClean="0"/>
          </a:p>
          <a:p>
            <a:pPr marL="457200" lvl="1" indent="0">
              <a:buNone/>
            </a:pPr>
            <a:endParaRPr lang="en-US" dirty="0"/>
          </a:p>
          <a:p>
            <a:pPr marL="457200" lvl="1" indent="0">
              <a:buNone/>
            </a:pPr>
            <a:endParaRPr lang="en-US" dirty="0" smtClean="0"/>
          </a:p>
          <a:p>
            <a:pPr marL="457200" lvl="1" indent="0">
              <a:buNone/>
            </a:pPr>
            <a:endParaRPr lang="en-US" dirty="0" smtClean="0"/>
          </a:p>
          <a:p>
            <a:pPr marL="457200" lvl="1" indent="0">
              <a:buNone/>
            </a:pPr>
            <a:endParaRPr lang="en-US" dirty="0" smtClean="0"/>
          </a:p>
          <a:p>
            <a:pPr lvl="1"/>
            <a:r>
              <a:rPr lang="en-US" b="1" dirty="0" smtClean="0">
                <a:ln>
                  <a:solidFill>
                    <a:sysClr val="windowText" lastClr="000000"/>
                  </a:solidFill>
                </a:ln>
                <a:solidFill>
                  <a:srgbClr val="92D050"/>
                </a:solidFill>
              </a:rPr>
              <a:t>Fees</a:t>
            </a:r>
            <a:r>
              <a:rPr lang="en-US" dirty="0" smtClean="0"/>
              <a:t>       , </a:t>
            </a:r>
            <a:r>
              <a:rPr lang="en-US" b="1" dirty="0" smtClean="0">
                <a:ln>
                  <a:solidFill>
                    <a:sysClr val="windowText" lastClr="000000"/>
                  </a:solidFill>
                </a:ln>
                <a:solidFill>
                  <a:srgbClr val="FFFF00"/>
                </a:solidFill>
              </a:rPr>
              <a:t>Subsidy         </a:t>
            </a:r>
            <a:r>
              <a:rPr lang="en-US" b="1" dirty="0" smtClean="0">
                <a:ln>
                  <a:solidFill>
                    <a:sysClr val="windowText" lastClr="000000"/>
                  </a:solidFill>
                </a:ln>
              </a:rPr>
              <a:t>.</a:t>
            </a:r>
            <a:r>
              <a:rPr lang="en-US" b="1" dirty="0" smtClean="0">
                <a:ln>
                  <a:solidFill>
                    <a:sysClr val="windowText" lastClr="000000"/>
                  </a:solidFill>
                </a:ln>
                <a:solidFill>
                  <a:srgbClr val="FFFF00"/>
                </a:solidFill>
              </a:rPr>
              <a:t> </a:t>
            </a:r>
            <a:r>
              <a:rPr lang="en-US" dirty="0" smtClean="0"/>
              <a:t>Implies:</a:t>
            </a:r>
            <a:r>
              <a:rPr lang="en-US" b="1" dirty="0" smtClean="0">
                <a:ln>
                  <a:solidFill>
                    <a:sysClr val="windowText" lastClr="000000"/>
                  </a:solidFill>
                </a:ln>
                <a:solidFill>
                  <a:srgbClr val="FFFF00"/>
                </a:solidFill>
              </a:rPr>
              <a:t> </a:t>
            </a:r>
            <a:r>
              <a:rPr lang="en-US" dirty="0" smtClean="0"/>
              <a:t> </a:t>
            </a:r>
            <a:r>
              <a:rPr lang="en-US" b="1" dirty="0" smtClean="0">
                <a:ln>
                  <a:solidFill>
                    <a:sysClr val="windowText" lastClr="000000"/>
                  </a:solidFill>
                </a:ln>
                <a:solidFill>
                  <a:srgbClr val="92D050"/>
                </a:solidFill>
              </a:rPr>
              <a:t>fee</a:t>
            </a:r>
            <a:r>
              <a:rPr lang="en-US" b="1" dirty="0" smtClean="0"/>
              <a:t>/</a:t>
            </a:r>
            <a:r>
              <a:rPr lang="en-US" b="1" dirty="0" smtClean="0">
                <a:ln>
                  <a:solidFill>
                    <a:sysClr val="windowText" lastClr="000000"/>
                  </a:solidFill>
                </a:ln>
                <a:solidFill>
                  <a:srgbClr val="FFFF00"/>
                </a:solidFill>
              </a:rPr>
              <a:t>sub</a:t>
            </a:r>
            <a:r>
              <a:rPr lang="en-US" dirty="0" smtClean="0"/>
              <a:t>             .</a:t>
            </a:r>
          </a:p>
          <a:p>
            <a:pPr marL="457200" lvl="1" indent="0">
              <a:buNone/>
            </a:pPr>
            <a:endParaRPr lang="en-US" dirty="0" smtClean="0"/>
          </a:p>
        </p:txBody>
      </p:sp>
      <p:sp>
        <p:nvSpPr>
          <p:cNvPr id="4" name="Slide Number Placeholder 3"/>
          <p:cNvSpPr>
            <a:spLocks noGrp="1"/>
          </p:cNvSpPr>
          <p:nvPr>
            <p:ph type="sldNum" sz="quarter" idx="12"/>
          </p:nvPr>
        </p:nvSpPr>
        <p:spPr/>
        <p:txBody>
          <a:bodyPr/>
          <a:lstStyle/>
          <a:p>
            <a:fld id="{B2FC610D-FAE1-464C-9CF3-920562D0AD66}" type="slidenum">
              <a:rPr lang="en-US" smtClean="0"/>
              <a:t>101</a:t>
            </a:fld>
            <a:endParaRPr lang="en-US"/>
          </a:p>
        </p:txBody>
      </p:sp>
      <p:pic>
        <p:nvPicPr>
          <p:cNvPr id="5" name="Picture 4"/>
          <p:cNvPicPr>
            <a:picLocks noChangeAspect="1"/>
          </p:cNvPicPr>
          <p:nvPr/>
        </p:nvPicPr>
        <p:blipFill>
          <a:blip r:embed="rId3"/>
          <a:stretch>
            <a:fillRect/>
          </a:stretch>
        </p:blipFill>
        <p:spPr>
          <a:xfrm>
            <a:off x="293727" y="2057400"/>
            <a:ext cx="8556546" cy="2133600"/>
          </a:xfrm>
          <a:prstGeom prst="rect">
            <a:avLst/>
          </a:prstGeom>
          <a:ln>
            <a:noFill/>
          </a:ln>
          <a:effectLst>
            <a:outerShdw blurRad="292100" dist="139700" dir="2700000" algn="tl" rotWithShape="0">
              <a:srgbClr val="333333">
                <a:alpha val="65000"/>
              </a:srgbClr>
            </a:outerShdw>
          </a:effectLst>
        </p:spPr>
      </p:pic>
      <p:sp>
        <p:nvSpPr>
          <p:cNvPr id="6" name="Up Arrow 5"/>
          <p:cNvSpPr/>
          <p:nvPr/>
        </p:nvSpPr>
        <p:spPr>
          <a:xfrm>
            <a:off x="1981200" y="4343400"/>
            <a:ext cx="381000" cy="381000"/>
          </a:xfrm>
          <a:prstGeom prst="upArrow">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a:p>
        </p:txBody>
      </p:sp>
      <p:sp>
        <p:nvSpPr>
          <p:cNvPr id="7" name="Up Arrow 6"/>
          <p:cNvSpPr/>
          <p:nvPr/>
        </p:nvSpPr>
        <p:spPr>
          <a:xfrm rot="10800000">
            <a:off x="3886201" y="4419599"/>
            <a:ext cx="381000" cy="381000"/>
          </a:xfrm>
          <a:prstGeom prst="up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8" name="Up Arrow 7"/>
          <p:cNvSpPr/>
          <p:nvPr/>
        </p:nvSpPr>
        <p:spPr>
          <a:xfrm>
            <a:off x="7182009" y="4369191"/>
            <a:ext cx="381000" cy="381000"/>
          </a:xfrm>
          <a:prstGeom prst="upArrow">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a:p>
        </p:txBody>
      </p:sp>
      <p:sp>
        <p:nvSpPr>
          <p:cNvPr id="9" name="Up Arrow 8"/>
          <p:cNvSpPr/>
          <p:nvPr/>
        </p:nvSpPr>
        <p:spPr>
          <a:xfrm>
            <a:off x="7620000" y="4369191"/>
            <a:ext cx="381000" cy="381000"/>
          </a:xfrm>
          <a:prstGeom prst="upArrow">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a:p>
        </p:txBody>
      </p:sp>
      <p:sp>
        <p:nvSpPr>
          <p:cNvPr id="10" name="Rectangle 9"/>
          <p:cNvSpPr/>
          <p:nvPr/>
        </p:nvSpPr>
        <p:spPr>
          <a:xfrm>
            <a:off x="990600" y="5105400"/>
            <a:ext cx="1600200" cy="143351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4800" dirty="0" smtClean="0"/>
              <a:t>50</a:t>
            </a:r>
            <a:endParaRPr lang="en-US" dirty="0"/>
          </a:p>
        </p:txBody>
      </p:sp>
      <p:sp>
        <p:nvSpPr>
          <p:cNvPr id="11" name="Rectangle 10"/>
          <p:cNvSpPr/>
          <p:nvPr/>
        </p:nvSpPr>
        <p:spPr>
          <a:xfrm flipV="1">
            <a:off x="2724525" y="6493193"/>
            <a:ext cx="45719" cy="45719"/>
          </a:xfrm>
          <a:prstGeom prst="rect">
            <a:avLst/>
          </a:prstGeom>
          <a:solidFill>
            <a:srgbClr val="FFFF00"/>
          </a:solidFill>
          <a:ln w="3175">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solidFill>
                <a:schemeClr val="tx1"/>
              </a:solidFill>
            </a:endParaRPr>
          </a:p>
        </p:txBody>
      </p:sp>
      <p:sp>
        <p:nvSpPr>
          <p:cNvPr id="12" name="TextBox 11"/>
          <p:cNvSpPr txBox="1"/>
          <p:nvPr/>
        </p:nvSpPr>
        <p:spPr>
          <a:xfrm>
            <a:off x="2887446" y="5867400"/>
            <a:ext cx="593432" cy="369332"/>
          </a:xfrm>
          <a:prstGeom prst="rect">
            <a:avLst/>
          </a:prstGeom>
          <a:noFill/>
        </p:spPr>
        <p:txBody>
          <a:bodyPr wrap="none" rtlCol="0">
            <a:spAutoFit/>
          </a:bodyPr>
          <a:lstStyle/>
          <a:p>
            <a:r>
              <a:rPr lang="en-US" dirty="0" smtClean="0"/>
              <a:t>0.04</a:t>
            </a:r>
            <a:endParaRPr lang="en-US" dirty="0"/>
          </a:p>
        </p:txBody>
      </p:sp>
      <p:cxnSp>
        <p:nvCxnSpPr>
          <p:cNvPr id="14" name="Straight Connector 13"/>
          <p:cNvCxnSpPr/>
          <p:nvPr/>
        </p:nvCxnSpPr>
        <p:spPr>
          <a:xfrm flipV="1">
            <a:off x="2799495" y="6162903"/>
            <a:ext cx="259081" cy="3048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4191000" y="5796790"/>
            <a:ext cx="712338" cy="732226"/>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3200" dirty="0" smtClean="0"/>
              <a:t>25</a:t>
            </a:r>
            <a:endParaRPr lang="en-US" sz="1100" dirty="0"/>
          </a:p>
        </p:txBody>
      </p:sp>
      <p:sp>
        <p:nvSpPr>
          <p:cNvPr id="16" name="Rectangle 15"/>
          <p:cNvSpPr/>
          <p:nvPr/>
        </p:nvSpPr>
        <p:spPr>
          <a:xfrm flipV="1">
            <a:off x="5105400" y="6477000"/>
            <a:ext cx="45719" cy="45719"/>
          </a:xfrm>
          <a:prstGeom prst="rect">
            <a:avLst/>
          </a:prstGeom>
          <a:solidFill>
            <a:srgbClr val="FFFF00"/>
          </a:solidFill>
          <a:ln w="19050">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solidFill>
                <a:schemeClr val="tx1"/>
              </a:solidFill>
            </a:endParaRPr>
          </a:p>
        </p:txBody>
      </p:sp>
      <p:sp>
        <p:nvSpPr>
          <p:cNvPr id="17" name="TextBox 16"/>
          <p:cNvSpPr txBox="1"/>
          <p:nvPr/>
        </p:nvSpPr>
        <p:spPr>
          <a:xfrm>
            <a:off x="5249418" y="5693923"/>
            <a:ext cx="728084" cy="461665"/>
          </a:xfrm>
          <a:prstGeom prst="rect">
            <a:avLst/>
          </a:prstGeom>
          <a:noFill/>
        </p:spPr>
        <p:txBody>
          <a:bodyPr wrap="none" rtlCol="0">
            <a:spAutoFit/>
          </a:bodyPr>
          <a:lstStyle/>
          <a:p>
            <a:r>
              <a:rPr lang="en-US" sz="2400" dirty="0" smtClean="0"/>
              <a:t>0.20</a:t>
            </a:r>
            <a:endParaRPr lang="en-US" dirty="0"/>
          </a:p>
        </p:txBody>
      </p:sp>
      <p:cxnSp>
        <p:nvCxnSpPr>
          <p:cNvPr id="18" name="Straight Connector 17"/>
          <p:cNvCxnSpPr/>
          <p:nvPr/>
        </p:nvCxnSpPr>
        <p:spPr>
          <a:xfrm flipV="1">
            <a:off x="5155702" y="6098755"/>
            <a:ext cx="259081" cy="3048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6613063" y="6155588"/>
            <a:ext cx="351681" cy="31278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300" dirty="0"/>
          </a:p>
        </p:txBody>
      </p:sp>
      <p:sp>
        <p:nvSpPr>
          <p:cNvPr id="20" name="Rectangle 19"/>
          <p:cNvSpPr/>
          <p:nvPr/>
        </p:nvSpPr>
        <p:spPr>
          <a:xfrm flipV="1">
            <a:off x="7527463" y="6342909"/>
            <a:ext cx="114458" cy="119164"/>
          </a:xfrm>
          <a:prstGeom prst="rect">
            <a:avLst/>
          </a:prstGeom>
          <a:solidFill>
            <a:srgbClr val="FFFF00"/>
          </a:solidFill>
          <a:ln w="19050">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solidFill>
                <a:schemeClr val="tx1"/>
              </a:solidFill>
            </a:endParaRPr>
          </a:p>
        </p:txBody>
      </p:sp>
      <p:sp>
        <p:nvSpPr>
          <p:cNvPr id="21" name="TextBox 20"/>
          <p:cNvSpPr txBox="1"/>
          <p:nvPr/>
        </p:nvSpPr>
        <p:spPr>
          <a:xfrm>
            <a:off x="7889442" y="5736172"/>
            <a:ext cx="340158" cy="461665"/>
          </a:xfrm>
          <a:prstGeom prst="rect">
            <a:avLst/>
          </a:prstGeom>
          <a:noFill/>
        </p:spPr>
        <p:txBody>
          <a:bodyPr wrap="none" rtlCol="0">
            <a:spAutoFit/>
          </a:bodyPr>
          <a:lstStyle/>
          <a:p>
            <a:r>
              <a:rPr lang="en-US" sz="2400" dirty="0" smtClean="0"/>
              <a:t>1</a:t>
            </a:r>
            <a:endParaRPr lang="en-US" dirty="0"/>
          </a:p>
        </p:txBody>
      </p:sp>
      <p:cxnSp>
        <p:nvCxnSpPr>
          <p:cNvPr id="22" name="Straight Connector 21"/>
          <p:cNvCxnSpPr/>
          <p:nvPr/>
        </p:nvCxnSpPr>
        <p:spPr>
          <a:xfrm flipV="1">
            <a:off x="7696200" y="6038109"/>
            <a:ext cx="259081" cy="3048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6968116" y="5354459"/>
            <a:ext cx="728084" cy="461665"/>
          </a:xfrm>
          <a:prstGeom prst="rect">
            <a:avLst/>
          </a:prstGeom>
          <a:noFill/>
        </p:spPr>
        <p:txBody>
          <a:bodyPr wrap="none" rtlCol="0">
            <a:spAutoFit/>
          </a:bodyPr>
          <a:lstStyle/>
          <a:p>
            <a:r>
              <a:rPr lang="en-US" sz="2400" dirty="0" smtClean="0"/>
              <a:t>12.5</a:t>
            </a:r>
            <a:endParaRPr lang="en-US" dirty="0"/>
          </a:p>
        </p:txBody>
      </p:sp>
      <p:cxnSp>
        <p:nvCxnSpPr>
          <p:cNvPr id="24" name="Straight Connector 23"/>
          <p:cNvCxnSpPr/>
          <p:nvPr/>
        </p:nvCxnSpPr>
        <p:spPr>
          <a:xfrm flipV="1">
            <a:off x="6885623" y="5772355"/>
            <a:ext cx="259081" cy="3048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flipV="1">
            <a:off x="3581400" y="4953000"/>
            <a:ext cx="0" cy="17770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flipV="1">
            <a:off x="6324600" y="4953000"/>
            <a:ext cx="0" cy="17770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7526216"/>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[2] Transition to Equilibrium</a:t>
            </a:r>
            <a:endParaRPr lang="en-US" dirty="0"/>
          </a:p>
        </p:txBody>
      </p:sp>
      <p:sp>
        <p:nvSpPr>
          <p:cNvPr id="3" name="Content Placeholder 2"/>
          <p:cNvSpPr>
            <a:spLocks noGrp="1"/>
          </p:cNvSpPr>
          <p:nvPr>
            <p:ph idx="1"/>
          </p:nvPr>
        </p:nvSpPr>
        <p:spPr/>
        <p:txBody>
          <a:bodyPr>
            <a:normAutofit/>
          </a:bodyPr>
          <a:lstStyle/>
          <a:p>
            <a:r>
              <a:rPr lang="en-US" dirty="0"/>
              <a:t>What will change? </a:t>
            </a:r>
            <a:endParaRPr lang="en-US" dirty="0" smtClean="0"/>
          </a:p>
          <a:p>
            <a:pPr lvl="1"/>
            <a:r>
              <a:rPr lang="en-US" dirty="0" smtClean="0"/>
              <a:t>Miners will treasure blocks…for their Fees.</a:t>
            </a:r>
          </a:p>
          <a:p>
            <a:pPr lvl="1"/>
            <a:r>
              <a:rPr lang="en-US" dirty="0" smtClean="0"/>
              <a:t>Growth </a:t>
            </a:r>
            <a:r>
              <a:rPr lang="en-US" dirty="0"/>
              <a:t>Attitude </a:t>
            </a:r>
            <a:r>
              <a:rPr lang="en-US" dirty="0" smtClean="0"/>
              <a:t>will diminish, in favor of a (new) Adversarial</a:t>
            </a:r>
            <a:r>
              <a:rPr lang="en-US" dirty="0"/>
              <a:t> </a:t>
            </a:r>
            <a:r>
              <a:rPr lang="en-US" dirty="0" smtClean="0"/>
              <a:t>Attitude.</a:t>
            </a:r>
            <a:endParaRPr lang="en-US" dirty="0"/>
          </a:p>
          <a:p>
            <a:pPr lvl="1"/>
            <a:r>
              <a:rPr lang="en-US" dirty="0"/>
              <a:t>Demand for </a:t>
            </a:r>
            <a:r>
              <a:rPr lang="en-US" dirty="0" smtClean="0"/>
              <a:t>BTC will increase and change </a:t>
            </a:r>
            <a:r>
              <a:rPr lang="en-US" dirty="0"/>
              <a:t>(Hobby </a:t>
            </a:r>
            <a:r>
              <a:rPr lang="en-US" dirty="0">
                <a:sym typeface="Wingdings" panose="05000000000000000000" pitchFamily="2" charset="2"/>
              </a:rPr>
              <a:t> Black Market  Home Network</a:t>
            </a:r>
            <a:r>
              <a:rPr lang="en-US" dirty="0" smtClean="0">
                <a:sym typeface="Wingdings" panose="05000000000000000000" pitchFamily="2" charset="2"/>
              </a:rPr>
              <a:t>)</a:t>
            </a:r>
          </a:p>
          <a:p>
            <a:r>
              <a:rPr lang="en-US" dirty="0" smtClean="0"/>
              <a:t>How Different will it be? </a:t>
            </a:r>
            <a:endParaRPr lang="en-US" dirty="0" smtClean="0">
              <a:sym typeface="Wingdings" panose="05000000000000000000" pitchFamily="2" charset="2"/>
            </a:endParaRPr>
          </a:p>
          <a:p>
            <a:endParaRPr lang="en-US" dirty="0"/>
          </a:p>
        </p:txBody>
      </p:sp>
      <p:sp>
        <p:nvSpPr>
          <p:cNvPr id="4" name="Slide Number Placeholder 3"/>
          <p:cNvSpPr>
            <a:spLocks noGrp="1"/>
          </p:cNvSpPr>
          <p:nvPr>
            <p:ph type="sldNum" sz="quarter" idx="12"/>
          </p:nvPr>
        </p:nvSpPr>
        <p:spPr/>
        <p:txBody>
          <a:bodyPr/>
          <a:lstStyle/>
          <a:p>
            <a:fld id="{B2FC610D-FAE1-464C-9CF3-920562D0AD66}" type="slidenum">
              <a:rPr lang="en-US" smtClean="0"/>
              <a:t>102</a:t>
            </a:fld>
            <a:endParaRPr lang="en-US"/>
          </a:p>
        </p:txBody>
      </p:sp>
    </p:spTree>
    <p:extLst>
      <p:ext uri="{BB962C8B-B14F-4D97-AF65-F5344CB8AC3E}">
        <p14:creationId xmlns:p14="http://schemas.microsoft.com/office/powerpoint/2010/main" val="100025849"/>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[2] Transition to Equilibriu</a:t>
            </a:r>
            <a:r>
              <a:rPr lang="en-US" dirty="0"/>
              <a:t>m</a:t>
            </a:r>
          </a:p>
        </p:txBody>
      </p:sp>
      <p:sp>
        <p:nvSpPr>
          <p:cNvPr id="3" name="Content Placeholder 2"/>
          <p:cNvSpPr>
            <a:spLocks noGrp="1"/>
          </p:cNvSpPr>
          <p:nvPr>
            <p:ph idx="1"/>
          </p:nvPr>
        </p:nvSpPr>
        <p:spPr>
          <a:xfrm>
            <a:off x="499729" y="1624012"/>
            <a:ext cx="8229600" cy="5233988"/>
          </a:xfrm>
        </p:spPr>
        <p:txBody>
          <a:bodyPr>
            <a:normAutofit lnSpcReduction="10000"/>
          </a:bodyPr>
          <a:lstStyle/>
          <a:p>
            <a:r>
              <a:rPr lang="en-US" dirty="0">
                <a:sym typeface="Wingdings" panose="05000000000000000000" pitchFamily="2" charset="2"/>
              </a:rPr>
              <a:t>Conclusion: This will lead </a:t>
            </a:r>
            <a:r>
              <a:rPr lang="en-US" b="1" i="1" dirty="0">
                <a:sym typeface="Wingdings" panose="05000000000000000000" pitchFamily="2" charset="2"/>
              </a:rPr>
              <a:t>miners</a:t>
            </a:r>
            <a:r>
              <a:rPr lang="en-US" dirty="0">
                <a:sym typeface="Wingdings" panose="05000000000000000000" pitchFamily="2" charset="2"/>
              </a:rPr>
              <a:t> to engage in </a:t>
            </a:r>
            <a:r>
              <a:rPr lang="en-US" b="1" dirty="0">
                <a:sym typeface="Wingdings" panose="05000000000000000000" pitchFamily="2" charset="2"/>
              </a:rPr>
              <a:t>“revenue (fee) </a:t>
            </a:r>
            <a:r>
              <a:rPr lang="en-US" b="1" u="sng" dirty="0">
                <a:sym typeface="Wingdings" panose="05000000000000000000" pitchFamily="2" charset="2"/>
              </a:rPr>
              <a:t>max</a:t>
            </a:r>
            <a:r>
              <a:rPr lang="en-US" b="1" dirty="0">
                <a:sym typeface="Wingdings" panose="05000000000000000000" pitchFamily="2" charset="2"/>
              </a:rPr>
              <a:t>imization”</a:t>
            </a:r>
            <a:r>
              <a:rPr lang="en-US" dirty="0">
                <a:sym typeface="Wingdings" panose="05000000000000000000" pitchFamily="2" charset="2"/>
              </a:rPr>
              <a:t>…</a:t>
            </a:r>
          </a:p>
          <a:p>
            <a:r>
              <a:rPr lang="en-US" dirty="0">
                <a:sym typeface="Wingdings" panose="05000000000000000000" pitchFamily="2" charset="2"/>
              </a:rPr>
              <a:t>…which will lead </a:t>
            </a:r>
            <a:r>
              <a:rPr lang="en-US" b="1" i="1" dirty="0">
                <a:sym typeface="Wingdings" panose="05000000000000000000" pitchFamily="2" charset="2"/>
              </a:rPr>
              <a:t>users</a:t>
            </a:r>
            <a:r>
              <a:rPr lang="en-US" dirty="0">
                <a:sym typeface="Wingdings" panose="05000000000000000000" pitchFamily="2" charset="2"/>
              </a:rPr>
              <a:t> to engage in </a:t>
            </a:r>
            <a:r>
              <a:rPr lang="en-US" b="1" dirty="0">
                <a:sym typeface="Wingdings" panose="05000000000000000000" pitchFamily="2" charset="2"/>
              </a:rPr>
              <a:t>“fee </a:t>
            </a:r>
            <a:r>
              <a:rPr lang="en-US" b="1" u="sng" dirty="0">
                <a:sym typeface="Wingdings" panose="05000000000000000000" pitchFamily="2" charset="2"/>
              </a:rPr>
              <a:t>min</a:t>
            </a:r>
            <a:r>
              <a:rPr lang="en-US" b="1" dirty="0">
                <a:sym typeface="Wingdings" panose="05000000000000000000" pitchFamily="2" charset="2"/>
              </a:rPr>
              <a:t>imization</a:t>
            </a:r>
            <a:r>
              <a:rPr lang="en-US" b="1" dirty="0" smtClean="0">
                <a:sym typeface="Wingdings" panose="05000000000000000000" pitchFamily="2" charset="2"/>
              </a:rPr>
              <a:t>”</a:t>
            </a:r>
            <a:r>
              <a:rPr lang="en-US" dirty="0" smtClean="0">
                <a:sym typeface="Wingdings" panose="05000000000000000000" pitchFamily="2" charset="2"/>
              </a:rPr>
              <a:t>.</a:t>
            </a:r>
          </a:p>
          <a:p>
            <a:endParaRPr lang="en-US" dirty="0">
              <a:sym typeface="Wingdings" panose="05000000000000000000" pitchFamily="2" charset="2"/>
            </a:endParaRPr>
          </a:p>
          <a:p>
            <a:endParaRPr lang="en-US" dirty="0" smtClean="0">
              <a:sym typeface="Wingdings" panose="05000000000000000000" pitchFamily="2" charset="2"/>
            </a:endParaRPr>
          </a:p>
          <a:p>
            <a:endParaRPr lang="en-US" dirty="0">
              <a:sym typeface="Wingdings" panose="05000000000000000000" pitchFamily="2" charset="2"/>
            </a:endParaRPr>
          </a:p>
          <a:p>
            <a:endParaRPr lang="en-US" dirty="0">
              <a:sym typeface="Wingdings" panose="05000000000000000000" pitchFamily="2" charset="2"/>
            </a:endParaRPr>
          </a:p>
          <a:p>
            <a:r>
              <a:rPr lang="en-US" dirty="0" smtClean="0">
                <a:sym typeface="Wingdings" panose="05000000000000000000" pitchFamily="2" charset="2"/>
              </a:rPr>
              <a:t>Question: to </a:t>
            </a:r>
            <a:r>
              <a:rPr lang="en-US" i="1" u="sng" dirty="0">
                <a:sym typeface="Wingdings" panose="05000000000000000000" pitchFamily="2" charset="2"/>
              </a:rPr>
              <a:t>what extent</a:t>
            </a:r>
            <a:r>
              <a:rPr lang="en-US" dirty="0">
                <a:sym typeface="Wingdings" panose="05000000000000000000" pitchFamily="2" charset="2"/>
              </a:rPr>
              <a:t> can miners fee-maximize</a:t>
            </a:r>
            <a:r>
              <a:rPr lang="en-US" dirty="0" smtClean="0">
                <a:sym typeface="Wingdings" panose="05000000000000000000" pitchFamily="2" charset="2"/>
              </a:rPr>
              <a:t>?</a:t>
            </a:r>
            <a:endParaRPr lang="en-US" i="1" u="sng" dirty="0"/>
          </a:p>
        </p:txBody>
      </p:sp>
      <p:sp>
        <p:nvSpPr>
          <p:cNvPr id="4" name="Slide Number Placeholder 3"/>
          <p:cNvSpPr>
            <a:spLocks noGrp="1"/>
          </p:cNvSpPr>
          <p:nvPr>
            <p:ph type="sldNum" sz="quarter" idx="12"/>
          </p:nvPr>
        </p:nvSpPr>
        <p:spPr/>
        <p:txBody>
          <a:bodyPr/>
          <a:lstStyle/>
          <a:p>
            <a:fld id="{B2FC610D-FAE1-464C-9CF3-920562D0AD66}" type="slidenum">
              <a:rPr lang="en-US" smtClean="0"/>
              <a:t>103</a:t>
            </a:fld>
            <a:endParaRPr lang="en-US"/>
          </a:p>
        </p:txBody>
      </p:sp>
      <p:pic>
        <p:nvPicPr>
          <p:cNvPr id="5" name="Picture 4"/>
          <p:cNvPicPr>
            <a:picLocks noChangeAspect="1"/>
          </p:cNvPicPr>
          <p:nvPr/>
        </p:nvPicPr>
        <p:blipFill>
          <a:blip r:embed="rId3"/>
          <a:stretch>
            <a:fillRect/>
          </a:stretch>
        </p:blipFill>
        <p:spPr>
          <a:xfrm>
            <a:off x="4114800" y="3352800"/>
            <a:ext cx="3485620" cy="2004551"/>
          </a:xfrm>
          <a:prstGeom prst="rect">
            <a:avLst/>
          </a:prstGeom>
          <a:ln>
            <a:noFill/>
          </a:ln>
          <a:effectLst>
            <a:outerShdw blurRad="292100" dist="139700" dir="2700000" algn="tl" rotWithShape="0">
              <a:srgbClr val="333333">
                <a:alpha val="65000"/>
              </a:srgbClr>
            </a:outerShdw>
          </a:effectLst>
        </p:spPr>
      </p:pic>
      <p:pic>
        <p:nvPicPr>
          <p:cNvPr id="6" name="Picture 5"/>
          <p:cNvPicPr>
            <a:picLocks noChangeAspect="1"/>
          </p:cNvPicPr>
          <p:nvPr/>
        </p:nvPicPr>
        <p:blipFill>
          <a:blip r:embed="rId4"/>
          <a:stretch>
            <a:fillRect/>
          </a:stretch>
        </p:blipFill>
        <p:spPr>
          <a:xfrm>
            <a:off x="3962400" y="4241006"/>
            <a:ext cx="1066800" cy="59055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662546689"/>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[3] The “Market” for Block-Access</a:t>
            </a:r>
            <a:endParaRPr lang="en-US" dirty="0"/>
          </a:p>
        </p:txBody>
      </p:sp>
      <p:sp>
        <p:nvSpPr>
          <p:cNvPr id="3" name="Content Placeholder 2"/>
          <p:cNvSpPr>
            <a:spLocks noGrp="1"/>
          </p:cNvSpPr>
          <p:nvPr>
            <p:ph idx="1"/>
          </p:nvPr>
        </p:nvSpPr>
        <p:spPr/>
        <p:txBody>
          <a:bodyPr>
            <a:normAutofit/>
          </a:bodyPr>
          <a:lstStyle/>
          <a:p>
            <a:r>
              <a:rPr lang="en-US" sz="3600" dirty="0" smtClean="0"/>
              <a:t>[3] Sub-Agenda</a:t>
            </a:r>
          </a:p>
          <a:p>
            <a:pPr marL="1028700" lvl="1" indent="-571500">
              <a:buFont typeface="+mj-lt"/>
              <a:buAutoNum type="romanLcPeriod"/>
            </a:pPr>
            <a:r>
              <a:rPr lang="en-US" sz="3200" dirty="0" smtClean="0"/>
              <a:t>A “Normal” Market (6)</a:t>
            </a:r>
          </a:p>
          <a:p>
            <a:pPr marL="1028700" lvl="1" indent="-571500">
              <a:buFont typeface="+mj-lt"/>
              <a:buAutoNum type="romanLcPeriod"/>
            </a:pPr>
            <a:r>
              <a:rPr lang="en-US" sz="3200" dirty="0" smtClean="0"/>
              <a:t>Abnormalities in Our Case (2)</a:t>
            </a:r>
          </a:p>
          <a:p>
            <a:pPr marL="1028700" lvl="1" indent="-571500">
              <a:buFont typeface="+mj-lt"/>
              <a:buAutoNum type="romanLcPeriod"/>
            </a:pPr>
            <a:r>
              <a:rPr lang="en-US" sz="3200" dirty="0" smtClean="0"/>
              <a:t>Implications of these Abnormalities (4)</a:t>
            </a:r>
          </a:p>
          <a:p>
            <a:pPr marL="1028700" lvl="1" indent="-571500">
              <a:buFont typeface="+mj-lt"/>
              <a:buAutoNum type="romanLcPeriod"/>
            </a:pPr>
            <a:r>
              <a:rPr lang="en-US" sz="3200" dirty="0" smtClean="0"/>
              <a:t>The Block Tree (3)</a:t>
            </a:r>
          </a:p>
        </p:txBody>
      </p:sp>
      <p:sp>
        <p:nvSpPr>
          <p:cNvPr id="4" name="Slide Number Placeholder 3"/>
          <p:cNvSpPr>
            <a:spLocks noGrp="1"/>
          </p:cNvSpPr>
          <p:nvPr>
            <p:ph type="sldNum" sz="quarter" idx="12"/>
          </p:nvPr>
        </p:nvSpPr>
        <p:spPr/>
        <p:txBody>
          <a:bodyPr/>
          <a:lstStyle/>
          <a:p>
            <a:fld id="{B2FC610D-FAE1-464C-9CF3-920562D0AD66}" type="slidenum">
              <a:rPr lang="en-US" smtClean="0"/>
              <a:t>104</a:t>
            </a:fld>
            <a:endParaRPr lang="en-US"/>
          </a:p>
        </p:txBody>
      </p:sp>
    </p:spTree>
    <p:extLst>
      <p:ext uri="{BB962C8B-B14F-4D97-AF65-F5344CB8AC3E}">
        <p14:creationId xmlns:p14="http://schemas.microsoft.com/office/powerpoint/2010/main" val="1326515746"/>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7"/>
            <a:ext cx="8229600" cy="1541747"/>
          </a:xfrm>
        </p:spPr>
        <p:txBody>
          <a:bodyPr>
            <a:normAutofit/>
          </a:bodyPr>
          <a:lstStyle/>
          <a:p>
            <a:r>
              <a:rPr lang="en-US" sz="4800" dirty="0" smtClean="0"/>
              <a:t>Preview: Per </a:t>
            </a:r>
            <a:r>
              <a:rPr lang="en-US" sz="4800" i="1" u="sng" dirty="0" smtClean="0"/>
              <a:t>Single</a:t>
            </a:r>
            <a:r>
              <a:rPr lang="en-US" sz="4800" dirty="0" smtClean="0"/>
              <a:t> Block</a:t>
            </a:r>
            <a:br>
              <a:rPr lang="en-US" sz="4800" dirty="0" smtClean="0"/>
            </a:br>
            <a:r>
              <a:rPr lang="en-US" sz="3600" dirty="0" smtClean="0"/>
              <a:t>(Across </a:t>
            </a:r>
            <a:r>
              <a:rPr lang="en-US" sz="3600" i="1" u="sng" dirty="0" smtClean="0"/>
              <a:t>Many</a:t>
            </a:r>
            <a:r>
              <a:rPr lang="en-US" sz="3600" i="1" dirty="0" smtClean="0"/>
              <a:t> </a:t>
            </a:r>
            <a:r>
              <a:rPr lang="en-US" sz="3600" dirty="0" smtClean="0"/>
              <a:t>Blocks = Complicated)</a:t>
            </a:r>
            <a:endParaRPr lang="en-US" u="sng" dirty="0"/>
          </a:p>
        </p:txBody>
      </p:sp>
      <p:cxnSp>
        <p:nvCxnSpPr>
          <p:cNvPr id="4" name="Straight Connector 3"/>
          <p:cNvCxnSpPr/>
          <p:nvPr/>
        </p:nvCxnSpPr>
        <p:spPr>
          <a:xfrm flipH="1">
            <a:off x="2257290" y="5561594"/>
            <a:ext cx="4191000" cy="0"/>
          </a:xfrm>
          <a:prstGeom prst="line">
            <a:avLst/>
          </a:prstGeom>
          <a:ln w="762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5" name="Straight Connector 4"/>
          <p:cNvCxnSpPr>
            <a:stCxn id="31" idx="2"/>
          </p:cNvCxnSpPr>
          <p:nvPr/>
        </p:nvCxnSpPr>
        <p:spPr>
          <a:xfrm flipH="1">
            <a:off x="4050109" y="3338579"/>
            <a:ext cx="4872" cy="2241827"/>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1618733" y="2115493"/>
            <a:ext cx="1248355" cy="830997"/>
          </a:xfrm>
          <a:prstGeom prst="rect">
            <a:avLst/>
          </a:prstGeom>
          <a:noFill/>
        </p:spPr>
        <p:txBody>
          <a:bodyPr wrap="none" rtlCol="0">
            <a:spAutoFit/>
          </a:bodyPr>
          <a:lstStyle/>
          <a:p>
            <a:pPr algn="ctr"/>
            <a:r>
              <a:rPr lang="en-US" sz="2400" dirty="0" smtClean="0"/>
              <a:t>Price</a:t>
            </a:r>
          </a:p>
          <a:p>
            <a:pPr algn="ctr"/>
            <a:r>
              <a:rPr lang="en-US" sz="2400" dirty="0" smtClean="0"/>
              <a:t>(BTC / *)</a:t>
            </a:r>
            <a:endParaRPr lang="en-US" sz="2400" dirty="0"/>
          </a:p>
        </p:txBody>
      </p:sp>
      <p:sp>
        <p:nvSpPr>
          <p:cNvPr id="7" name="TextBox 6"/>
          <p:cNvSpPr txBox="1"/>
          <p:nvPr/>
        </p:nvSpPr>
        <p:spPr>
          <a:xfrm>
            <a:off x="6577515" y="5225399"/>
            <a:ext cx="1457322" cy="892552"/>
          </a:xfrm>
          <a:prstGeom prst="rect">
            <a:avLst/>
          </a:prstGeom>
          <a:noFill/>
        </p:spPr>
        <p:txBody>
          <a:bodyPr wrap="none" rtlCol="0">
            <a:spAutoFit/>
          </a:bodyPr>
          <a:lstStyle/>
          <a:p>
            <a:pPr algn="ctr"/>
            <a:r>
              <a:rPr lang="en-US" sz="2800" dirty="0" smtClean="0"/>
              <a:t>Quantity</a:t>
            </a:r>
          </a:p>
          <a:p>
            <a:pPr algn="ctr"/>
            <a:r>
              <a:rPr lang="en-US" sz="2400" dirty="0" smtClean="0"/>
              <a:t>(*)</a:t>
            </a:r>
            <a:endParaRPr lang="en-US" sz="2400" dirty="0"/>
          </a:p>
        </p:txBody>
      </p:sp>
      <p:cxnSp>
        <p:nvCxnSpPr>
          <p:cNvPr id="13" name="Straight Connector 12"/>
          <p:cNvCxnSpPr/>
          <p:nvPr/>
        </p:nvCxnSpPr>
        <p:spPr>
          <a:xfrm flipH="1">
            <a:off x="2229880" y="5497380"/>
            <a:ext cx="1825879" cy="1093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2266519" y="2949480"/>
            <a:ext cx="20349" cy="2630926"/>
          </a:xfrm>
          <a:prstGeom prst="line">
            <a:avLst/>
          </a:prstGeom>
          <a:ln w="762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5913512" y="5136871"/>
            <a:ext cx="881973" cy="400110"/>
          </a:xfrm>
          <a:prstGeom prst="rect">
            <a:avLst/>
          </a:prstGeom>
          <a:noFill/>
        </p:spPr>
        <p:txBody>
          <a:bodyPr wrap="none" rtlCol="0">
            <a:spAutoFit/>
          </a:bodyPr>
          <a:lstStyle/>
          <a:p>
            <a:r>
              <a:rPr lang="en-US" sz="2000" dirty="0" smtClean="0">
                <a:solidFill>
                  <a:srgbClr val="0070C0"/>
                </a:solidFill>
              </a:rPr>
              <a:t>Supply</a:t>
            </a:r>
            <a:endParaRPr lang="en-US" sz="2000" dirty="0">
              <a:solidFill>
                <a:srgbClr val="0070C0"/>
              </a:solidFill>
            </a:endParaRPr>
          </a:p>
        </p:txBody>
      </p:sp>
      <p:sp>
        <p:nvSpPr>
          <p:cNvPr id="17" name="Freeform 16"/>
          <p:cNvSpPr/>
          <p:nvPr/>
        </p:nvSpPr>
        <p:spPr>
          <a:xfrm>
            <a:off x="2248930" y="3684078"/>
            <a:ext cx="3054350" cy="755650"/>
          </a:xfrm>
          <a:custGeom>
            <a:avLst/>
            <a:gdLst>
              <a:gd name="connsiteX0" fmla="*/ 0 w 3054350"/>
              <a:gd name="connsiteY0" fmla="*/ 0 h 755650"/>
              <a:gd name="connsiteX1" fmla="*/ 1231900 w 3054350"/>
              <a:gd name="connsiteY1" fmla="*/ 596900 h 755650"/>
              <a:gd name="connsiteX2" fmla="*/ 3054350 w 3054350"/>
              <a:gd name="connsiteY2" fmla="*/ 755650 h 755650"/>
            </a:gdLst>
            <a:ahLst/>
            <a:cxnLst>
              <a:cxn ang="0">
                <a:pos x="connsiteX0" y="connsiteY0"/>
              </a:cxn>
              <a:cxn ang="0">
                <a:pos x="connsiteX1" y="connsiteY1"/>
              </a:cxn>
              <a:cxn ang="0">
                <a:pos x="connsiteX2" y="connsiteY2"/>
              </a:cxn>
            </a:cxnLst>
            <a:rect l="l" t="t" r="r" b="b"/>
            <a:pathLst>
              <a:path w="3054350" h="755650">
                <a:moveTo>
                  <a:pt x="0" y="0"/>
                </a:moveTo>
                <a:cubicBezTo>
                  <a:pt x="361421" y="235479"/>
                  <a:pt x="722842" y="470958"/>
                  <a:pt x="1231900" y="596900"/>
                </a:cubicBezTo>
                <a:cubicBezTo>
                  <a:pt x="1740958" y="722842"/>
                  <a:pt x="3054350" y="755650"/>
                  <a:pt x="3054350" y="755650"/>
                </a:cubicBezTo>
              </a:path>
            </a:pathLst>
          </a:custGeom>
          <a:ln w="571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9" name="TextBox 18"/>
          <p:cNvSpPr txBox="1"/>
          <p:nvPr/>
        </p:nvSpPr>
        <p:spPr>
          <a:xfrm>
            <a:off x="5339650" y="4244673"/>
            <a:ext cx="1067921" cy="400110"/>
          </a:xfrm>
          <a:prstGeom prst="rect">
            <a:avLst/>
          </a:prstGeom>
          <a:noFill/>
        </p:spPr>
        <p:txBody>
          <a:bodyPr wrap="none" rtlCol="0">
            <a:spAutoFit/>
          </a:bodyPr>
          <a:lstStyle/>
          <a:p>
            <a:r>
              <a:rPr lang="en-US" sz="2000" dirty="0" smtClean="0">
                <a:solidFill>
                  <a:schemeClr val="accent6">
                    <a:lumMod val="75000"/>
                  </a:schemeClr>
                </a:solidFill>
              </a:rPr>
              <a:t>Demand</a:t>
            </a:r>
            <a:endParaRPr lang="en-US" sz="2000" dirty="0">
              <a:solidFill>
                <a:schemeClr val="accent6">
                  <a:lumMod val="75000"/>
                </a:schemeClr>
              </a:solidFill>
            </a:endParaRPr>
          </a:p>
        </p:txBody>
      </p:sp>
      <p:pic>
        <p:nvPicPr>
          <p:cNvPr id="24" name="image3.png" descr="bloq-logo.png"/>
          <p:cNvPicPr>
            <a:picLocks noChangeAspect="1"/>
          </p:cNvPicPr>
          <p:nvPr/>
        </p:nvPicPr>
        <p:blipFill>
          <a:blip r:embed="rId3">
            <a:extLst/>
          </a:blip>
          <a:stretch>
            <a:fillRect/>
          </a:stretch>
        </p:blipFill>
        <p:spPr>
          <a:xfrm>
            <a:off x="8237272" y="76200"/>
            <a:ext cx="830528" cy="400610"/>
          </a:xfrm>
          <a:prstGeom prst="rect">
            <a:avLst/>
          </a:prstGeom>
          <a:ln w="12700">
            <a:miter lim="400000"/>
          </a:ln>
        </p:spPr>
      </p:pic>
      <p:pic>
        <p:nvPicPr>
          <p:cNvPr id="25" name="image4.png"/>
          <p:cNvPicPr>
            <a:picLocks noChangeAspect="1"/>
          </p:cNvPicPr>
          <p:nvPr/>
        </p:nvPicPr>
        <p:blipFill>
          <a:blip r:embed="rId4">
            <a:extLst/>
          </a:blip>
          <a:stretch>
            <a:fillRect/>
          </a:stretch>
        </p:blipFill>
        <p:spPr>
          <a:xfrm>
            <a:off x="8458200" y="6697280"/>
            <a:ext cx="624704" cy="84520"/>
          </a:xfrm>
          <a:prstGeom prst="rect">
            <a:avLst/>
          </a:prstGeom>
          <a:ln w="12700">
            <a:miter lim="400000"/>
          </a:ln>
        </p:spPr>
      </p:pic>
      <p:sp>
        <p:nvSpPr>
          <p:cNvPr id="3" name="Slide Number Placeholder 2"/>
          <p:cNvSpPr>
            <a:spLocks noGrp="1"/>
          </p:cNvSpPr>
          <p:nvPr>
            <p:ph type="sldNum" sz="quarter" idx="12"/>
          </p:nvPr>
        </p:nvSpPr>
        <p:spPr/>
        <p:txBody>
          <a:bodyPr/>
          <a:lstStyle/>
          <a:p>
            <a:fld id="{B2FC610D-FAE1-464C-9CF3-920562D0AD66}" type="slidenum">
              <a:rPr lang="en-US" smtClean="0"/>
              <a:t>105</a:t>
            </a:fld>
            <a:endParaRPr lang="en-US"/>
          </a:p>
        </p:txBody>
      </p:sp>
      <p:sp>
        <p:nvSpPr>
          <p:cNvPr id="31" name="TextBox 30"/>
          <p:cNvSpPr txBox="1"/>
          <p:nvPr/>
        </p:nvSpPr>
        <p:spPr>
          <a:xfrm>
            <a:off x="3703763" y="2938469"/>
            <a:ext cx="702436" cy="400110"/>
          </a:xfrm>
          <a:prstGeom prst="rect">
            <a:avLst/>
          </a:prstGeom>
          <a:noFill/>
        </p:spPr>
        <p:txBody>
          <a:bodyPr wrap="none" rtlCol="0">
            <a:spAutoFit/>
          </a:bodyPr>
          <a:lstStyle/>
          <a:p>
            <a:r>
              <a:rPr lang="en-US" sz="2000" dirty="0" smtClean="0">
                <a:solidFill>
                  <a:srgbClr val="0070C0"/>
                </a:solidFill>
              </a:rPr>
              <a:t>Limit</a:t>
            </a:r>
            <a:endParaRPr lang="en-US" dirty="0">
              <a:solidFill>
                <a:srgbClr val="0070C0"/>
              </a:solidFill>
            </a:endParaRPr>
          </a:p>
        </p:txBody>
      </p:sp>
      <p:cxnSp>
        <p:nvCxnSpPr>
          <p:cNvPr id="32" name="Straight Connector 31"/>
          <p:cNvCxnSpPr/>
          <p:nvPr/>
        </p:nvCxnSpPr>
        <p:spPr>
          <a:xfrm flipH="1">
            <a:off x="2248930" y="4349538"/>
            <a:ext cx="175342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1533978" y="4164872"/>
            <a:ext cx="649537" cy="369332"/>
          </a:xfrm>
          <a:prstGeom prst="rect">
            <a:avLst/>
          </a:prstGeom>
          <a:noFill/>
        </p:spPr>
        <p:txBody>
          <a:bodyPr wrap="none" rtlCol="0">
            <a:spAutoFit/>
          </a:bodyPr>
          <a:lstStyle/>
          <a:p>
            <a:r>
              <a:rPr lang="en-US" dirty="0" smtClean="0">
                <a:solidFill>
                  <a:srgbClr val="FF0000"/>
                </a:solidFill>
              </a:rPr>
              <a:t>Price</a:t>
            </a:r>
            <a:endParaRPr lang="en-US" dirty="0">
              <a:solidFill>
                <a:srgbClr val="FF0000"/>
              </a:solidFill>
            </a:endParaRPr>
          </a:p>
        </p:txBody>
      </p:sp>
      <p:cxnSp>
        <p:nvCxnSpPr>
          <p:cNvPr id="39" name="Straight Connector 38"/>
          <p:cNvCxnSpPr>
            <a:stCxn id="31" idx="2"/>
          </p:cNvCxnSpPr>
          <p:nvPr/>
        </p:nvCxnSpPr>
        <p:spPr>
          <a:xfrm flipH="1">
            <a:off x="4050109" y="3338579"/>
            <a:ext cx="4872" cy="2147821"/>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flipV="1">
            <a:off x="3438559" y="5486400"/>
            <a:ext cx="2657441" cy="2343"/>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37265817"/>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4260" y="-79128"/>
            <a:ext cx="7943538" cy="1143000"/>
          </a:xfrm>
        </p:spPr>
        <p:txBody>
          <a:bodyPr>
            <a:normAutofit fontScale="90000"/>
          </a:bodyPr>
          <a:lstStyle/>
          <a:p>
            <a:r>
              <a:rPr lang="en-US" dirty="0" smtClean="0"/>
              <a:t>[</a:t>
            </a:r>
            <a:r>
              <a:rPr lang="en-US" dirty="0" err="1" smtClean="0"/>
              <a:t>i</a:t>
            </a:r>
            <a:r>
              <a:rPr lang="en-US" dirty="0" smtClean="0"/>
              <a:t>] Normal Market – Demand for Oil</a:t>
            </a:r>
            <a:endParaRPr lang="en-US" dirty="0"/>
          </a:p>
        </p:txBody>
      </p:sp>
      <p:sp>
        <p:nvSpPr>
          <p:cNvPr id="4" name="Slide Number Placeholder 3"/>
          <p:cNvSpPr>
            <a:spLocks noGrp="1"/>
          </p:cNvSpPr>
          <p:nvPr>
            <p:ph type="sldNum" sz="quarter" idx="12"/>
          </p:nvPr>
        </p:nvSpPr>
        <p:spPr/>
        <p:txBody>
          <a:bodyPr/>
          <a:lstStyle/>
          <a:p>
            <a:fld id="{B2FC610D-FAE1-464C-9CF3-920562D0AD66}" type="slidenum">
              <a:rPr lang="en-US" smtClean="0"/>
              <a:t>106</a:t>
            </a:fld>
            <a:endParaRPr lang="en-US" dirty="0"/>
          </a:p>
        </p:txBody>
      </p:sp>
      <p:sp>
        <p:nvSpPr>
          <p:cNvPr id="9" name="TextBox 1"/>
          <p:cNvSpPr txBox="1"/>
          <p:nvPr/>
        </p:nvSpPr>
        <p:spPr>
          <a:xfrm>
            <a:off x="533400" y="914400"/>
            <a:ext cx="914400" cy="914400"/>
          </a:xfrm>
          <a:prstGeom prst="rect">
            <a:avLst/>
          </a:prstGeom>
        </p:spPr>
        <p:txBody>
          <a:bodyPr wrap="non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3600" dirty="0" smtClean="0"/>
              <a:t>Price</a:t>
            </a:r>
            <a:r>
              <a:rPr lang="en-US" sz="2800" dirty="0" smtClean="0"/>
              <a:t/>
            </a:r>
            <a:br>
              <a:rPr lang="en-US" sz="2800" dirty="0" smtClean="0"/>
            </a:br>
            <a:r>
              <a:rPr lang="en-US" sz="2800" dirty="0" smtClean="0"/>
              <a:t>($/gallon)</a:t>
            </a:r>
            <a:endParaRPr lang="en-US" sz="1100" dirty="0"/>
          </a:p>
        </p:txBody>
      </p:sp>
      <p:sp>
        <p:nvSpPr>
          <p:cNvPr id="10" name="TextBox 1"/>
          <p:cNvSpPr txBox="1"/>
          <p:nvPr/>
        </p:nvSpPr>
        <p:spPr>
          <a:xfrm>
            <a:off x="7410138" y="5453921"/>
            <a:ext cx="914400" cy="914400"/>
          </a:xfrm>
          <a:prstGeom prst="rect">
            <a:avLst/>
          </a:prstGeom>
        </p:spPr>
        <p:txBody>
          <a:bodyPr wrap="non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3600" dirty="0" smtClean="0"/>
              <a:t>Quantity</a:t>
            </a:r>
          </a:p>
          <a:p>
            <a:pPr algn="ctr"/>
            <a:r>
              <a:rPr lang="en-US" sz="2400" dirty="0" smtClean="0"/>
              <a:t>(gallon)</a:t>
            </a:r>
            <a:endParaRPr lang="en-US" sz="900" dirty="0"/>
          </a:p>
        </p:txBody>
      </p:sp>
      <p:sp>
        <p:nvSpPr>
          <p:cNvPr id="12" name="Rectangle 11"/>
          <p:cNvSpPr/>
          <p:nvPr/>
        </p:nvSpPr>
        <p:spPr>
          <a:xfrm>
            <a:off x="1815060" y="2212298"/>
            <a:ext cx="228600" cy="4191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2286000" y="4389619"/>
            <a:ext cx="3657600" cy="19812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4" name="Rectangle 13"/>
          <p:cNvSpPr/>
          <p:nvPr/>
        </p:nvSpPr>
        <p:spPr>
          <a:xfrm>
            <a:off x="5943600" y="4846819"/>
            <a:ext cx="381000" cy="15240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5" name="Rectangle 14"/>
          <p:cNvSpPr/>
          <p:nvPr/>
        </p:nvSpPr>
        <p:spPr>
          <a:xfrm>
            <a:off x="6324600" y="5336498"/>
            <a:ext cx="381000" cy="10668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17" name="Straight Arrow Connector 16"/>
          <p:cNvCxnSpPr/>
          <p:nvPr/>
        </p:nvCxnSpPr>
        <p:spPr>
          <a:xfrm>
            <a:off x="1752600" y="6368321"/>
            <a:ext cx="5257800"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V="1">
            <a:off x="1752600" y="1600200"/>
            <a:ext cx="0" cy="4768121"/>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a:off x="2048031" y="2664502"/>
            <a:ext cx="237969" cy="3668843"/>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25" name="Straight Connector 24"/>
          <p:cNvCxnSpPr/>
          <p:nvPr/>
        </p:nvCxnSpPr>
        <p:spPr>
          <a:xfrm flipV="1">
            <a:off x="2106119" y="1781956"/>
            <a:ext cx="2680740" cy="5334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flipV="1">
            <a:off x="2362201" y="1934356"/>
            <a:ext cx="2577058" cy="79385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flipV="1">
            <a:off x="3200400" y="2086757"/>
            <a:ext cx="1891259" cy="216295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flipH="1" flipV="1">
            <a:off x="5749666" y="2212298"/>
            <a:ext cx="384435" cy="239280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flipH="1" flipV="1">
            <a:off x="6220917" y="2284477"/>
            <a:ext cx="294184" cy="28512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TextBox 1"/>
          <p:cNvSpPr txBox="1"/>
          <p:nvPr/>
        </p:nvSpPr>
        <p:spPr>
          <a:xfrm>
            <a:off x="5929858" y="1234463"/>
            <a:ext cx="914400" cy="914400"/>
          </a:xfrm>
          <a:prstGeom prst="rect">
            <a:avLst/>
          </a:prstGeom>
        </p:spPr>
        <p:txBody>
          <a:bodyPr wrap="non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800" dirty="0" smtClean="0"/>
              <a:t>“Willingness to Pay”</a:t>
            </a:r>
          </a:p>
          <a:p>
            <a:pPr algn="ctr"/>
            <a:r>
              <a:rPr lang="en-US" sz="2800" dirty="0" smtClean="0"/>
              <a:t>“reservation price”</a:t>
            </a:r>
            <a:endParaRPr lang="en-US" sz="1100" dirty="0"/>
          </a:p>
        </p:txBody>
      </p:sp>
      <p:sp>
        <p:nvSpPr>
          <p:cNvPr id="40" name="TextBox 1"/>
          <p:cNvSpPr txBox="1"/>
          <p:nvPr/>
        </p:nvSpPr>
        <p:spPr>
          <a:xfrm>
            <a:off x="6218420" y="2136780"/>
            <a:ext cx="2764125" cy="577745"/>
          </a:xfrm>
          <a:prstGeom prst="rect">
            <a:avLst/>
          </a:prstGeom>
        </p:spPr>
        <p:txBody>
          <a:bodyPr wrap="non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400" dirty="0" smtClean="0"/>
              <a:t>(</a:t>
            </a:r>
            <a:r>
              <a:rPr lang="en-US" sz="2400" b="1" i="1" dirty="0" smtClean="0"/>
              <a:t>hard</a:t>
            </a:r>
            <a:r>
              <a:rPr lang="en-US" sz="2400" b="1" dirty="0" smtClean="0"/>
              <a:t> </a:t>
            </a:r>
            <a:r>
              <a:rPr lang="en-US" sz="2400" dirty="0" smtClean="0"/>
              <a:t>to measure)</a:t>
            </a:r>
            <a:endParaRPr lang="en-US" sz="1050" b="1" dirty="0"/>
          </a:p>
        </p:txBody>
      </p:sp>
      <p:sp>
        <p:nvSpPr>
          <p:cNvPr id="41" name="TextBox 1"/>
          <p:cNvSpPr txBox="1"/>
          <p:nvPr/>
        </p:nvSpPr>
        <p:spPr>
          <a:xfrm>
            <a:off x="1262920" y="4146613"/>
            <a:ext cx="475939" cy="577787"/>
          </a:xfrm>
          <a:prstGeom prst="rect">
            <a:avLst/>
          </a:prstGeom>
        </p:spPr>
        <p:txBody>
          <a:bodyPr wrap="non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400" dirty="0"/>
              <a:t>4</a:t>
            </a:r>
            <a:r>
              <a:rPr lang="en-US" sz="2400" dirty="0" smtClean="0"/>
              <a:t>k</a:t>
            </a:r>
            <a:endParaRPr lang="en-US" sz="1050" b="1" dirty="0"/>
          </a:p>
        </p:txBody>
      </p:sp>
      <p:sp>
        <p:nvSpPr>
          <p:cNvPr id="42" name="TextBox 1"/>
          <p:cNvSpPr txBox="1"/>
          <p:nvPr/>
        </p:nvSpPr>
        <p:spPr>
          <a:xfrm>
            <a:off x="1202960" y="1985823"/>
            <a:ext cx="475939" cy="577787"/>
          </a:xfrm>
          <a:prstGeom prst="rect">
            <a:avLst/>
          </a:prstGeom>
        </p:spPr>
        <p:txBody>
          <a:bodyPr wrap="non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400" dirty="0" smtClean="0"/>
              <a:t>10k</a:t>
            </a:r>
            <a:endParaRPr lang="en-US" sz="1050" b="1" dirty="0"/>
          </a:p>
        </p:txBody>
      </p:sp>
      <p:sp>
        <p:nvSpPr>
          <p:cNvPr id="43" name="TextBox 1"/>
          <p:cNvSpPr txBox="1"/>
          <p:nvPr/>
        </p:nvSpPr>
        <p:spPr>
          <a:xfrm>
            <a:off x="1807876" y="6336509"/>
            <a:ext cx="475939" cy="577787"/>
          </a:xfrm>
          <a:prstGeom prst="rect">
            <a:avLst/>
          </a:prstGeom>
        </p:spPr>
        <p:txBody>
          <a:bodyPr wrap="non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000" dirty="0" smtClean="0"/>
              <a:t>10</a:t>
            </a:r>
            <a:endParaRPr lang="en-US" sz="1050" b="1" dirty="0"/>
          </a:p>
        </p:txBody>
      </p:sp>
      <p:sp>
        <p:nvSpPr>
          <p:cNvPr id="44" name="TextBox 1"/>
          <p:cNvSpPr txBox="1"/>
          <p:nvPr/>
        </p:nvSpPr>
        <p:spPr>
          <a:xfrm>
            <a:off x="2038661" y="6477000"/>
            <a:ext cx="475939" cy="577787"/>
          </a:xfrm>
          <a:prstGeom prst="rect">
            <a:avLst/>
          </a:prstGeom>
        </p:spPr>
        <p:txBody>
          <a:bodyPr wrap="non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000" dirty="0" smtClean="0"/>
              <a:t>20</a:t>
            </a:r>
            <a:endParaRPr lang="en-US" sz="1050" b="1" dirty="0"/>
          </a:p>
        </p:txBody>
      </p:sp>
      <p:sp>
        <p:nvSpPr>
          <p:cNvPr id="45" name="TextBox 1"/>
          <p:cNvSpPr txBox="1"/>
          <p:nvPr/>
        </p:nvSpPr>
        <p:spPr>
          <a:xfrm>
            <a:off x="5696261" y="6365822"/>
            <a:ext cx="475939" cy="577787"/>
          </a:xfrm>
          <a:prstGeom prst="rect">
            <a:avLst/>
          </a:prstGeom>
        </p:spPr>
        <p:txBody>
          <a:bodyPr wrap="non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000" dirty="0" smtClean="0"/>
              <a:t>1,020</a:t>
            </a:r>
            <a:endParaRPr lang="en-US" sz="1050" b="1" dirty="0"/>
          </a:p>
        </p:txBody>
      </p:sp>
      <p:sp>
        <p:nvSpPr>
          <p:cNvPr id="46" name="TextBox 1"/>
          <p:cNvSpPr txBox="1"/>
          <p:nvPr/>
        </p:nvSpPr>
        <p:spPr>
          <a:xfrm>
            <a:off x="1132068" y="5921151"/>
            <a:ext cx="475939" cy="577787"/>
          </a:xfrm>
          <a:prstGeom prst="rect">
            <a:avLst/>
          </a:prstGeom>
        </p:spPr>
        <p:txBody>
          <a:bodyPr wrap="non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400" b="1" dirty="0" smtClean="0">
                <a:solidFill>
                  <a:srgbClr val="FF0000"/>
                </a:solidFill>
              </a:rPr>
              <a:t>3*</a:t>
            </a:r>
            <a:endParaRPr lang="en-US" sz="1050" b="1" dirty="0">
              <a:solidFill>
                <a:srgbClr val="FF0000"/>
              </a:solidFill>
            </a:endParaRPr>
          </a:p>
        </p:txBody>
      </p:sp>
    </p:spTree>
    <p:extLst>
      <p:ext uri="{BB962C8B-B14F-4D97-AF65-F5344CB8AC3E}">
        <p14:creationId xmlns:p14="http://schemas.microsoft.com/office/powerpoint/2010/main" val="1993525498"/>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28141" y="-23191"/>
            <a:ext cx="7239000" cy="1143000"/>
          </a:xfrm>
        </p:spPr>
        <p:txBody>
          <a:bodyPr>
            <a:normAutofit fontScale="90000"/>
          </a:bodyPr>
          <a:lstStyle/>
          <a:p>
            <a:r>
              <a:rPr lang="en-US" dirty="0" smtClean="0"/>
              <a:t>Normal Market – Demand for Oil</a:t>
            </a:r>
            <a:endParaRPr lang="en-US" dirty="0"/>
          </a:p>
        </p:txBody>
      </p:sp>
      <p:sp>
        <p:nvSpPr>
          <p:cNvPr id="4" name="Slide Number Placeholder 3"/>
          <p:cNvSpPr>
            <a:spLocks noGrp="1"/>
          </p:cNvSpPr>
          <p:nvPr>
            <p:ph type="sldNum" sz="quarter" idx="12"/>
          </p:nvPr>
        </p:nvSpPr>
        <p:spPr>
          <a:xfrm>
            <a:off x="6208427" y="6523038"/>
            <a:ext cx="2133600" cy="365125"/>
          </a:xfrm>
        </p:spPr>
        <p:txBody>
          <a:bodyPr/>
          <a:lstStyle/>
          <a:p>
            <a:fld id="{B2FC610D-FAE1-464C-9CF3-920562D0AD66}" type="slidenum">
              <a:rPr lang="en-US" smtClean="0"/>
              <a:t>107</a:t>
            </a:fld>
            <a:endParaRPr lang="en-US" dirty="0"/>
          </a:p>
        </p:txBody>
      </p:sp>
      <p:sp>
        <p:nvSpPr>
          <p:cNvPr id="9" name="TextBox 1"/>
          <p:cNvSpPr txBox="1"/>
          <p:nvPr/>
        </p:nvSpPr>
        <p:spPr>
          <a:xfrm>
            <a:off x="533400" y="914400"/>
            <a:ext cx="914400" cy="914400"/>
          </a:xfrm>
          <a:prstGeom prst="rect">
            <a:avLst/>
          </a:prstGeom>
        </p:spPr>
        <p:txBody>
          <a:bodyPr wrap="non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3600" dirty="0" smtClean="0"/>
              <a:t>Price</a:t>
            </a:r>
            <a:r>
              <a:rPr lang="en-US" sz="2800" dirty="0" smtClean="0"/>
              <a:t/>
            </a:r>
            <a:br>
              <a:rPr lang="en-US" sz="2800" dirty="0" smtClean="0"/>
            </a:br>
            <a:r>
              <a:rPr lang="en-US" sz="2800" dirty="0" smtClean="0"/>
              <a:t>($/gallon)</a:t>
            </a:r>
            <a:endParaRPr lang="en-US" sz="1100" dirty="0"/>
          </a:p>
        </p:txBody>
      </p:sp>
      <p:sp>
        <p:nvSpPr>
          <p:cNvPr id="10" name="TextBox 1"/>
          <p:cNvSpPr txBox="1"/>
          <p:nvPr/>
        </p:nvSpPr>
        <p:spPr>
          <a:xfrm>
            <a:off x="7709941" y="5562600"/>
            <a:ext cx="914400" cy="914400"/>
          </a:xfrm>
          <a:prstGeom prst="rect">
            <a:avLst/>
          </a:prstGeom>
        </p:spPr>
        <p:txBody>
          <a:bodyPr wrap="non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3600" dirty="0" smtClean="0"/>
              <a:t>Quantity</a:t>
            </a:r>
          </a:p>
          <a:p>
            <a:pPr algn="ctr"/>
            <a:r>
              <a:rPr lang="en-US" sz="2400" dirty="0" smtClean="0"/>
              <a:t>(gallon)</a:t>
            </a:r>
            <a:endParaRPr lang="en-US" sz="900" dirty="0"/>
          </a:p>
        </p:txBody>
      </p:sp>
      <p:cxnSp>
        <p:nvCxnSpPr>
          <p:cNvPr id="17" name="Straight Arrow Connector 16"/>
          <p:cNvCxnSpPr/>
          <p:nvPr/>
        </p:nvCxnSpPr>
        <p:spPr>
          <a:xfrm>
            <a:off x="971862" y="6477000"/>
            <a:ext cx="6455765" cy="1"/>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V="1">
            <a:off x="971862" y="2184400"/>
            <a:ext cx="0" cy="4292601"/>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31" name="Chart 30"/>
          <p:cNvGraphicFramePr/>
          <p:nvPr>
            <p:extLst>
              <p:ext uri="{D42A27DB-BD31-4B8C-83A1-F6EECF244321}">
                <p14:modId xmlns:p14="http://schemas.microsoft.com/office/powerpoint/2010/main" val="2836973976"/>
              </p:ext>
            </p:extLst>
          </p:nvPr>
        </p:nvGraphicFramePr>
        <p:xfrm>
          <a:off x="990600" y="2083216"/>
          <a:ext cx="6096000" cy="46736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97059376"/>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0"/>
            <a:ext cx="8229600" cy="1143000"/>
          </a:xfrm>
        </p:spPr>
        <p:txBody>
          <a:bodyPr/>
          <a:lstStyle/>
          <a:p>
            <a:r>
              <a:rPr lang="en-US" dirty="0" smtClean="0"/>
              <a:t>Normal Market – </a:t>
            </a:r>
            <a:r>
              <a:rPr lang="en-US" b="1" dirty="0" smtClean="0"/>
              <a:t>Supply</a:t>
            </a:r>
            <a:r>
              <a:rPr lang="en-US" dirty="0" smtClean="0"/>
              <a:t> of Oil</a:t>
            </a:r>
            <a:endParaRPr lang="en-US" dirty="0"/>
          </a:p>
        </p:txBody>
      </p:sp>
      <p:sp>
        <p:nvSpPr>
          <p:cNvPr id="4" name="Slide Number Placeholder 3"/>
          <p:cNvSpPr>
            <a:spLocks noGrp="1"/>
          </p:cNvSpPr>
          <p:nvPr>
            <p:ph type="sldNum" sz="quarter" idx="12"/>
          </p:nvPr>
        </p:nvSpPr>
        <p:spPr>
          <a:xfrm>
            <a:off x="6651886" y="6538912"/>
            <a:ext cx="2133600" cy="365125"/>
          </a:xfrm>
        </p:spPr>
        <p:txBody>
          <a:bodyPr/>
          <a:lstStyle/>
          <a:p>
            <a:fld id="{B2FC610D-FAE1-464C-9CF3-920562D0AD66}" type="slidenum">
              <a:rPr lang="en-US" smtClean="0"/>
              <a:t>108</a:t>
            </a:fld>
            <a:endParaRPr lang="en-US" dirty="0"/>
          </a:p>
        </p:txBody>
      </p:sp>
      <p:sp>
        <p:nvSpPr>
          <p:cNvPr id="9" name="TextBox 1"/>
          <p:cNvSpPr txBox="1"/>
          <p:nvPr/>
        </p:nvSpPr>
        <p:spPr>
          <a:xfrm>
            <a:off x="838200" y="1143000"/>
            <a:ext cx="914400" cy="914400"/>
          </a:xfrm>
          <a:prstGeom prst="rect">
            <a:avLst/>
          </a:prstGeom>
        </p:spPr>
        <p:txBody>
          <a:bodyPr wrap="non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3600" dirty="0" smtClean="0"/>
              <a:t>Cost (“Price”)</a:t>
            </a:r>
            <a:r>
              <a:rPr lang="en-US" sz="2800" dirty="0" smtClean="0"/>
              <a:t/>
            </a:r>
            <a:br>
              <a:rPr lang="en-US" sz="2800" dirty="0" smtClean="0"/>
            </a:br>
            <a:r>
              <a:rPr lang="en-US" sz="2800" dirty="0" smtClean="0"/>
              <a:t>($/gallon)</a:t>
            </a:r>
            <a:endParaRPr lang="en-US" sz="1100" dirty="0"/>
          </a:p>
        </p:txBody>
      </p:sp>
      <p:sp>
        <p:nvSpPr>
          <p:cNvPr id="10" name="TextBox 1"/>
          <p:cNvSpPr txBox="1"/>
          <p:nvPr/>
        </p:nvSpPr>
        <p:spPr>
          <a:xfrm>
            <a:off x="7620000" y="5562600"/>
            <a:ext cx="914400" cy="914400"/>
          </a:xfrm>
          <a:prstGeom prst="rect">
            <a:avLst/>
          </a:prstGeom>
        </p:spPr>
        <p:txBody>
          <a:bodyPr wrap="non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3600" dirty="0" smtClean="0"/>
              <a:t>Quantity</a:t>
            </a:r>
          </a:p>
          <a:p>
            <a:pPr algn="ctr"/>
            <a:r>
              <a:rPr lang="en-US" sz="2400" dirty="0" smtClean="0"/>
              <a:t>(gallon)</a:t>
            </a:r>
            <a:endParaRPr lang="en-US" sz="900" dirty="0"/>
          </a:p>
        </p:txBody>
      </p:sp>
      <p:cxnSp>
        <p:nvCxnSpPr>
          <p:cNvPr id="17" name="Straight Arrow Connector 16"/>
          <p:cNvCxnSpPr/>
          <p:nvPr/>
        </p:nvCxnSpPr>
        <p:spPr>
          <a:xfrm>
            <a:off x="2213548" y="6368321"/>
            <a:ext cx="5257800"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H="1" flipV="1">
            <a:off x="2209800" y="1717731"/>
            <a:ext cx="3748" cy="4650591"/>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flipV="1">
            <a:off x="2208431" y="4042364"/>
            <a:ext cx="3226633" cy="926269"/>
          </a:xfrm>
          <a:prstGeom prst="line">
            <a:avLst/>
          </a:prstGeom>
          <a:ln w="57150">
            <a:solidFill>
              <a:srgbClr val="FF0000"/>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flipV="1">
            <a:off x="5467984" y="2025283"/>
            <a:ext cx="1687644" cy="2015630"/>
          </a:xfrm>
          <a:prstGeom prst="line">
            <a:avLst/>
          </a:prstGeom>
          <a:ln w="57150">
            <a:solidFill>
              <a:srgbClr val="FFC000"/>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flipV="1">
            <a:off x="2248141" y="5562600"/>
            <a:ext cx="1905000" cy="288560"/>
          </a:xfrm>
          <a:prstGeom prst="line">
            <a:avLst/>
          </a:prstGeom>
          <a:ln w="57150">
            <a:solidFill>
              <a:srgbClr val="00B050"/>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V="1">
            <a:off x="2226348" y="3659217"/>
            <a:ext cx="4235347" cy="329121"/>
          </a:xfrm>
          <a:prstGeom prst="line">
            <a:avLst/>
          </a:prstGeom>
          <a:ln w="57150">
            <a:solidFill>
              <a:srgbClr val="002060"/>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flipV="1">
            <a:off x="2209800" y="1668280"/>
            <a:ext cx="1680148" cy="1778521"/>
          </a:xfrm>
          <a:prstGeom prst="line">
            <a:avLst/>
          </a:prstGeom>
          <a:ln w="57150">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47" name="Left Brace 46"/>
          <p:cNvSpPr/>
          <p:nvPr/>
        </p:nvSpPr>
        <p:spPr>
          <a:xfrm>
            <a:off x="1523711" y="3971202"/>
            <a:ext cx="577291" cy="2353398"/>
          </a:xfrm>
          <a:prstGeom prst="leftBrace">
            <a:avLst>
              <a:gd name="adj1" fmla="val 13249"/>
              <a:gd name="adj2" fmla="val 50000"/>
            </a:avLst>
          </a:prstGeom>
          <a:ln w="31750">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TextBox 23"/>
          <p:cNvSpPr txBox="1"/>
          <p:nvPr/>
        </p:nvSpPr>
        <p:spPr>
          <a:xfrm>
            <a:off x="15646" y="4290829"/>
            <a:ext cx="1796710" cy="2077492"/>
          </a:xfrm>
          <a:prstGeom prst="rect">
            <a:avLst/>
          </a:prstGeom>
          <a:noFill/>
        </p:spPr>
        <p:txBody>
          <a:bodyPr wrap="none" rtlCol="0">
            <a:spAutoFit/>
          </a:bodyPr>
          <a:lstStyle/>
          <a:p>
            <a:r>
              <a:rPr lang="en-US" sz="2400" b="1" dirty="0" smtClean="0"/>
              <a:t>Average</a:t>
            </a:r>
          </a:p>
          <a:p>
            <a:r>
              <a:rPr lang="en-US" sz="2400" b="1" dirty="0" smtClean="0"/>
              <a:t>Fixed Costs</a:t>
            </a:r>
          </a:p>
          <a:p>
            <a:endParaRPr lang="en-US" sz="900" b="1" dirty="0" smtClean="0"/>
          </a:p>
          <a:p>
            <a:r>
              <a:rPr lang="en-US" sz="2400" dirty="0" smtClean="0"/>
              <a:t>(Capital, SGA</a:t>
            </a:r>
          </a:p>
          <a:p>
            <a:r>
              <a:rPr lang="en-US" sz="2400" dirty="0" smtClean="0"/>
              <a:t>Variable</a:t>
            </a:r>
          </a:p>
          <a:p>
            <a:r>
              <a:rPr lang="en-US" sz="2400" dirty="0" smtClean="0"/>
              <a:t>period costs)</a:t>
            </a:r>
            <a:endParaRPr lang="en-US" sz="2400" dirty="0"/>
          </a:p>
        </p:txBody>
      </p:sp>
      <p:sp>
        <p:nvSpPr>
          <p:cNvPr id="48" name="TextBox 47"/>
          <p:cNvSpPr txBox="1"/>
          <p:nvPr/>
        </p:nvSpPr>
        <p:spPr>
          <a:xfrm rot="21392037">
            <a:off x="3051108" y="3014399"/>
            <a:ext cx="2512611" cy="830997"/>
          </a:xfrm>
          <a:prstGeom prst="rect">
            <a:avLst/>
          </a:prstGeom>
          <a:noFill/>
        </p:spPr>
        <p:txBody>
          <a:bodyPr wrap="none" rtlCol="0">
            <a:spAutoFit/>
          </a:bodyPr>
          <a:lstStyle/>
          <a:p>
            <a:r>
              <a:rPr lang="en-US" sz="2400" b="1" dirty="0" smtClean="0"/>
              <a:t>Variable Costs</a:t>
            </a:r>
          </a:p>
          <a:p>
            <a:r>
              <a:rPr lang="en-US" sz="2400" dirty="0" smtClean="0"/>
              <a:t>(Operating, COGS)</a:t>
            </a:r>
            <a:endParaRPr lang="en-US" sz="2400" dirty="0"/>
          </a:p>
        </p:txBody>
      </p:sp>
      <p:sp>
        <p:nvSpPr>
          <p:cNvPr id="49" name="TextBox 48"/>
          <p:cNvSpPr txBox="1"/>
          <p:nvPr/>
        </p:nvSpPr>
        <p:spPr>
          <a:xfrm>
            <a:off x="3946665" y="1517676"/>
            <a:ext cx="2366930" cy="400110"/>
          </a:xfrm>
          <a:prstGeom prst="rect">
            <a:avLst/>
          </a:prstGeom>
          <a:noFill/>
        </p:spPr>
        <p:txBody>
          <a:bodyPr wrap="none" rtlCol="0">
            <a:spAutoFit/>
          </a:bodyPr>
          <a:lstStyle/>
          <a:p>
            <a:r>
              <a:rPr lang="en-US" sz="2000" dirty="0" smtClean="0"/>
              <a:t>Offshore Platform #1</a:t>
            </a:r>
            <a:endParaRPr lang="en-US" sz="2000" dirty="0"/>
          </a:p>
        </p:txBody>
      </p:sp>
      <p:sp>
        <p:nvSpPr>
          <p:cNvPr id="50" name="TextBox 49"/>
          <p:cNvSpPr txBox="1"/>
          <p:nvPr/>
        </p:nvSpPr>
        <p:spPr>
          <a:xfrm>
            <a:off x="7209020" y="1933545"/>
            <a:ext cx="1448282" cy="400110"/>
          </a:xfrm>
          <a:prstGeom prst="rect">
            <a:avLst/>
          </a:prstGeom>
          <a:noFill/>
        </p:spPr>
        <p:txBody>
          <a:bodyPr wrap="none" rtlCol="0">
            <a:spAutoFit/>
          </a:bodyPr>
          <a:lstStyle/>
          <a:p>
            <a:r>
              <a:rPr lang="en-US" sz="2000" dirty="0" smtClean="0"/>
              <a:t>Land Site #3</a:t>
            </a:r>
            <a:endParaRPr lang="en-US" sz="2000" dirty="0"/>
          </a:p>
        </p:txBody>
      </p:sp>
      <p:sp>
        <p:nvSpPr>
          <p:cNvPr id="51" name="TextBox 50"/>
          <p:cNvSpPr txBox="1"/>
          <p:nvPr/>
        </p:nvSpPr>
        <p:spPr>
          <a:xfrm>
            <a:off x="4191000" y="5444051"/>
            <a:ext cx="1448282" cy="400110"/>
          </a:xfrm>
          <a:prstGeom prst="rect">
            <a:avLst/>
          </a:prstGeom>
          <a:noFill/>
        </p:spPr>
        <p:txBody>
          <a:bodyPr wrap="none" rtlCol="0">
            <a:spAutoFit/>
          </a:bodyPr>
          <a:lstStyle/>
          <a:p>
            <a:r>
              <a:rPr lang="en-US" sz="2000" dirty="0" smtClean="0"/>
              <a:t>Land Site #1</a:t>
            </a:r>
            <a:endParaRPr lang="en-US" sz="2000" dirty="0"/>
          </a:p>
        </p:txBody>
      </p:sp>
      <p:sp>
        <p:nvSpPr>
          <p:cNvPr id="52" name="TextBox 51"/>
          <p:cNvSpPr txBox="1"/>
          <p:nvPr/>
        </p:nvSpPr>
        <p:spPr>
          <a:xfrm>
            <a:off x="6401279" y="3650140"/>
            <a:ext cx="1448282" cy="400110"/>
          </a:xfrm>
          <a:prstGeom prst="rect">
            <a:avLst/>
          </a:prstGeom>
          <a:noFill/>
        </p:spPr>
        <p:txBody>
          <a:bodyPr wrap="none" rtlCol="0">
            <a:spAutoFit/>
          </a:bodyPr>
          <a:lstStyle/>
          <a:p>
            <a:r>
              <a:rPr lang="en-US" sz="2000" dirty="0" smtClean="0"/>
              <a:t>Land Site #2</a:t>
            </a:r>
            <a:endParaRPr lang="en-US" sz="2000" dirty="0"/>
          </a:p>
        </p:txBody>
      </p:sp>
    </p:spTree>
    <p:extLst>
      <p:ext uri="{BB962C8B-B14F-4D97-AF65-F5344CB8AC3E}">
        <p14:creationId xmlns:p14="http://schemas.microsoft.com/office/powerpoint/2010/main" val="466752006"/>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0"/>
            <a:ext cx="8229600" cy="1143000"/>
          </a:xfrm>
        </p:spPr>
        <p:txBody>
          <a:bodyPr/>
          <a:lstStyle/>
          <a:p>
            <a:r>
              <a:rPr lang="en-US" dirty="0" smtClean="0"/>
              <a:t>Normal Market – </a:t>
            </a:r>
            <a:r>
              <a:rPr lang="en-US" b="1" dirty="0" smtClean="0"/>
              <a:t>Supply</a:t>
            </a:r>
            <a:r>
              <a:rPr lang="en-US" dirty="0" smtClean="0"/>
              <a:t> of Oil</a:t>
            </a:r>
            <a:endParaRPr lang="en-US" dirty="0"/>
          </a:p>
        </p:txBody>
      </p:sp>
      <p:sp>
        <p:nvSpPr>
          <p:cNvPr id="4" name="Slide Number Placeholder 3"/>
          <p:cNvSpPr>
            <a:spLocks noGrp="1"/>
          </p:cNvSpPr>
          <p:nvPr>
            <p:ph type="sldNum" sz="quarter" idx="12"/>
          </p:nvPr>
        </p:nvSpPr>
        <p:spPr>
          <a:xfrm>
            <a:off x="6651886" y="6538912"/>
            <a:ext cx="2133600" cy="365125"/>
          </a:xfrm>
        </p:spPr>
        <p:txBody>
          <a:bodyPr/>
          <a:lstStyle/>
          <a:p>
            <a:fld id="{B2FC610D-FAE1-464C-9CF3-920562D0AD66}" type="slidenum">
              <a:rPr lang="en-US" smtClean="0"/>
              <a:t>109</a:t>
            </a:fld>
            <a:endParaRPr lang="en-US" dirty="0"/>
          </a:p>
        </p:txBody>
      </p:sp>
      <p:sp>
        <p:nvSpPr>
          <p:cNvPr id="9" name="TextBox 1"/>
          <p:cNvSpPr txBox="1"/>
          <p:nvPr/>
        </p:nvSpPr>
        <p:spPr>
          <a:xfrm>
            <a:off x="712658" y="1040556"/>
            <a:ext cx="914400" cy="914400"/>
          </a:xfrm>
          <a:prstGeom prst="rect">
            <a:avLst/>
          </a:prstGeom>
        </p:spPr>
        <p:txBody>
          <a:bodyPr wrap="non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3600" dirty="0" smtClean="0"/>
              <a:t>Cost (“Price”)</a:t>
            </a:r>
            <a:r>
              <a:rPr lang="en-US" sz="2800" dirty="0" smtClean="0"/>
              <a:t/>
            </a:r>
            <a:br>
              <a:rPr lang="en-US" sz="2800" dirty="0" smtClean="0"/>
            </a:br>
            <a:r>
              <a:rPr lang="en-US" sz="2800" dirty="0" smtClean="0"/>
              <a:t>($/gallon)</a:t>
            </a:r>
            <a:endParaRPr lang="en-US" sz="1100" dirty="0"/>
          </a:p>
        </p:txBody>
      </p:sp>
      <p:sp>
        <p:nvSpPr>
          <p:cNvPr id="10" name="TextBox 1"/>
          <p:cNvSpPr txBox="1"/>
          <p:nvPr/>
        </p:nvSpPr>
        <p:spPr>
          <a:xfrm>
            <a:off x="5562600" y="5638800"/>
            <a:ext cx="914400" cy="914400"/>
          </a:xfrm>
          <a:prstGeom prst="rect">
            <a:avLst/>
          </a:prstGeom>
        </p:spPr>
        <p:txBody>
          <a:bodyPr wrap="non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3600" dirty="0" smtClean="0"/>
              <a:t>Quantity</a:t>
            </a:r>
          </a:p>
          <a:p>
            <a:pPr algn="ctr"/>
            <a:r>
              <a:rPr lang="en-US" sz="2400" dirty="0" smtClean="0"/>
              <a:t>(gallon)</a:t>
            </a:r>
            <a:endParaRPr lang="en-US" sz="900" dirty="0"/>
          </a:p>
        </p:txBody>
      </p:sp>
      <p:cxnSp>
        <p:nvCxnSpPr>
          <p:cNvPr id="17" name="Straight Arrow Connector 16"/>
          <p:cNvCxnSpPr/>
          <p:nvPr/>
        </p:nvCxnSpPr>
        <p:spPr>
          <a:xfrm>
            <a:off x="232348" y="6368321"/>
            <a:ext cx="5257800"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H="1" flipV="1">
            <a:off x="228600" y="1717731"/>
            <a:ext cx="3748" cy="4650591"/>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flipV="1">
            <a:off x="282315" y="4041566"/>
            <a:ext cx="3226633" cy="926269"/>
          </a:xfrm>
          <a:prstGeom prst="line">
            <a:avLst/>
          </a:prstGeom>
          <a:ln w="57150">
            <a:solidFill>
              <a:schemeClr val="accent1">
                <a:shade val="95000"/>
                <a:satMod val="105000"/>
                <a:alpha val="40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flipV="1">
            <a:off x="3530183" y="2015908"/>
            <a:ext cx="1687644" cy="2015630"/>
          </a:xfrm>
          <a:prstGeom prst="line">
            <a:avLst/>
          </a:prstGeom>
          <a:ln w="57150">
            <a:solidFill>
              <a:schemeClr val="accent1">
                <a:shade val="95000"/>
                <a:satMod val="105000"/>
                <a:alpha val="40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flipV="1">
            <a:off x="232348" y="5562600"/>
            <a:ext cx="1905000" cy="288560"/>
          </a:xfrm>
          <a:prstGeom prst="line">
            <a:avLst/>
          </a:prstGeom>
          <a:ln w="57150">
            <a:solidFill>
              <a:srgbClr val="00B050"/>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V="1">
            <a:off x="339152" y="3642081"/>
            <a:ext cx="4235347" cy="329121"/>
          </a:xfrm>
          <a:prstGeom prst="line">
            <a:avLst/>
          </a:prstGeom>
          <a:ln w="57150">
            <a:solidFill>
              <a:schemeClr val="accent1">
                <a:shade val="95000"/>
                <a:satMod val="105000"/>
                <a:alpha val="40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flipV="1">
            <a:off x="228600" y="1668280"/>
            <a:ext cx="1680148" cy="1778521"/>
          </a:xfrm>
          <a:prstGeom prst="line">
            <a:avLst/>
          </a:prstGeom>
          <a:ln w="57150">
            <a:solidFill>
              <a:schemeClr val="accent1">
                <a:shade val="95000"/>
                <a:satMod val="105000"/>
                <a:alpha val="40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flipV="1">
            <a:off x="2137348" y="4041566"/>
            <a:ext cx="3226633" cy="926269"/>
          </a:xfrm>
          <a:prstGeom prst="line">
            <a:avLst/>
          </a:prstGeom>
          <a:ln w="57150">
            <a:solidFill>
              <a:srgbClr val="FF0000"/>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V="1">
            <a:off x="5391461" y="2033335"/>
            <a:ext cx="1687644" cy="2015630"/>
          </a:xfrm>
          <a:prstGeom prst="line">
            <a:avLst/>
          </a:prstGeom>
          <a:ln w="57150">
            <a:solidFill>
              <a:srgbClr val="FFC000"/>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flipV="1">
            <a:off x="5486400" y="3653426"/>
            <a:ext cx="4235347" cy="329121"/>
          </a:xfrm>
          <a:prstGeom prst="line">
            <a:avLst/>
          </a:prstGeom>
          <a:ln w="57150">
            <a:solidFill>
              <a:srgbClr val="002060"/>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V="1">
            <a:off x="11121452" y="1656936"/>
            <a:ext cx="1680148" cy="1778521"/>
          </a:xfrm>
          <a:prstGeom prst="line">
            <a:avLst/>
          </a:prstGeom>
          <a:ln w="57150">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flipH="1">
            <a:off x="-418268" y="3971202"/>
            <a:ext cx="10820400"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flipH="1">
            <a:off x="-192373" y="3446801"/>
            <a:ext cx="10820400"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7204647" y="4397368"/>
            <a:ext cx="0" cy="130951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flipH="1" flipV="1">
            <a:off x="7207146" y="5715000"/>
            <a:ext cx="1578340" cy="268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Freeform 14"/>
          <p:cNvSpPr/>
          <p:nvPr/>
        </p:nvSpPr>
        <p:spPr>
          <a:xfrm>
            <a:off x="7210269" y="4557010"/>
            <a:ext cx="1633928" cy="929390"/>
          </a:xfrm>
          <a:custGeom>
            <a:avLst/>
            <a:gdLst>
              <a:gd name="connsiteX0" fmla="*/ 0 w 1633928"/>
              <a:gd name="connsiteY0" fmla="*/ 929390 h 929390"/>
              <a:gd name="connsiteX1" fmla="*/ 989351 w 1633928"/>
              <a:gd name="connsiteY1" fmla="*/ 764498 h 929390"/>
              <a:gd name="connsiteX2" fmla="*/ 1633928 w 1633928"/>
              <a:gd name="connsiteY2" fmla="*/ 0 h 929390"/>
            </a:gdLst>
            <a:ahLst/>
            <a:cxnLst>
              <a:cxn ang="0">
                <a:pos x="connsiteX0" y="connsiteY0"/>
              </a:cxn>
              <a:cxn ang="0">
                <a:pos x="connsiteX1" y="connsiteY1"/>
              </a:cxn>
              <a:cxn ang="0">
                <a:pos x="connsiteX2" y="connsiteY2"/>
              </a:cxn>
            </a:cxnLst>
            <a:rect l="l" t="t" r="r" b="b"/>
            <a:pathLst>
              <a:path w="1633928" h="929390">
                <a:moveTo>
                  <a:pt x="0" y="929390"/>
                </a:moveTo>
                <a:cubicBezTo>
                  <a:pt x="358515" y="924393"/>
                  <a:pt x="717030" y="919396"/>
                  <a:pt x="989351" y="764498"/>
                </a:cubicBezTo>
                <a:cubicBezTo>
                  <a:pt x="1261672" y="609600"/>
                  <a:pt x="1526499" y="122420"/>
                  <a:pt x="1633928"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15"/>
          <p:cNvSpPr/>
          <p:nvPr/>
        </p:nvSpPr>
        <p:spPr>
          <a:xfrm>
            <a:off x="282315" y="3867085"/>
            <a:ext cx="8979108" cy="1978702"/>
          </a:xfrm>
          <a:custGeom>
            <a:avLst/>
            <a:gdLst>
              <a:gd name="connsiteX0" fmla="*/ 0 w 8979108"/>
              <a:gd name="connsiteY0" fmla="*/ 1978702 h 1978702"/>
              <a:gd name="connsiteX1" fmla="*/ 1738859 w 8979108"/>
              <a:gd name="connsiteY1" fmla="*/ 1738859 h 1978702"/>
              <a:gd name="connsiteX2" fmla="*/ 2128603 w 8979108"/>
              <a:gd name="connsiteY2" fmla="*/ 1064302 h 1978702"/>
              <a:gd name="connsiteX3" fmla="*/ 5261547 w 8979108"/>
              <a:gd name="connsiteY3" fmla="*/ 149902 h 1978702"/>
              <a:gd name="connsiteX4" fmla="*/ 6625652 w 8979108"/>
              <a:gd name="connsiteY4" fmla="*/ 74951 h 1978702"/>
              <a:gd name="connsiteX5" fmla="*/ 8979108 w 8979108"/>
              <a:gd name="connsiteY5" fmla="*/ 0 h 1978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979108" h="1978702">
                <a:moveTo>
                  <a:pt x="0" y="1978702"/>
                </a:moveTo>
                <a:cubicBezTo>
                  <a:pt x="692046" y="1934980"/>
                  <a:pt x="1384092" y="1891259"/>
                  <a:pt x="1738859" y="1738859"/>
                </a:cubicBezTo>
                <a:cubicBezTo>
                  <a:pt x="2093626" y="1586459"/>
                  <a:pt x="1541488" y="1329128"/>
                  <a:pt x="2128603" y="1064302"/>
                </a:cubicBezTo>
                <a:cubicBezTo>
                  <a:pt x="2715718" y="799476"/>
                  <a:pt x="4512039" y="314794"/>
                  <a:pt x="5261547" y="149902"/>
                </a:cubicBezTo>
                <a:cubicBezTo>
                  <a:pt x="6011055" y="-14990"/>
                  <a:pt x="6625652" y="74951"/>
                  <a:pt x="6625652" y="74951"/>
                </a:cubicBezTo>
                <a:lnTo>
                  <a:pt x="8979108" y="0"/>
                </a:lnTo>
              </a:path>
            </a:pathLst>
          </a:custGeom>
          <a:noFill/>
          <a:ln w="120650">
            <a:solidFill>
              <a:schemeClr val="tx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1"/>
          <p:cNvSpPr txBox="1"/>
          <p:nvPr/>
        </p:nvSpPr>
        <p:spPr>
          <a:xfrm>
            <a:off x="7539116" y="5700485"/>
            <a:ext cx="914400" cy="914400"/>
          </a:xfrm>
          <a:prstGeom prst="rect">
            <a:avLst/>
          </a:prstGeom>
        </p:spPr>
        <p:txBody>
          <a:bodyPr wrap="non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1400" dirty="0" smtClean="0"/>
              <a:t>“The Supply Curve”</a:t>
            </a:r>
            <a:endParaRPr lang="en-US" sz="2400" dirty="0" smtClean="0"/>
          </a:p>
        </p:txBody>
      </p:sp>
    </p:spTree>
    <p:extLst>
      <p:ext uri="{BB962C8B-B14F-4D97-AF65-F5344CB8AC3E}">
        <p14:creationId xmlns:p14="http://schemas.microsoft.com/office/powerpoint/2010/main" val="274804255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 name="TextBox 272"/>
          <p:cNvSpPr txBox="1"/>
          <p:nvPr/>
        </p:nvSpPr>
        <p:spPr>
          <a:xfrm>
            <a:off x="329958" y="4182741"/>
            <a:ext cx="813043" cy="1446550"/>
          </a:xfrm>
          <a:prstGeom prst="rect">
            <a:avLst/>
          </a:prstGeom>
          <a:noFill/>
        </p:spPr>
        <p:txBody>
          <a:bodyPr wrap="none" rtlCol="0">
            <a:spAutoFit/>
          </a:bodyPr>
          <a:lstStyle/>
          <a:p>
            <a:r>
              <a:rPr lang="en-US" sz="8800" b="1" dirty="0" smtClean="0">
                <a:ln>
                  <a:solidFill>
                    <a:schemeClr val="tx1"/>
                  </a:solidFill>
                </a:ln>
                <a:solidFill>
                  <a:srgbClr val="FFFF00"/>
                </a:solidFill>
                <a:latin typeface="Microsoft Sans Serif" pitchFamily="34" charset="0"/>
                <a:cs typeface="Microsoft Sans Serif" pitchFamily="34" charset="0"/>
              </a:rPr>
              <a:t>?</a:t>
            </a:r>
            <a:endParaRPr lang="en-US" sz="2800" b="1" dirty="0">
              <a:ln>
                <a:solidFill>
                  <a:schemeClr val="tx1"/>
                </a:solidFill>
              </a:ln>
              <a:solidFill>
                <a:srgbClr val="FFFF00"/>
              </a:solidFill>
              <a:latin typeface="Microsoft Sans Serif" pitchFamily="34" charset="0"/>
              <a:cs typeface="Microsoft Sans Serif" pitchFamily="34" charset="0"/>
            </a:endParaRPr>
          </a:p>
        </p:txBody>
      </p:sp>
      <p:sp>
        <p:nvSpPr>
          <p:cNvPr id="274" name="Flowchart: Process 273"/>
          <p:cNvSpPr/>
          <p:nvPr/>
        </p:nvSpPr>
        <p:spPr>
          <a:xfrm>
            <a:off x="228600" y="3849185"/>
            <a:ext cx="1143000" cy="1561015"/>
          </a:xfrm>
          <a:prstGeom prst="flowChartProcess">
            <a:avLst/>
          </a:prstGeom>
          <a:solidFill>
            <a:schemeClr val="bg1">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2" name="L-Shape 271"/>
          <p:cNvSpPr/>
          <p:nvPr/>
        </p:nvSpPr>
        <p:spPr>
          <a:xfrm rot="18488620">
            <a:off x="360176" y="2156446"/>
            <a:ext cx="803647" cy="337765"/>
          </a:xfrm>
          <a:prstGeom prst="corner">
            <a:avLst/>
          </a:prstGeom>
          <a:solidFill>
            <a:schemeClr val="accent3">
              <a:lumMod val="60000"/>
              <a:lumOff val="40000"/>
            </a:schemeClr>
          </a:solidFill>
          <a:ln w="25400" cap="flat">
            <a:solidFill>
              <a:srgbClr val="00B050"/>
            </a:solidFill>
            <a:prstDash val="solid"/>
            <a:round/>
          </a:ln>
          <a:effectLst>
            <a:outerShdw blurRad="50800" dist="63500" dir="27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Arial"/>
            </a:endParaRPr>
          </a:p>
        </p:txBody>
      </p:sp>
      <p:cxnSp>
        <p:nvCxnSpPr>
          <p:cNvPr id="32" name="Straight Connector 31"/>
          <p:cNvCxnSpPr>
            <a:stCxn id="7" idx="3"/>
            <a:endCxn id="18" idx="7"/>
          </p:cNvCxnSpPr>
          <p:nvPr/>
        </p:nvCxnSpPr>
        <p:spPr>
          <a:xfrm flipH="1">
            <a:off x="7073364" y="2798040"/>
            <a:ext cx="354104" cy="208618"/>
          </a:xfrm>
          <a:prstGeom prst="line">
            <a:avLst/>
          </a:prstGeom>
          <a:ln w="28575"/>
        </p:spPr>
        <p:style>
          <a:lnRef idx="1">
            <a:schemeClr val="accent6"/>
          </a:lnRef>
          <a:fillRef idx="0">
            <a:schemeClr val="accent6"/>
          </a:fillRef>
          <a:effectRef idx="0">
            <a:schemeClr val="accent6"/>
          </a:effectRef>
          <a:fontRef idx="minor">
            <a:schemeClr val="tx1"/>
          </a:fontRef>
        </p:style>
      </p:cxnSp>
      <p:cxnSp>
        <p:nvCxnSpPr>
          <p:cNvPr id="35" name="Straight Connector 34"/>
          <p:cNvCxnSpPr>
            <a:stCxn id="4" idx="3"/>
            <a:endCxn id="18" idx="6"/>
          </p:cNvCxnSpPr>
          <p:nvPr/>
        </p:nvCxnSpPr>
        <p:spPr>
          <a:xfrm flipH="1">
            <a:off x="7129383" y="2719554"/>
            <a:ext cx="950432" cy="421269"/>
          </a:xfrm>
          <a:prstGeom prst="line">
            <a:avLst/>
          </a:prstGeom>
          <a:ln w="28575"/>
        </p:spPr>
        <p:style>
          <a:lnRef idx="1">
            <a:schemeClr val="accent6"/>
          </a:lnRef>
          <a:fillRef idx="0">
            <a:schemeClr val="accent6"/>
          </a:fillRef>
          <a:effectRef idx="0">
            <a:schemeClr val="accent6"/>
          </a:effectRef>
          <a:fontRef idx="minor">
            <a:schemeClr val="tx1"/>
          </a:fontRef>
        </p:style>
      </p:cxnSp>
      <p:cxnSp>
        <p:nvCxnSpPr>
          <p:cNvPr id="40" name="Straight Connector 39"/>
          <p:cNvCxnSpPr>
            <a:stCxn id="5" idx="2"/>
            <a:endCxn id="18" idx="6"/>
          </p:cNvCxnSpPr>
          <p:nvPr/>
        </p:nvCxnSpPr>
        <p:spPr>
          <a:xfrm flipH="1">
            <a:off x="7129383" y="2787541"/>
            <a:ext cx="1348998" cy="353282"/>
          </a:xfrm>
          <a:prstGeom prst="line">
            <a:avLst/>
          </a:prstGeom>
          <a:ln w="28575"/>
        </p:spPr>
        <p:style>
          <a:lnRef idx="1">
            <a:schemeClr val="accent6"/>
          </a:lnRef>
          <a:fillRef idx="0">
            <a:schemeClr val="accent6"/>
          </a:fillRef>
          <a:effectRef idx="0">
            <a:schemeClr val="accent6"/>
          </a:effectRef>
          <a:fontRef idx="minor">
            <a:schemeClr val="tx1"/>
          </a:fontRef>
        </p:style>
      </p:cxnSp>
      <p:cxnSp>
        <p:nvCxnSpPr>
          <p:cNvPr id="43" name="Straight Connector 42"/>
          <p:cNvCxnSpPr>
            <a:stCxn id="6" idx="2"/>
            <a:endCxn id="18" idx="6"/>
          </p:cNvCxnSpPr>
          <p:nvPr/>
        </p:nvCxnSpPr>
        <p:spPr>
          <a:xfrm flipH="1" flipV="1">
            <a:off x="7129383" y="3140823"/>
            <a:ext cx="876050" cy="243142"/>
          </a:xfrm>
          <a:prstGeom prst="line">
            <a:avLst/>
          </a:prstGeom>
          <a:ln w="28575"/>
        </p:spPr>
        <p:style>
          <a:lnRef idx="1">
            <a:schemeClr val="accent6"/>
          </a:lnRef>
          <a:fillRef idx="0">
            <a:schemeClr val="accent6"/>
          </a:fillRef>
          <a:effectRef idx="0">
            <a:schemeClr val="accent6"/>
          </a:effectRef>
          <a:fontRef idx="minor">
            <a:schemeClr val="tx1"/>
          </a:fontRef>
        </p:style>
      </p:cxnSp>
      <p:cxnSp>
        <p:nvCxnSpPr>
          <p:cNvPr id="46" name="Straight Connector 45"/>
          <p:cNvCxnSpPr>
            <a:stCxn id="6" idx="2"/>
            <a:endCxn id="19" idx="6"/>
          </p:cNvCxnSpPr>
          <p:nvPr/>
        </p:nvCxnSpPr>
        <p:spPr>
          <a:xfrm flipH="1">
            <a:off x="7100808" y="3383965"/>
            <a:ext cx="904625" cy="351651"/>
          </a:xfrm>
          <a:prstGeom prst="line">
            <a:avLst/>
          </a:prstGeom>
          <a:ln w="28575"/>
        </p:spPr>
        <p:style>
          <a:lnRef idx="1">
            <a:schemeClr val="accent6"/>
          </a:lnRef>
          <a:fillRef idx="0">
            <a:schemeClr val="accent6"/>
          </a:fillRef>
          <a:effectRef idx="0">
            <a:schemeClr val="accent6"/>
          </a:effectRef>
          <a:fontRef idx="minor">
            <a:schemeClr val="tx1"/>
          </a:fontRef>
        </p:style>
      </p:cxnSp>
      <p:cxnSp>
        <p:nvCxnSpPr>
          <p:cNvPr id="64" name="Straight Connector 63"/>
          <p:cNvCxnSpPr>
            <a:stCxn id="8" idx="2"/>
            <a:endCxn id="19" idx="6"/>
          </p:cNvCxnSpPr>
          <p:nvPr/>
        </p:nvCxnSpPr>
        <p:spPr>
          <a:xfrm flipH="1" flipV="1">
            <a:off x="7100808" y="3735616"/>
            <a:ext cx="995049" cy="182511"/>
          </a:xfrm>
          <a:prstGeom prst="line">
            <a:avLst/>
          </a:prstGeom>
          <a:ln w="28575"/>
        </p:spPr>
        <p:style>
          <a:lnRef idx="1">
            <a:schemeClr val="accent6"/>
          </a:lnRef>
          <a:fillRef idx="0">
            <a:schemeClr val="accent6"/>
          </a:fillRef>
          <a:effectRef idx="0">
            <a:schemeClr val="accent6"/>
          </a:effectRef>
          <a:fontRef idx="minor">
            <a:schemeClr val="tx1"/>
          </a:fontRef>
        </p:style>
      </p:cxnSp>
      <p:cxnSp>
        <p:nvCxnSpPr>
          <p:cNvPr id="71" name="Straight Connector 70"/>
          <p:cNvCxnSpPr>
            <a:stCxn id="12" idx="7"/>
            <a:endCxn id="17" idx="4"/>
          </p:cNvCxnSpPr>
          <p:nvPr/>
        </p:nvCxnSpPr>
        <p:spPr>
          <a:xfrm flipV="1">
            <a:off x="5767892" y="3713149"/>
            <a:ext cx="437527" cy="193480"/>
          </a:xfrm>
          <a:prstGeom prst="line">
            <a:avLst/>
          </a:prstGeom>
          <a:ln/>
        </p:spPr>
        <p:style>
          <a:lnRef idx="2">
            <a:schemeClr val="accent5"/>
          </a:lnRef>
          <a:fillRef idx="0">
            <a:schemeClr val="accent5"/>
          </a:fillRef>
          <a:effectRef idx="1">
            <a:schemeClr val="accent5"/>
          </a:effectRef>
          <a:fontRef idx="minor">
            <a:schemeClr val="tx1"/>
          </a:fontRef>
        </p:style>
      </p:cxnSp>
      <p:cxnSp>
        <p:nvCxnSpPr>
          <p:cNvPr id="74" name="Straight Connector 73"/>
          <p:cNvCxnSpPr>
            <a:stCxn id="16" idx="0"/>
            <a:endCxn id="17" idx="4"/>
          </p:cNvCxnSpPr>
          <p:nvPr/>
        </p:nvCxnSpPr>
        <p:spPr>
          <a:xfrm flipH="1" flipV="1">
            <a:off x="6205419" y="3713149"/>
            <a:ext cx="258140" cy="272072"/>
          </a:xfrm>
          <a:prstGeom prst="line">
            <a:avLst/>
          </a:prstGeom>
          <a:ln/>
        </p:spPr>
        <p:style>
          <a:lnRef idx="2">
            <a:schemeClr val="accent5"/>
          </a:lnRef>
          <a:fillRef idx="0">
            <a:schemeClr val="accent5"/>
          </a:fillRef>
          <a:effectRef idx="1">
            <a:schemeClr val="accent5"/>
          </a:effectRef>
          <a:fontRef idx="minor">
            <a:schemeClr val="tx1"/>
          </a:fontRef>
        </p:style>
      </p:cxnSp>
      <p:cxnSp>
        <p:nvCxnSpPr>
          <p:cNvPr id="77" name="Straight Connector 76"/>
          <p:cNvCxnSpPr>
            <a:stCxn id="16" idx="0"/>
            <a:endCxn id="19" idx="3"/>
          </p:cNvCxnSpPr>
          <p:nvPr/>
        </p:nvCxnSpPr>
        <p:spPr>
          <a:xfrm flipV="1">
            <a:off x="6463559" y="3869781"/>
            <a:ext cx="310744" cy="115440"/>
          </a:xfrm>
          <a:prstGeom prst="line">
            <a:avLst/>
          </a:prstGeom>
          <a:ln/>
        </p:spPr>
        <p:style>
          <a:lnRef idx="2">
            <a:schemeClr val="accent5"/>
          </a:lnRef>
          <a:fillRef idx="0">
            <a:schemeClr val="accent5"/>
          </a:fillRef>
          <a:effectRef idx="1">
            <a:schemeClr val="accent5"/>
          </a:effectRef>
          <a:fontRef idx="minor">
            <a:schemeClr val="tx1"/>
          </a:fontRef>
        </p:style>
      </p:cxnSp>
      <p:cxnSp>
        <p:nvCxnSpPr>
          <p:cNvPr id="80" name="Straight Connector 79"/>
          <p:cNvCxnSpPr>
            <a:stCxn id="13" idx="1"/>
            <a:endCxn id="19" idx="4"/>
          </p:cNvCxnSpPr>
          <p:nvPr/>
        </p:nvCxnSpPr>
        <p:spPr>
          <a:xfrm flipH="1" flipV="1">
            <a:off x="6909546" y="3925354"/>
            <a:ext cx="84594" cy="468663"/>
          </a:xfrm>
          <a:prstGeom prst="line">
            <a:avLst/>
          </a:prstGeom>
          <a:ln/>
        </p:spPr>
        <p:style>
          <a:lnRef idx="2">
            <a:schemeClr val="accent5"/>
          </a:lnRef>
          <a:fillRef idx="0">
            <a:schemeClr val="accent5"/>
          </a:fillRef>
          <a:effectRef idx="1">
            <a:schemeClr val="accent5"/>
          </a:effectRef>
          <a:fontRef idx="minor">
            <a:schemeClr val="tx1"/>
          </a:fontRef>
        </p:style>
      </p:cxnSp>
      <p:cxnSp>
        <p:nvCxnSpPr>
          <p:cNvPr id="83" name="Straight Connector 82"/>
          <p:cNvCxnSpPr>
            <a:stCxn id="15" idx="1"/>
            <a:endCxn id="19" idx="5"/>
          </p:cNvCxnSpPr>
          <p:nvPr/>
        </p:nvCxnSpPr>
        <p:spPr>
          <a:xfrm flipH="1" flipV="1">
            <a:off x="7044789" y="3869781"/>
            <a:ext cx="390885" cy="185010"/>
          </a:xfrm>
          <a:prstGeom prst="line">
            <a:avLst/>
          </a:prstGeom>
          <a:ln/>
        </p:spPr>
        <p:style>
          <a:lnRef idx="2">
            <a:schemeClr val="accent5"/>
          </a:lnRef>
          <a:fillRef idx="0">
            <a:schemeClr val="accent5"/>
          </a:fillRef>
          <a:effectRef idx="1">
            <a:schemeClr val="accent5"/>
          </a:effectRef>
          <a:fontRef idx="minor">
            <a:schemeClr val="tx1"/>
          </a:fontRef>
        </p:style>
      </p:cxnSp>
      <p:cxnSp>
        <p:nvCxnSpPr>
          <p:cNvPr id="86" name="Straight Connector 85"/>
          <p:cNvCxnSpPr>
            <a:stCxn id="14" idx="0"/>
            <a:endCxn id="17" idx="4"/>
          </p:cNvCxnSpPr>
          <p:nvPr/>
        </p:nvCxnSpPr>
        <p:spPr>
          <a:xfrm flipV="1">
            <a:off x="6011374" y="3713149"/>
            <a:ext cx="194045" cy="625295"/>
          </a:xfrm>
          <a:prstGeom prst="line">
            <a:avLst/>
          </a:prstGeom>
          <a:ln/>
        </p:spPr>
        <p:style>
          <a:lnRef idx="2">
            <a:schemeClr val="accent5"/>
          </a:lnRef>
          <a:fillRef idx="0">
            <a:schemeClr val="accent5"/>
          </a:fillRef>
          <a:effectRef idx="1">
            <a:schemeClr val="accent5"/>
          </a:effectRef>
          <a:fontRef idx="minor">
            <a:schemeClr val="tx1"/>
          </a:fontRef>
        </p:style>
      </p:cxnSp>
      <p:cxnSp>
        <p:nvCxnSpPr>
          <p:cNvPr id="21" name="Straight Connector 20"/>
          <p:cNvCxnSpPr>
            <a:stCxn id="11" idx="5"/>
            <a:endCxn id="17" idx="1"/>
          </p:cNvCxnSpPr>
          <p:nvPr/>
        </p:nvCxnSpPr>
        <p:spPr>
          <a:xfrm>
            <a:off x="5536668" y="2920026"/>
            <a:ext cx="533508" cy="469220"/>
          </a:xfrm>
          <a:prstGeom prst="line">
            <a:avLst/>
          </a:prstGeom>
          <a:ln/>
        </p:spPr>
        <p:style>
          <a:lnRef idx="2">
            <a:schemeClr val="accent2"/>
          </a:lnRef>
          <a:fillRef idx="0">
            <a:schemeClr val="accent2"/>
          </a:fillRef>
          <a:effectRef idx="1">
            <a:schemeClr val="accent2"/>
          </a:effectRef>
          <a:fontRef idx="minor">
            <a:schemeClr val="tx1"/>
          </a:fontRef>
        </p:style>
      </p:cxnSp>
      <p:cxnSp>
        <p:nvCxnSpPr>
          <p:cNvPr id="23" name="Straight Connector 22"/>
          <p:cNvCxnSpPr>
            <a:stCxn id="9" idx="6"/>
            <a:endCxn id="17" idx="2"/>
          </p:cNvCxnSpPr>
          <p:nvPr/>
        </p:nvCxnSpPr>
        <p:spPr>
          <a:xfrm>
            <a:off x="5441387" y="3330561"/>
            <a:ext cx="572770" cy="192850"/>
          </a:xfrm>
          <a:prstGeom prst="line">
            <a:avLst/>
          </a:prstGeom>
          <a:ln/>
        </p:spPr>
        <p:style>
          <a:lnRef idx="2">
            <a:schemeClr val="accent2"/>
          </a:lnRef>
          <a:fillRef idx="0">
            <a:schemeClr val="accent2"/>
          </a:fillRef>
          <a:effectRef idx="1">
            <a:schemeClr val="accent2"/>
          </a:effectRef>
          <a:fontRef idx="minor">
            <a:schemeClr val="tx1"/>
          </a:fontRef>
        </p:style>
      </p:cxnSp>
      <p:cxnSp>
        <p:nvCxnSpPr>
          <p:cNvPr id="26" name="Straight Connector 25"/>
          <p:cNvCxnSpPr>
            <a:stCxn id="10" idx="6"/>
            <a:endCxn id="18" idx="1"/>
          </p:cNvCxnSpPr>
          <p:nvPr/>
        </p:nvCxnSpPr>
        <p:spPr>
          <a:xfrm>
            <a:off x="6334489" y="2651696"/>
            <a:ext cx="468389" cy="354962"/>
          </a:xfrm>
          <a:prstGeom prst="line">
            <a:avLst/>
          </a:prstGeom>
          <a:ln/>
        </p:spPr>
        <p:style>
          <a:lnRef idx="2">
            <a:schemeClr val="accent2"/>
          </a:lnRef>
          <a:fillRef idx="0">
            <a:schemeClr val="accent2"/>
          </a:fillRef>
          <a:effectRef idx="1">
            <a:schemeClr val="accent2"/>
          </a:effectRef>
          <a:fontRef idx="minor">
            <a:schemeClr val="tx1"/>
          </a:fontRef>
        </p:style>
      </p:cxnSp>
      <p:cxnSp>
        <p:nvCxnSpPr>
          <p:cNvPr id="49" name="Straight Connector 48"/>
          <p:cNvCxnSpPr>
            <a:stCxn id="10" idx="5"/>
            <a:endCxn id="19" idx="1"/>
          </p:cNvCxnSpPr>
          <p:nvPr/>
        </p:nvCxnSpPr>
        <p:spPr>
          <a:xfrm>
            <a:off x="6278470" y="2785861"/>
            <a:ext cx="495833" cy="815590"/>
          </a:xfrm>
          <a:prstGeom prst="line">
            <a:avLst/>
          </a:prstGeom>
          <a:ln/>
        </p:spPr>
        <p:style>
          <a:lnRef idx="2">
            <a:schemeClr val="accent2"/>
          </a:lnRef>
          <a:fillRef idx="0">
            <a:schemeClr val="accent2"/>
          </a:fillRef>
          <a:effectRef idx="1">
            <a:schemeClr val="accent2"/>
          </a:effectRef>
          <a:fontRef idx="minor">
            <a:schemeClr val="tx1"/>
          </a:fontRef>
        </p:style>
      </p:cxnSp>
      <p:cxnSp>
        <p:nvCxnSpPr>
          <p:cNvPr id="68" name="Straight Connector 67"/>
          <p:cNvCxnSpPr>
            <a:stCxn id="11" idx="6"/>
            <a:endCxn id="18" idx="2"/>
          </p:cNvCxnSpPr>
          <p:nvPr/>
        </p:nvCxnSpPr>
        <p:spPr>
          <a:xfrm>
            <a:off x="5592687" y="2785861"/>
            <a:ext cx="1154172" cy="354962"/>
          </a:xfrm>
          <a:prstGeom prst="line">
            <a:avLst/>
          </a:prstGeom>
          <a:ln/>
        </p:spPr>
        <p:style>
          <a:lnRef idx="2">
            <a:schemeClr val="accent2"/>
          </a:lnRef>
          <a:fillRef idx="0">
            <a:schemeClr val="accent2"/>
          </a:fillRef>
          <a:effectRef idx="1">
            <a:schemeClr val="accent2"/>
          </a:effectRef>
          <a:fontRef idx="minor">
            <a:schemeClr val="tx1"/>
          </a:fontRef>
        </p:style>
      </p:cxnSp>
      <p:cxnSp>
        <p:nvCxnSpPr>
          <p:cNvPr id="53" name="Straight Connector 52"/>
          <p:cNvCxnSpPr>
            <a:stCxn id="17" idx="7"/>
            <a:endCxn id="18" idx="2"/>
          </p:cNvCxnSpPr>
          <p:nvPr/>
        </p:nvCxnSpPr>
        <p:spPr>
          <a:xfrm flipV="1">
            <a:off x="6340662" y="3140823"/>
            <a:ext cx="406197" cy="248423"/>
          </a:xfrm>
          <a:prstGeom prst="line">
            <a:avLst/>
          </a:prstGeom>
          <a:ln/>
        </p:spPr>
        <p:style>
          <a:lnRef idx="3">
            <a:schemeClr val="dk1"/>
          </a:lnRef>
          <a:fillRef idx="0">
            <a:schemeClr val="dk1"/>
          </a:fillRef>
          <a:effectRef idx="2">
            <a:schemeClr val="dk1"/>
          </a:effectRef>
          <a:fontRef idx="minor">
            <a:schemeClr val="tx1"/>
          </a:fontRef>
        </p:style>
      </p:cxnSp>
      <p:cxnSp>
        <p:nvCxnSpPr>
          <p:cNvPr id="56" name="Straight Connector 55"/>
          <p:cNvCxnSpPr>
            <a:stCxn id="17" idx="5"/>
            <a:endCxn id="19" idx="2"/>
          </p:cNvCxnSpPr>
          <p:nvPr/>
        </p:nvCxnSpPr>
        <p:spPr>
          <a:xfrm>
            <a:off x="6340662" y="3657576"/>
            <a:ext cx="377622" cy="78040"/>
          </a:xfrm>
          <a:prstGeom prst="line">
            <a:avLst/>
          </a:prstGeom>
          <a:ln/>
        </p:spPr>
        <p:style>
          <a:lnRef idx="3">
            <a:schemeClr val="dk1"/>
          </a:lnRef>
          <a:fillRef idx="0">
            <a:schemeClr val="dk1"/>
          </a:fillRef>
          <a:effectRef idx="2">
            <a:schemeClr val="dk1"/>
          </a:effectRef>
          <a:fontRef idx="minor">
            <a:schemeClr val="tx1"/>
          </a:fontRef>
        </p:style>
      </p:cxnSp>
      <p:cxnSp>
        <p:nvCxnSpPr>
          <p:cNvPr id="61" name="Straight Connector 60"/>
          <p:cNvCxnSpPr>
            <a:stCxn id="19" idx="0"/>
            <a:endCxn id="18" idx="4"/>
          </p:cNvCxnSpPr>
          <p:nvPr/>
        </p:nvCxnSpPr>
        <p:spPr>
          <a:xfrm flipV="1">
            <a:off x="6909546" y="3330561"/>
            <a:ext cx="28575" cy="215317"/>
          </a:xfrm>
          <a:prstGeom prst="line">
            <a:avLst/>
          </a:prstGeom>
          <a:ln/>
        </p:spPr>
        <p:style>
          <a:lnRef idx="3">
            <a:schemeClr val="dk1"/>
          </a:lnRef>
          <a:fillRef idx="0">
            <a:schemeClr val="dk1"/>
          </a:fillRef>
          <a:effectRef idx="2">
            <a:schemeClr val="dk1"/>
          </a:effectRef>
          <a:fontRef idx="minor">
            <a:schemeClr val="tx1"/>
          </a:fontRef>
        </p:style>
      </p:cxnSp>
      <p:sp>
        <p:nvSpPr>
          <p:cNvPr id="2" name="Title 1"/>
          <p:cNvSpPr>
            <a:spLocks noGrp="1"/>
          </p:cNvSpPr>
          <p:nvPr>
            <p:ph type="title"/>
          </p:nvPr>
        </p:nvSpPr>
        <p:spPr>
          <a:xfrm>
            <a:off x="381000" y="0"/>
            <a:ext cx="8229600" cy="1143000"/>
          </a:xfrm>
        </p:spPr>
        <p:txBody>
          <a:bodyPr>
            <a:normAutofit/>
          </a:bodyPr>
          <a:lstStyle/>
          <a:p>
            <a:r>
              <a:rPr lang="en-US" sz="5400" dirty="0" smtClean="0"/>
              <a:t>The Problem</a:t>
            </a:r>
            <a:endParaRPr lang="en-US" sz="5400" dirty="0"/>
          </a:p>
        </p:txBody>
      </p:sp>
      <p:sp>
        <p:nvSpPr>
          <p:cNvPr id="4" name="Oval 3"/>
          <p:cNvSpPr/>
          <p:nvPr/>
        </p:nvSpPr>
        <p:spPr>
          <a:xfrm>
            <a:off x="8023796" y="2395651"/>
            <a:ext cx="382524" cy="379476"/>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 name="Oval 4"/>
          <p:cNvSpPr/>
          <p:nvPr/>
        </p:nvSpPr>
        <p:spPr>
          <a:xfrm>
            <a:off x="8478381" y="2597803"/>
            <a:ext cx="382524" cy="379476"/>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6" name="Oval 5"/>
          <p:cNvSpPr/>
          <p:nvPr/>
        </p:nvSpPr>
        <p:spPr>
          <a:xfrm>
            <a:off x="8005433" y="3194227"/>
            <a:ext cx="382524" cy="379476"/>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7" name="Oval 6"/>
          <p:cNvSpPr/>
          <p:nvPr/>
        </p:nvSpPr>
        <p:spPr>
          <a:xfrm>
            <a:off x="7371449" y="2474137"/>
            <a:ext cx="382524" cy="379476"/>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8" name="Oval 7"/>
          <p:cNvSpPr/>
          <p:nvPr/>
        </p:nvSpPr>
        <p:spPr>
          <a:xfrm>
            <a:off x="8095857" y="3728389"/>
            <a:ext cx="382524" cy="379476"/>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2" name="Oval 11"/>
          <p:cNvSpPr/>
          <p:nvPr/>
        </p:nvSpPr>
        <p:spPr>
          <a:xfrm>
            <a:off x="5441387" y="3851056"/>
            <a:ext cx="382524" cy="379476"/>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3" name="Oval 12"/>
          <p:cNvSpPr/>
          <p:nvPr/>
        </p:nvSpPr>
        <p:spPr>
          <a:xfrm>
            <a:off x="6938121" y="4338444"/>
            <a:ext cx="382524" cy="379476"/>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4" name="Oval 13"/>
          <p:cNvSpPr/>
          <p:nvPr/>
        </p:nvSpPr>
        <p:spPr>
          <a:xfrm>
            <a:off x="5820112" y="4338444"/>
            <a:ext cx="382524" cy="379476"/>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5" name="Oval 14"/>
          <p:cNvSpPr/>
          <p:nvPr/>
        </p:nvSpPr>
        <p:spPr>
          <a:xfrm>
            <a:off x="7379655" y="3999218"/>
            <a:ext cx="382524" cy="379476"/>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6" name="Oval 15"/>
          <p:cNvSpPr/>
          <p:nvPr/>
        </p:nvSpPr>
        <p:spPr>
          <a:xfrm>
            <a:off x="6272297" y="3985221"/>
            <a:ext cx="382524" cy="379476"/>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9" name="Oval 18"/>
          <p:cNvSpPr/>
          <p:nvPr/>
        </p:nvSpPr>
        <p:spPr>
          <a:xfrm>
            <a:off x="6718284" y="3545878"/>
            <a:ext cx="382524" cy="379476"/>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M</a:t>
            </a:r>
            <a:endParaRPr lang="en-US" dirty="0"/>
          </a:p>
        </p:txBody>
      </p:sp>
      <p:sp>
        <p:nvSpPr>
          <p:cNvPr id="9" name="Oval 8"/>
          <p:cNvSpPr/>
          <p:nvPr/>
        </p:nvSpPr>
        <p:spPr>
          <a:xfrm>
            <a:off x="5058863" y="3140823"/>
            <a:ext cx="382524" cy="37947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1" name="Oval 10"/>
          <p:cNvSpPr/>
          <p:nvPr/>
        </p:nvSpPr>
        <p:spPr>
          <a:xfrm>
            <a:off x="5210163" y="2596123"/>
            <a:ext cx="382524" cy="37947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Oval 16"/>
          <p:cNvSpPr/>
          <p:nvPr/>
        </p:nvSpPr>
        <p:spPr>
          <a:xfrm>
            <a:off x="6014157" y="3333673"/>
            <a:ext cx="382524" cy="379476"/>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M</a:t>
            </a:r>
            <a:endParaRPr lang="en-US" dirty="0"/>
          </a:p>
        </p:txBody>
      </p:sp>
      <p:sp>
        <p:nvSpPr>
          <p:cNvPr id="18" name="Oval 17"/>
          <p:cNvSpPr/>
          <p:nvPr/>
        </p:nvSpPr>
        <p:spPr>
          <a:xfrm>
            <a:off x="6746859" y="2951085"/>
            <a:ext cx="382524" cy="379476"/>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M</a:t>
            </a:r>
            <a:endParaRPr lang="en-US" dirty="0"/>
          </a:p>
        </p:txBody>
      </p:sp>
      <p:cxnSp>
        <p:nvCxnSpPr>
          <p:cNvPr id="172" name="Straight Connector 171"/>
          <p:cNvCxnSpPr>
            <a:stCxn id="186" idx="5"/>
          </p:cNvCxnSpPr>
          <p:nvPr/>
        </p:nvCxnSpPr>
        <p:spPr>
          <a:xfrm>
            <a:off x="4082486" y="2438995"/>
            <a:ext cx="565714" cy="538284"/>
          </a:xfrm>
          <a:prstGeom prst="line">
            <a:avLst/>
          </a:prstGeom>
          <a:ln/>
        </p:spPr>
        <p:style>
          <a:lnRef idx="2">
            <a:schemeClr val="accent2"/>
          </a:lnRef>
          <a:fillRef idx="0">
            <a:schemeClr val="accent2"/>
          </a:fillRef>
          <a:effectRef idx="1">
            <a:schemeClr val="accent2"/>
          </a:effectRef>
          <a:fontRef idx="minor">
            <a:schemeClr val="tx1"/>
          </a:fontRef>
        </p:style>
      </p:cxnSp>
      <p:cxnSp>
        <p:nvCxnSpPr>
          <p:cNvPr id="173" name="Straight Connector 172"/>
          <p:cNvCxnSpPr/>
          <p:nvPr/>
        </p:nvCxnSpPr>
        <p:spPr>
          <a:xfrm>
            <a:off x="3886200" y="2858262"/>
            <a:ext cx="691255" cy="148396"/>
          </a:xfrm>
          <a:prstGeom prst="line">
            <a:avLst/>
          </a:prstGeom>
          <a:ln/>
        </p:spPr>
        <p:style>
          <a:lnRef idx="2">
            <a:schemeClr val="accent2"/>
          </a:lnRef>
          <a:fillRef idx="0">
            <a:schemeClr val="accent2"/>
          </a:fillRef>
          <a:effectRef idx="1">
            <a:schemeClr val="accent2"/>
          </a:effectRef>
          <a:fontRef idx="minor">
            <a:schemeClr val="tx1"/>
          </a:fontRef>
        </p:style>
      </p:cxnSp>
      <p:cxnSp>
        <p:nvCxnSpPr>
          <p:cNvPr id="176" name="Straight Connector 175"/>
          <p:cNvCxnSpPr>
            <a:stCxn id="186" idx="6"/>
          </p:cNvCxnSpPr>
          <p:nvPr/>
        </p:nvCxnSpPr>
        <p:spPr>
          <a:xfrm>
            <a:off x="4138505" y="2304830"/>
            <a:ext cx="920358" cy="292973"/>
          </a:xfrm>
          <a:prstGeom prst="line">
            <a:avLst/>
          </a:prstGeom>
          <a:ln/>
        </p:spPr>
        <p:style>
          <a:lnRef idx="2">
            <a:schemeClr val="accent2"/>
          </a:lnRef>
          <a:fillRef idx="0">
            <a:schemeClr val="accent2"/>
          </a:fillRef>
          <a:effectRef idx="1">
            <a:schemeClr val="accent2"/>
          </a:effectRef>
          <a:fontRef idx="minor">
            <a:schemeClr val="tx1"/>
          </a:fontRef>
        </p:style>
      </p:cxnSp>
      <p:sp>
        <p:nvSpPr>
          <p:cNvPr id="184" name="Oval 183"/>
          <p:cNvSpPr/>
          <p:nvPr/>
        </p:nvSpPr>
        <p:spPr>
          <a:xfrm>
            <a:off x="3604681" y="2659792"/>
            <a:ext cx="382524" cy="37947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5" name="Oval 184"/>
          <p:cNvSpPr/>
          <p:nvPr/>
        </p:nvSpPr>
        <p:spPr>
          <a:xfrm>
            <a:off x="4497783" y="1980927"/>
            <a:ext cx="382524" cy="37947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6" name="Oval 185"/>
          <p:cNvSpPr/>
          <p:nvPr/>
        </p:nvSpPr>
        <p:spPr>
          <a:xfrm>
            <a:off x="3755981" y="2115092"/>
            <a:ext cx="382524" cy="37947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0" name="background"/>
          <p:cNvSpPr/>
          <p:nvPr/>
        </p:nvSpPr>
        <p:spPr>
          <a:xfrm rot="17233262">
            <a:off x="4747047" y="2311785"/>
            <a:ext cx="727619" cy="26455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5" name="Flowchart: Process 254"/>
          <p:cNvSpPr/>
          <p:nvPr/>
        </p:nvSpPr>
        <p:spPr>
          <a:xfrm rot="1016387">
            <a:off x="4412862" y="2211398"/>
            <a:ext cx="594261" cy="83274"/>
          </a:xfrm>
          <a:prstGeom prst="flowChartProcess">
            <a:avLst/>
          </a:prstGeom>
          <a:solidFill>
            <a:schemeClr val="bg1">
              <a:alpha val="65000"/>
            </a:schemeClr>
          </a:solidFill>
          <a:ln>
            <a:solidFill>
              <a:schemeClr val="tx1">
                <a:alpha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6" name="Flowchart: Process 255"/>
          <p:cNvSpPr/>
          <p:nvPr/>
        </p:nvSpPr>
        <p:spPr>
          <a:xfrm rot="20679460">
            <a:off x="4422010" y="2221771"/>
            <a:ext cx="594261" cy="83274"/>
          </a:xfrm>
          <a:prstGeom prst="flowChartProcess">
            <a:avLst/>
          </a:prstGeom>
          <a:solidFill>
            <a:schemeClr val="bg1">
              <a:alpha val="65000"/>
            </a:schemeClr>
          </a:solidFill>
          <a:ln>
            <a:solidFill>
              <a:schemeClr val="tx1">
                <a:alpha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7" name="Oval 256"/>
          <p:cNvSpPr/>
          <p:nvPr/>
        </p:nvSpPr>
        <p:spPr>
          <a:xfrm>
            <a:off x="4497783" y="1924954"/>
            <a:ext cx="418174" cy="379381"/>
          </a:xfrm>
          <a:prstGeom prst="ellipse">
            <a:avLst/>
          </a:prstGeom>
          <a:solidFill>
            <a:schemeClr val="bg1">
              <a:alpha val="65000"/>
            </a:schemeClr>
          </a:solidFill>
          <a:ln>
            <a:solidFill>
              <a:schemeClr val="tx1">
                <a:alpha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8" name="Oval 257"/>
          <p:cNvSpPr/>
          <p:nvPr/>
        </p:nvSpPr>
        <p:spPr>
          <a:xfrm>
            <a:off x="4577455" y="2002994"/>
            <a:ext cx="114281" cy="118010"/>
          </a:xfrm>
          <a:prstGeom prst="ellipse">
            <a:avLst/>
          </a:prstGeom>
          <a:solidFill>
            <a:schemeClr val="tx1">
              <a:alpha val="65000"/>
            </a:schemeClr>
          </a:solidFill>
          <a:ln w="9525">
            <a:solidFill>
              <a:schemeClr val="tx1">
                <a:alpha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9" name="Oval 258"/>
          <p:cNvSpPr/>
          <p:nvPr/>
        </p:nvSpPr>
        <p:spPr>
          <a:xfrm>
            <a:off x="4724528" y="2003196"/>
            <a:ext cx="109677" cy="118010"/>
          </a:xfrm>
          <a:prstGeom prst="ellipse">
            <a:avLst/>
          </a:prstGeom>
          <a:solidFill>
            <a:schemeClr val="tx1">
              <a:alpha val="65000"/>
            </a:schemeClr>
          </a:solidFill>
          <a:ln w="9525">
            <a:solidFill>
              <a:schemeClr val="tx1">
                <a:alpha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0" name="Rounded Rectangle 259"/>
          <p:cNvSpPr/>
          <p:nvPr/>
        </p:nvSpPr>
        <p:spPr>
          <a:xfrm>
            <a:off x="4612128" y="2242790"/>
            <a:ext cx="45719" cy="83446"/>
          </a:xfrm>
          <a:prstGeom prst="roundRect">
            <a:avLst/>
          </a:prstGeom>
          <a:solidFill>
            <a:schemeClr val="bg1">
              <a:alpha val="65000"/>
            </a:schemeClr>
          </a:solidFill>
          <a:ln w="12700">
            <a:solidFill>
              <a:schemeClr val="tx1">
                <a:alpha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1" name="Rounded Rectangle 260"/>
          <p:cNvSpPr/>
          <p:nvPr/>
        </p:nvSpPr>
        <p:spPr>
          <a:xfrm>
            <a:off x="4668877" y="2242790"/>
            <a:ext cx="45719" cy="83446"/>
          </a:xfrm>
          <a:prstGeom prst="roundRect">
            <a:avLst/>
          </a:prstGeom>
          <a:solidFill>
            <a:schemeClr val="bg1">
              <a:alpha val="65000"/>
            </a:schemeClr>
          </a:solidFill>
          <a:ln w="12700">
            <a:solidFill>
              <a:schemeClr val="tx1">
                <a:alpha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2" name="Rounded Rectangle 261"/>
          <p:cNvSpPr/>
          <p:nvPr/>
        </p:nvSpPr>
        <p:spPr>
          <a:xfrm>
            <a:off x="4724528" y="2242790"/>
            <a:ext cx="45719" cy="83446"/>
          </a:xfrm>
          <a:prstGeom prst="roundRect">
            <a:avLst/>
          </a:prstGeom>
          <a:solidFill>
            <a:schemeClr val="bg1">
              <a:alpha val="65000"/>
            </a:schemeClr>
          </a:solidFill>
          <a:ln w="12700">
            <a:solidFill>
              <a:schemeClr val="tx1">
                <a:alpha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3" name="Rounded Rectangle 262"/>
          <p:cNvSpPr/>
          <p:nvPr/>
        </p:nvSpPr>
        <p:spPr>
          <a:xfrm>
            <a:off x="4781652" y="2240206"/>
            <a:ext cx="45719" cy="83446"/>
          </a:xfrm>
          <a:prstGeom prst="roundRect">
            <a:avLst/>
          </a:prstGeom>
          <a:solidFill>
            <a:schemeClr val="bg1">
              <a:alpha val="65000"/>
            </a:schemeClr>
          </a:solidFill>
          <a:ln w="12700">
            <a:solidFill>
              <a:schemeClr val="tx1">
                <a:alpha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4" name="Oval 263"/>
          <p:cNvSpPr/>
          <p:nvPr/>
        </p:nvSpPr>
        <p:spPr>
          <a:xfrm>
            <a:off x="4689633" y="2138595"/>
            <a:ext cx="45719" cy="56284"/>
          </a:xfrm>
          <a:prstGeom prst="ellipse">
            <a:avLst/>
          </a:prstGeom>
          <a:solidFill>
            <a:schemeClr val="tx1">
              <a:alpha val="65000"/>
            </a:schemeClr>
          </a:solidFill>
          <a:ln w="9525">
            <a:solidFill>
              <a:schemeClr val="tx1">
                <a:alpha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 name="background"/>
          <p:cNvSpPr/>
          <p:nvPr/>
        </p:nvSpPr>
        <p:spPr>
          <a:xfrm rot="18772587">
            <a:off x="4736137" y="815793"/>
            <a:ext cx="553136" cy="168997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Cloud Callout 165"/>
          <p:cNvSpPr/>
          <p:nvPr/>
        </p:nvSpPr>
        <p:spPr>
          <a:xfrm>
            <a:off x="3200400" y="1953956"/>
            <a:ext cx="1752600" cy="1246443"/>
          </a:xfrm>
          <a:prstGeom prst="cloudCallout">
            <a:avLst>
              <a:gd name="adj1" fmla="val 53038"/>
              <a:gd name="adj2" fmla="val 51158"/>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4" name="Flowchart: Process 223"/>
          <p:cNvSpPr/>
          <p:nvPr/>
        </p:nvSpPr>
        <p:spPr>
          <a:xfrm rot="1016387">
            <a:off x="3716290" y="2383420"/>
            <a:ext cx="594261" cy="83274"/>
          </a:xfrm>
          <a:prstGeom prst="flowChartProcess">
            <a:avLst/>
          </a:prstGeom>
          <a:solidFill>
            <a:schemeClr val="bg1">
              <a:alpha val="65000"/>
            </a:schemeClr>
          </a:solidFill>
          <a:ln>
            <a:solidFill>
              <a:schemeClr val="tx1">
                <a:alpha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5" name="Flowchart: Process 224"/>
          <p:cNvSpPr/>
          <p:nvPr/>
        </p:nvSpPr>
        <p:spPr>
          <a:xfrm rot="20679460">
            <a:off x="3725438" y="2393793"/>
            <a:ext cx="594261" cy="83274"/>
          </a:xfrm>
          <a:prstGeom prst="flowChartProcess">
            <a:avLst/>
          </a:prstGeom>
          <a:solidFill>
            <a:schemeClr val="bg1">
              <a:alpha val="65000"/>
            </a:schemeClr>
          </a:solidFill>
          <a:ln>
            <a:solidFill>
              <a:schemeClr val="tx1">
                <a:alpha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 name="Oval 225"/>
          <p:cNvSpPr/>
          <p:nvPr/>
        </p:nvSpPr>
        <p:spPr>
          <a:xfrm>
            <a:off x="3801211" y="2096976"/>
            <a:ext cx="418174" cy="379381"/>
          </a:xfrm>
          <a:prstGeom prst="ellipse">
            <a:avLst/>
          </a:prstGeom>
          <a:solidFill>
            <a:schemeClr val="bg1">
              <a:alpha val="65000"/>
            </a:schemeClr>
          </a:solidFill>
          <a:ln>
            <a:solidFill>
              <a:schemeClr val="tx1">
                <a:alpha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 name="Oval 226"/>
          <p:cNvSpPr/>
          <p:nvPr/>
        </p:nvSpPr>
        <p:spPr>
          <a:xfrm>
            <a:off x="3880883" y="2175016"/>
            <a:ext cx="114281" cy="118010"/>
          </a:xfrm>
          <a:prstGeom prst="ellipse">
            <a:avLst/>
          </a:prstGeom>
          <a:solidFill>
            <a:schemeClr val="tx1">
              <a:alpha val="65000"/>
            </a:schemeClr>
          </a:solidFill>
          <a:ln w="9525">
            <a:solidFill>
              <a:schemeClr val="tx1">
                <a:alpha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8" name="Oval 227"/>
          <p:cNvSpPr/>
          <p:nvPr/>
        </p:nvSpPr>
        <p:spPr>
          <a:xfrm>
            <a:off x="4027956" y="2175218"/>
            <a:ext cx="109677" cy="118010"/>
          </a:xfrm>
          <a:prstGeom prst="ellipse">
            <a:avLst/>
          </a:prstGeom>
          <a:solidFill>
            <a:schemeClr val="tx1">
              <a:alpha val="65000"/>
            </a:schemeClr>
          </a:solidFill>
          <a:ln w="9525">
            <a:solidFill>
              <a:schemeClr val="tx1">
                <a:alpha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9" name="Rounded Rectangle 228"/>
          <p:cNvSpPr/>
          <p:nvPr/>
        </p:nvSpPr>
        <p:spPr>
          <a:xfrm>
            <a:off x="3915556" y="2414812"/>
            <a:ext cx="45719" cy="83446"/>
          </a:xfrm>
          <a:prstGeom prst="roundRect">
            <a:avLst/>
          </a:prstGeom>
          <a:solidFill>
            <a:schemeClr val="bg1">
              <a:alpha val="65000"/>
            </a:schemeClr>
          </a:solidFill>
          <a:ln w="12700">
            <a:solidFill>
              <a:schemeClr val="tx1">
                <a:alpha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0" name="Rounded Rectangle 229"/>
          <p:cNvSpPr/>
          <p:nvPr/>
        </p:nvSpPr>
        <p:spPr>
          <a:xfrm>
            <a:off x="3972305" y="2414812"/>
            <a:ext cx="45719" cy="83446"/>
          </a:xfrm>
          <a:prstGeom prst="roundRect">
            <a:avLst/>
          </a:prstGeom>
          <a:solidFill>
            <a:schemeClr val="bg1">
              <a:alpha val="65000"/>
            </a:schemeClr>
          </a:solidFill>
          <a:ln w="12700">
            <a:solidFill>
              <a:schemeClr val="tx1">
                <a:alpha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1" name="Rounded Rectangle 230"/>
          <p:cNvSpPr/>
          <p:nvPr/>
        </p:nvSpPr>
        <p:spPr>
          <a:xfrm>
            <a:off x="4027956" y="2414812"/>
            <a:ext cx="45719" cy="83446"/>
          </a:xfrm>
          <a:prstGeom prst="roundRect">
            <a:avLst/>
          </a:prstGeom>
          <a:solidFill>
            <a:schemeClr val="bg1">
              <a:alpha val="65000"/>
            </a:schemeClr>
          </a:solidFill>
          <a:ln w="12700">
            <a:solidFill>
              <a:schemeClr val="tx1">
                <a:alpha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2" name="Rounded Rectangle 231"/>
          <p:cNvSpPr/>
          <p:nvPr/>
        </p:nvSpPr>
        <p:spPr>
          <a:xfrm>
            <a:off x="4085080" y="2412228"/>
            <a:ext cx="45719" cy="83446"/>
          </a:xfrm>
          <a:prstGeom prst="roundRect">
            <a:avLst/>
          </a:prstGeom>
          <a:solidFill>
            <a:schemeClr val="bg1">
              <a:alpha val="65000"/>
            </a:schemeClr>
          </a:solidFill>
          <a:ln w="12700">
            <a:solidFill>
              <a:schemeClr val="tx1">
                <a:alpha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 name="Oval 232"/>
          <p:cNvSpPr/>
          <p:nvPr/>
        </p:nvSpPr>
        <p:spPr>
          <a:xfrm>
            <a:off x="3993061" y="2310617"/>
            <a:ext cx="45719" cy="56284"/>
          </a:xfrm>
          <a:prstGeom prst="ellipse">
            <a:avLst/>
          </a:prstGeom>
          <a:solidFill>
            <a:schemeClr val="tx1">
              <a:alpha val="65000"/>
            </a:schemeClr>
          </a:solidFill>
          <a:ln w="9525">
            <a:solidFill>
              <a:schemeClr val="tx1">
                <a:alpha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5" name="Flowchart: Process 244"/>
          <p:cNvSpPr/>
          <p:nvPr/>
        </p:nvSpPr>
        <p:spPr>
          <a:xfrm rot="1016387">
            <a:off x="3516049" y="2850561"/>
            <a:ext cx="594261" cy="83274"/>
          </a:xfrm>
          <a:prstGeom prst="flowChartProcess">
            <a:avLst/>
          </a:prstGeom>
          <a:solidFill>
            <a:schemeClr val="bg1">
              <a:alpha val="65000"/>
            </a:schemeClr>
          </a:solidFill>
          <a:ln>
            <a:solidFill>
              <a:schemeClr val="tx1">
                <a:alpha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6" name="Flowchart: Process 245"/>
          <p:cNvSpPr/>
          <p:nvPr/>
        </p:nvSpPr>
        <p:spPr>
          <a:xfrm rot="20679460">
            <a:off x="3525197" y="2860934"/>
            <a:ext cx="594261" cy="83274"/>
          </a:xfrm>
          <a:prstGeom prst="flowChartProcess">
            <a:avLst/>
          </a:prstGeom>
          <a:solidFill>
            <a:schemeClr val="bg1">
              <a:alpha val="65000"/>
            </a:schemeClr>
          </a:solidFill>
          <a:ln>
            <a:solidFill>
              <a:schemeClr val="tx1">
                <a:alpha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7" name="Oval 246"/>
          <p:cNvSpPr/>
          <p:nvPr/>
        </p:nvSpPr>
        <p:spPr>
          <a:xfrm>
            <a:off x="3600970" y="2564117"/>
            <a:ext cx="418174" cy="379381"/>
          </a:xfrm>
          <a:prstGeom prst="ellipse">
            <a:avLst/>
          </a:prstGeom>
          <a:solidFill>
            <a:schemeClr val="bg1">
              <a:alpha val="65000"/>
            </a:schemeClr>
          </a:solidFill>
          <a:ln>
            <a:solidFill>
              <a:schemeClr val="tx1">
                <a:alpha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8" name="Oval 247"/>
          <p:cNvSpPr/>
          <p:nvPr/>
        </p:nvSpPr>
        <p:spPr>
          <a:xfrm>
            <a:off x="3680642" y="2642157"/>
            <a:ext cx="114281" cy="118010"/>
          </a:xfrm>
          <a:prstGeom prst="ellipse">
            <a:avLst/>
          </a:prstGeom>
          <a:solidFill>
            <a:schemeClr val="tx1">
              <a:alpha val="65000"/>
            </a:schemeClr>
          </a:solidFill>
          <a:ln w="9525">
            <a:solidFill>
              <a:schemeClr val="tx1">
                <a:alpha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9" name="Oval 248"/>
          <p:cNvSpPr/>
          <p:nvPr/>
        </p:nvSpPr>
        <p:spPr>
          <a:xfrm>
            <a:off x="3827715" y="2642359"/>
            <a:ext cx="109677" cy="118010"/>
          </a:xfrm>
          <a:prstGeom prst="ellipse">
            <a:avLst/>
          </a:prstGeom>
          <a:solidFill>
            <a:schemeClr val="tx1">
              <a:alpha val="65000"/>
            </a:schemeClr>
          </a:solidFill>
          <a:ln w="9525">
            <a:solidFill>
              <a:schemeClr val="tx1">
                <a:alpha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0" name="Rounded Rectangle 249"/>
          <p:cNvSpPr/>
          <p:nvPr/>
        </p:nvSpPr>
        <p:spPr>
          <a:xfrm>
            <a:off x="3715315" y="2881953"/>
            <a:ext cx="45719" cy="83446"/>
          </a:xfrm>
          <a:prstGeom prst="roundRect">
            <a:avLst/>
          </a:prstGeom>
          <a:solidFill>
            <a:schemeClr val="bg1">
              <a:alpha val="65000"/>
            </a:schemeClr>
          </a:solidFill>
          <a:ln w="12700">
            <a:solidFill>
              <a:schemeClr val="tx1">
                <a:alpha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1" name="Rounded Rectangle 250"/>
          <p:cNvSpPr/>
          <p:nvPr/>
        </p:nvSpPr>
        <p:spPr>
          <a:xfrm>
            <a:off x="3772064" y="2881953"/>
            <a:ext cx="45719" cy="83446"/>
          </a:xfrm>
          <a:prstGeom prst="roundRect">
            <a:avLst/>
          </a:prstGeom>
          <a:solidFill>
            <a:schemeClr val="bg1">
              <a:alpha val="65000"/>
            </a:schemeClr>
          </a:solidFill>
          <a:ln w="12700">
            <a:solidFill>
              <a:schemeClr val="tx1">
                <a:alpha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2" name="Rounded Rectangle 251"/>
          <p:cNvSpPr/>
          <p:nvPr/>
        </p:nvSpPr>
        <p:spPr>
          <a:xfrm>
            <a:off x="3827715" y="2881953"/>
            <a:ext cx="45719" cy="83446"/>
          </a:xfrm>
          <a:prstGeom prst="roundRect">
            <a:avLst/>
          </a:prstGeom>
          <a:solidFill>
            <a:schemeClr val="bg1">
              <a:alpha val="65000"/>
            </a:schemeClr>
          </a:solidFill>
          <a:ln w="12700">
            <a:solidFill>
              <a:schemeClr val="tx1">
                <a:alpha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3" name="Rounded Rectangle 252"/>
          <p:cNvSpPr/>
          <p:nvPr/>
        </p:nvSpPr>
        <p:spPr>
          <a:xfrm>
            <a:off x="3884839" y="2879369"/>
            <a:ext cx="45719" cy="83446"/>
          </a:xfrm>
          <a:prstGeom prst="roundRect">
            <a:avLst/>
          </a:prstGeom>
          <a:solidFill>
            <a:schemeClr val="bg1">
              <a:alpha val="65000"/>
            </a:schemeClr>
          </a:solidFill>
          <a:ln w="12700">
            <a:solidFill>
              <a:schemeClr val="tx1">
                <a:alpha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4" name="Oval 253"/>
          <p:cNvSpPr/>
          <p:nvPr/>
        </p:nvSpPr>
        <p:spPr>
          <a:xfrm>
            <a:off x="3792820" y="2777758"/>
            <a:ext cx="45719" cy="56284"/>
          </a:xfrm>
          <a:prstGeom prst="ellipse">
            <a:avLst/>
          </a:prstGeom>
          <a:solidFill>
            <a:schemeClr val="tx1">
              <a:alpha val="65000"/>
            </a:schemeClr>
          </a:solidFill>
          <a:ln w="9525">
            <a:solidFill>
              <a:schemeClr val="tx1">
                <a:alpha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5" name="background"/>
          <p:cNvSpPr/>
          <p:nvPr/>
        </p:nvSpPr>
        <p:spPr>
          <a:xfrm rot="17273547">
            <a:off x="4352670" y="522295"/>
            <a:ext cx="553136" cy="168997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7" name="background"/>
          <p:cNvSpPr/>
          <p:nvPr/>
        </p:nvSpPr>
        <p:spPr>
          <a:xfrm rot="521083">
            <a:off x="4933222" y="1695440"/>
            <a:ext cx="320773" cy="90336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9" name="TextBox 268"/>
          <p:cNvSpPr txBox="1"/>
          <p:nvPr/>
        </p:nvSpPr>
        <p:spPr>
          <a:xfrm>
            <a:off x="7911757" y="1981200"/>
            <a:ext cx="1068819" cy="461665"/>
          </a:xfrm>
          <a:prstGeom prst="rect">
            <a:avLst/>
          </a:prstGeom>
          <a:noFill/>
        </p:spPr>
        <p:txBody>
          <a:bodyPr wrap="none" rtlCol="0">
            <a:spAutoFit/>
          </a:bodyPr>
          <a:lstStyle/>
          <a:p>
            <a:r>
              <a:rPr lang="en-US" sz="2400" b="1" dirty="0" smtClean="0">
                <a:ln>
                  <a:solidFill>
                    <a:schemeClr val="tx1"/>
                  </a:solidFill>
                </a:ln>
                <a:solidFill>
                  <a:srgbClr val="FFC000"/>
                </a:solidFill>
              </a:rPr>
              <a:t>Bitcoin</a:t>
            </a:r>
            <a:endParaRPr lang="en-US" b="1" dirty="0">
              <a:ln>
                <a:solidFill>
                  <a:schemeClr val="tx1"/>
                </a:solidFill>
              </a:ln>
              <a:solidFill>
                <a:srgbClr val="FFC000"/>
              </a:solidFill>
            </a:endParaRPr>
          </a:p>
        </p:txBody>
      </p:sp>
      <p:sp>
        <p:nvSpPr>
          <p:cNvPr id="270" name="TextBox 269"/>
          <p:cNvSpPr txBox="1"/>
          <p:nvPr/>
        </p:nvSpPr>
        <p:spPr>
          <a:xfrm>
            <a:off x="5240547" y="1981200"/>
            <a:ext cx="1210011" cy="461665"/>
          </a:xfrm>
          <a:prstGeom prst="rect">
            <a:avLst/>
          </a:prstGeom>
          <a:noFill/>
        </p:spPr>
        <p:txBody>
          <a:bodyPr wrap="none" rtlCol="0">
            <a:spAutoFit/>
          </a:bodyPr>
          <a:lstStyle/>
          <a:p>
            <a:r>
              <a:rPr lang="en-US" sz="2400" b="1" dirty="0" err="1" smtClean="0">
                <a:ln>
                  <a:solidFill>
                    <a:schemeClr val="tx1"/>
                  </a:solidFill>
                </a:ln>
                <a:solidFill>
                  <a:srgbClr val="FF0000"/>
                </a:solidFill>
              </a:rPr>
              <a:t>Monero</a:t>
            </a:r>
            <a:endParaRPr lang="en-US" sz="2000" b="1" dirty="0">
              <a:ln>
                <a:solidFill>
                  <a:schemeClr val="tx1"/>
                </a:solidFill>
              </a:ln>
              <a:solidFill>
                <a:srgbClr val="FF0000"/>
              </a:solidFill>
            </a:endParaRPr>
          </a:p>
        </p:txBody>
      </p:sp>
      <p:sp>
        <p:nvSpPr>
          <p:cNvPr id="271" name="TextBox 270"/>
          <p:cNvSpPr txBox="1"/>
          <p:nvPr/>
        </p:nvSpPr>
        <p:spPr>
          <a:xfrm>
            <a:off x="7381150" y="4396458"/>
            <a:ext cx="1476815" cy="461665"/>
          </a:xfrm>
          <a:prstGeom prst="rect">
            <a:avLst/>
          </a:prstGeom>
          <a:noFill/>
        </p:spPr>
        <p:txBody>
          <a:bodyPr wrap="none" rtlCol="0">
            <a:spAutoFit/>
          </a:bodyPr>
          <a:lstStyle/>
          <a:p>
            <a:r>
              <a:rPr lang="en-US" sz="2400" b="1" dirty="0" smtClean="0">
                <a:ln>
                  <a:solidFill>
                    <a:schemeClr val="tx1"/>
                  </a:solidFill>
                </a:ln>
                <a:solidFill>
                  <a:srgbClr val="00B0F0"/>
                </a:solidFill>
              </a:rPr>
              <a:t>Namecoin</a:t>
            </a:r>
            <a:endParaRPr lang="en-US" sz="2000" b="1" dirty="0">
              <a:ln>
                <a:solidFill>
                  <a:schemeClr val="tx1"/>
                </a:solidFill>
              </a:ln>
              <a:solidFill>
                <a:srgbClr val="00B0F0"/>
              </a:solidFill>
            </a:endParaRPr>
          </a:p>
        </p:txBody>
      </p:sp>
      <p:pic>
        <p:nvPicPr>
          <p:cNvPr id="87" name="image3.png" descr="bloq-logo.png"/>
          <p:cNvPicPr>
            <a:picLocks noChangeAspect="1"/>
          </p:cNvPicPr>
          <p:nvPr/>
        </p:nvPicPr>
        <p:blipFill>
          <a:blip r:embed="rId3">
            <a:extLst/>
          </a:blip>
          <a:stretch>
            <a:fillRect/>
          </a:stretch>
        </p:blipFill>
        <p:spPr>
          <a:xfrm>
            <a:off x="8237272" y="76200"/>
            <a:ext cx="830528" cy="400610"/>
          </a:xfrm>
          <a:prstGeom prst="rect">
            <a:avLst/>
          </a:prstGeom>
          <a:ln w="12700">
            <a:miter lim="400000"/>
          </a:ln>
        </p:spPr>
      </p:pic>
      <p:cxnSp>
        <p:nvCxnSpPr>
          <p:cNvPr id="89" name="Straight Connector 88"/>
          <p:cNvCxnSpPr>
            <a:stCxn id="8" idx="1"/>
            <a:endCxn id="6" idx="4"/>
          </p:cNvCxnSpPr>
          <p:nvPr/>
        </p:nvCxnSpPr>
        <p:spPr>
          <a:xfrm flipV="1">
            <a:off x="8151876" y="3573703"/>
            <a:ext cx="44819" cy="210259"/>
          </a:xfrm>
          <a:prstGeom prst="line">
            <a:avLst/>
          </a:prstGeom>
          <a:ln w="28575"/>
        </p:spPr>
        <p:style>
          <a:lnRef idx="1">
            <a:schemeClr val="accent6"/>
          </a:lnRef>
          <a:fillRef idx="0">
            <a:schemeClr val="accent6"/>
          </a:fillRef>
          <a:effectRef idx="0">
            <a:schemeClr val="accent6"/>
          </a:effectRef>
          <a:fontRef idx="minor">
            <a:schemeClr val="tx1"/>
          </a:fontRef>
        </p:style>
      </p:cxnSp>
      <p:cxnSp>
        <p:nvCxnSpPr>
          <p:cNvPr id="92" name="Straight Connector 91"/>
          <p:cNvCxnSpPr>
            <a:stCxn id="8" idx="0"/>
            <a:endCxn id="5" idx="4"/>
          </p:cNvCxnSpPr>
          <p:nvPr/>
        </p:nvCxnSpPr>
        <p:spPr>
          <a:xfrm flipV="1">
            <a:off x="8287119" y="2977279"/>
            <a:ext cx="382524" cy="751110"/>
          </a:xfrm>
          <a:prstGeom prst="line">
            <a:avLst/>
          </a:prstGeom>
          <a:ln w="28575"/>
        </p:spPr>
        <p:style>
          <a:lnRef idx="1">
            <a:schemeClr val="accent6"/>
          </a:lnRef>
          <a:fillRef idx="0">
            <a:schemeClr val="accent6"/>
          </a:fillRef>
          <a:effectRef idx="0">
            <a:schemeClr val="accent6"/>
          </a:effectRef>
          <a:fontRef idx="minor">
            <a:schemeClr val="tx1"/>
          </a:fontRef>
        </p:style>
      </p:cxnSp>
      <p:cxnSp>
        <p:nvCxnSpPr>
          <p:cNvPr id="95" name="Straight Connector 94"/>
          <p:cNvCxnSpPr>
            <a:stCxn id="4" idx="6"/>
            <a:endCxn id="5" idx="1"/>
          </p:cNvCxnSpPr>
          <p:nvPr/>
        </p:nvCxnSpPr>
        <p:spPr>
          <a:xfrm>
            <a:off x="8406320" y="2585389"/>
            <a:ext cx="128080" cy="67987"/>
          </a:xfrm>
          <a:prstGeom prst="line">
            <a:avLst/>
          </a:prstGeom>
          <a:ln w="28575"/>
        </p:spPr>
        <p:style>
          <a:lnRef idx="1">
            <a:schemeClr val="accent6"/>
          </a:lnRef>
          <a:fillRef idx="0">
            <a:schemeClr val="accent6"/>
          </a:fillRef>
          <a:effectRef idx="0">
            <a:schemeClr val="accent6"/>
          </a:effectRef>
          <a:fontRef idx="minor">
            <a:schemeClr val="tx1"/>
          </a:fontRef>
        </p:style>
      </p:cxnSp>
      <p:cxnSp>
        <p:nvCxnSpPr>
          <p:cNvPr id="98" name="Straight Connector 97"/>
          <p:cNvCxnSpPr>
            <a:stCxn id="6" idx="7"/>
            <a:endCxn id="5" idx="3"/>
          </p:cNvCxnSpPr>
          <p:nvPr/>
        </p:nvCxnSpPr>
        <p:spPr>
          <a:xfrm flipV="1">
            <a:off x="8331938" y="2921706"/>
            <a:ext cx="202462" cy="328094"/>
          </a:xfrm>
          <a:prstGeom prst="line">
            <a:avLst/>
          </a:prstGeom>
          <a:ln w="28575"/>
        </p:spPr>
        <p:style>
          <a:lnRef idx="1">
            <a:schemeClr val="accent6"/>
          </a:lnRef>
          <a:fillRef idx="0">
            <a:schemeClr val="accent6"/>
          </a:fillRef>
          <a:effectRef idx="0">
            <a:schemeClr val="accent6"/>
          </a:effectRef>
          <a:fontRef idx="minor">
            <a:schemeClr val="tx1"/>
          </a:fontRef>
        </p:style>
      </p:cxnSp>
      <p:cxnSp>
        <p:nvCxnSpPr>
          <p:cNvPr id="101" name="Straight Connector 100"/>
          <p:cNvCxnSpPr>
            <a:stCxn id="7" idx="5"/>
            <a:endCxn id="6" idx="1"/>
          </p:cNvCxnSpPr>
          <p:nvPr/>
        </p:nvCxnSpPr>
        <p:spPr>
          <a:xfrm>
            <a:off x="7697954" y="2798040"/>
            <a:ext cx="363498" cy="451760"/>
          </a:xfrm>
          <a:prstGeom prst="line">
            <a:avLst/>
          </a:prstGeom>
          <a:ln w="28575"/>
        </p:spPr>
        <p:style>
          <a:lnRef idx="1">
            <a:schemeClr val="accent6"/>
          </a:lnRef>
          <a:fillRef idx="0">
            <a:schemeClr val="accent6"/>
          </a:fillRef>
          <a:effectRef idx="0">
            <a:schemeClr val="accent6"/>
          </a:effectRef>
          <a:fontRef idx="minor">
            <a:schemeClr val="tx1"/>
          </a:fontRef>
        </p:style>
      </p:cxnSp>
      <p:cxnSp>
        <p:nvCxnSpPr>
          <p:cNvPr id="104" name="Straight Connector 103"/>
          <p:cNvCxnSpPr>
            <a:stCxn id="7" idx="6"/>
            <a:endCxn id="4" idx="2"/>
          </p:cNvCxnSpPr>
          <p:nvPr/>
        </p:nvCxnSpPr>
        <p:spPr>
          <a:xfrm flipV="1">
            <a:off x="7753973" y="2585389"/>
            <a:ext cx="269823" cy="78486"/>
          </a:xfrm>
          <a:prstGeom prst="line">
            <a:avLst/>
          </a:prstGeom>
          <a:ln w="28575"/>
        </p:spPr>
        <p:style>
          <a:lnRef idx="1">
            <a:schemeClr val="accent6"/>
          </a:lnRef>
          <a:fillRef idx="0">
            <a:schemeClr val="accent6"/>
          </a:fillRef>
          <a:effectRef idx="0">
            <a:schemeClr val="accent6"/>
          </a:effectRef>
          <a:fontRef idx="minor">
            <a:schemeClr val="tx1"/>
          </a:fontRef>
        </p:style>
      </p:cxnSp>
      <p:cxnSp>
        <p:nvCxnSpPr>
          <p:cNvPr id="109" name="Straight Connector 108"/>
          <p:cNvCxnSpPr>
            <a:stCxn id="7" idx="5"/>
            <a:endCxn id="5" idx="3"/>
          </p:cNvCxnSpPr>
          <p:nvPr/>
        </p:nvCxnSpPr>
        <p:spPr>
          <a:xfrm>
            <a:off x="7697954" y="2798040"/>
            <a:ext cx="836446" cy="123666"/>
          </a:xfrm>
          <a:prstGeom prst="line">
            <a:avLst/>
          </a:prstGeom>
          <a:ln w="28575"/>
        </p:spPr>
        <p:style>
          <a:lnRef idx="1">
            <a:schemeClr val="accent6"/>
          </a:lnRef>
          <a:fillRef idx="0">
            <a:schemeClr val="accent6"/>
          </a:fillRef>
          <a:effectRef idx="0">
            <a:schemeClr val="accent6"/>
          </a:effectRef>
          <a:fontRef idx="minor">
            <a:schemeClr val="tx1"/>
          </a:fontRef>
        </p:style>
      </p:cxnSp>
      <p:cxnSp>
        <p:nvCxnSpPr>
          <p:cNvPr id="112" name="Straight Connector 111"/>
          <p:cNvCxnSpPr>
            <a:stCxn id="7" idx="4"/>
            <a:endCxn id="8" idx="1"/>
          </p:cNvCxnSpPr>
          <p:nvPr/>
        </p:nvCxnSpPr>
        <p:spPr>
          <a:xfrm>
            <a:off x="7562711" y="2853613"/>
            <a:ext cx="589165" cy="930349"/>
          </a:xfrm>
          <a:prstGeom prst="line">
            <a:avLst/>
          </a:prstGeom>
          <a:ln w="28575"/>
        </p:spPr>
        <p:style>
          <a:lnRef idx="1">
            <a:schemeClr val="accent6"/>
          </a:lnRef>
          <a:fillRef idx="0">
            <a:schemeClr val="accent6"/>
          </a:fillRef>
          <a:effectRef idx="0">
            <a:schemeClr val="accent6"/>
          </a:effectRef>
          <a:fontRef idx="minor">
            <a:schemeClr val="tx1"/>
          </a:fontRef>
        </p:style>
      </p:cxnSp>
      <p:cxnSp>
        <p:nvCxnSpPr>
          <p:cNvPr id="120" name="Straight Connector 119"/>
          <p:cNvCxnSpPr>
            <a:stCxn id="14" idx="6"/>
            <a:endCxn id="16" idx="3"/>
          </p:cNvCxnSpPr>
          <p:nvPr/>
        </p:nvCxnSpPr>
        <p:spPr>
          <a:xfrm flipV="1">
            <a:off x="6202636" y="4309124"/>
            <a:ext cx="125680" cy="219058"/>
          </a:xfrm>
          <a:prstGeom prst="line">
            <a:avLst/>
          </a:prstGeom>
          <a:ln/>
        </p:spPr>
        <p:style>
          <a:lnRef idx="2">
            <a:schemeClr val="accent5"/>
          </a:lnRef>
          <a:fillRef idx="0">
            <a:schemeClr val="accent5"/>
          </a:fillRef>
          <a:effectRef idx="1">
            <a:schemeClr val="accent5"/>
          </a:effectRef>
          <a:fontRef idx="minor">
            <a:schemeClr val="tx1"/>
          </a:fontRef>
        </p:style>
      </p:cxnSp>
      <p:cxnSp>
        <p:nvCxnSpPr>
          <p:cNvPr id="123" name="Straight Connector 122"/>
          <p:cNvCxnSpPr>
            <a:stCxn id="13" idx="2"/>
            <a:endCxn id="16" idx="5"/>
          </p:cNvCxnSpPr>
          <p:nvPr/>
        </p:nvCxnSpPr>
        <p:spPr>
          <a:xfrm flipH="1" flipV="1">
            <a:off x="6598802" y="4309124"/>
            <a:ext cx="339319" cy="219058"/>
          </a:xfrm>
          <a:prstGeom prst="line">
            <a:avLst/>
          </a:prstGeom>
          <a:ln/>
        </p:spPr>
        <p:style>
          <a:lnRef idx="2">
            <a:schemeClr val="accent5"/>
          </a:lnRef>
          <a:fillRef idx="0">
            <a:schemeClr val="accent5"/>
          </a:fillRef>
          <a:effectRef idx="1">
            <a:schemeClr val="accent5"/>
          </a:effectRef>
          <a:fontRef idx="minor">
            <a:schemeClr val="tx1"/>
          </a:fontRef>
        </p:style>
      </p:cxnSp>
      <p:cxnSp>
        <p:nvCxnSpPr>
          <p:cNvPr id="126" name="Straight Connector 125"/>
          <p:cNvCxnSpPr>
            <a:stCxn id="16" idx="6"/>
            <a:endCxn id="15" idx="2"/>
          </p:cNvCxnSpPr>
          <p:nvPr/>
        </p:nvCxnSpPr>
        <p:spPr>
          <a:xfrm>
            <a:off x="6654821" y="4174959"/>
            <a:ext cx="724834" cy="13997"/>
          </a:xfrm>
          <a:prstGeom prst="line">
            <a:avLst/>
          </a:prstGeom>
          <a:ln/>
        </p:spPr>
        <p:style>
          <a:lnRef idx="2">
            <a:schemeClr val="accent5"/>
          </a:lnRef>
          <a:fillRef idx="0">
            <a:schemeClr val="accent5"/>
          </a:fillRef>
          <a:effectRef idx="1">
            <a:schemeClr val="accent5"/>
          </a:effectRef>
          <a:fontRef idx="minor">
            <a:schemeClr val="tx1"/>
          </a:fontRef>
        </p:style>
      </p:cxnSp>
      <p:cxnSp>
        <p:nvCxnSpPr>
          <p:cNvPr id="129" name="Straight Connector 128"/>
          <p:cNvCxnSpPr>
            <a:stCxn id="12" idx="6"/>
            <a:endCxn id="16" idx="2"/>
          </p:cNvCxnSpPr>
          <p:nvPr/>
        </p:nvCxnSpPr>
        <p:spPr>
          <a:xfrm>
            <a:off x="5823911" y="4040794"/>
            <a:ext cx="448386" cy="134165"/>
          </a:xfrm>
          <a:prstGeom prst="line">
            <a:avLst/>
          </a:prstGeom>
          <a:ln/>
        </p:spPr>
        <p:style>
          <a:lnRef idx="2">
            <a:schemeClr val="accent5"/>
          </a:lnRef>
          <a:fillRef idx="0">
            <a:schemeClr val="accent5"/>
          </a:fillRef>
          <a:effectRef idx="1">
            <a:schemeClr val="accent5"/>
          </a:effectRef>
          <a:fontRef idx="minor">
            <a:schemeClr val="tx1"/>
          </a:fontRef>
        </p:style>
      </p:cxnSp>
      <p:cxnSp>
        <p:nvCxnSpPr>
          <p:cNvPr id="132" name="Straight Connector 131"/>
          <p:cNvCxnSpPr>
            <a:stCxn id="9" idx="0"/>
            <a:endCxn id="11" idx="3"/>
          </p:cNvCxnSpPr>
          <p:nvPr/>
        </p:nvCxnSpPr>
        <p:spPr>
          <a:xfrm flipV="1">
            <a:off x="5250125" y="2920026"/>
            <a:ext cx="16057" cy="220797"/>
          </a:xfrm>
          <a:prstGeom prst="line">
            <a:avLst/>
          </a:prstGeom>
          <a:ln/>
        </p:spPr>
        <p:style>
          <a:lnRef idx="2">
            <a:schemeClr val="accent2"/>
          </a:lnRef>
          <a:fillRef idx="0">
            <a:schemeClr val="accent2"/>
          </a:fillRef>
          <a:effectRef idx="1">
            <a:schemeClr val="accent2"/>
          </a:effectRef>
          <a:fontRef idx="minor">
            <a:schemeClr val="tx1"/>
          </a:fontRef>
        </p:style>
      </p:cxnSp>
      <p:cxnSp>
        <p:nvCxnSpPr>
          <p:cNvPr id="135" name="Straight Connector 134"/>
          <p:cNvCxnSpPr>
            <a:stCxn id="11" idx="7"/>
          </p:cNvCxnSpPr>
          <p:nvPr/>
        </p:nvCxnSpPr>
        <p:spPr>
          <a:xfrm>
            <a:off x="5536668" y="2651696"/>
            <a:ext cx="606559" cy="12179"/>
          </a:xfrm>
          <a:prstGeom prst="line">
            <a:avLst/>
          </a:prstGeom>
          <a:ln/>
        </p:spPr>
        <p:style>
          <a:lnRef idx="2">
            <a:schemeClr val="accent2"/>
          </a:lnRef>
          <a:fillRef idx="0">
            <a:schemeClr val="accent2"/>
          </a:fillRef>
          <a:effectRef idx="1">
            <a:schemeClr val="accent2"/>
          </a:effectRef>
          <a:fontRef idx="minor">
            <a:schemeClr val="tx1"/>
          </a:fontRef>
        </p:style>
      </p:cxnSp>
      <p:cxnSp>
        <p:nvCxnSpPr>
          <p:cNvPr id="138" name="Straight Connector 137"/>
          <p:cNvCxnSpPr>
            <a:stCxn id="9" idx="7"/>
            <a:endCxn id="10" idx="3"/>
          </p:cNvCxnSpPr>
          <p:nvPr/>
        </p:nvCxnSpPr>
        <p:spPr>
          <a:xfrm flipV="1">
            <a:off x="5385368" y="2785861"/>
            <a:ext cx="622616" cy="410535"/>
          </a:xfrm>
          <a:prstGeom prst="line">
            <a:avLst/>
          </a:prstGeom>
          <a:ln/>
        </p:spPr>
        <p:style>
          <a:lnRef idx="2">
            <a:schemeClr val="accent2"/>
          </a:lnRef>
          <a:fillRef idx="0">
            <a:schemeClr val="accent2"/>
          </a:fillRef>
          <a:effectRef idx="1">
            <a:schemeClr val="accent2"/>
          </a:effectRef>
          <a:fontRef idx="minor">
            <a:schemeClr val="tx1"/>
          </a:fontRef>
        </p:style>
      </p:cxnSp>
      <p:sp>
        <p:nvSpPr>
          <p:cNvPr id="10" name="Oval 9"/>
          <p:cNvSpPr/>
          <p:nvPr/>
        </p:nvSpPr>
        <p:spPr>
          <a:xfrm>
            <a:off x="5951965" y="2461958"/>
            <a:ext cx="382524" cy="37947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457200" y="1371600"/>
            <a:ext cx="8403705" cy="5105400"/>
          </a:xfrm>
        </p:spPr>
        <p:txBody>
          <a:bodyPr>
            <a:normAutofit fontScale="92500" lnSpcReduction="10000"/>
          </a:bodyPr>
          <a:lstStyle/>
          <a:p>
            <a:r>
              <a:rPr lang="en-US" b="1" dirty="0" smtClean="0"/>
              <a:t>More Stuff = More Resources</a:t>
            </a:r>
          </a:p>
          <a:p>
            <a:endParaRPr lang="en-US" b="1" dirty="0" smtClean="0"/>
          </a:p>
          <a:p>
            <a:r>
              <a:rPr lang="en-US" baseline="0" dirty="0" smtClean="0"/>
              <a:t>Node Costs</a:t>
            </a:r>
          </a:p>
          <a:p>
            <a:pPr lvl="1"/>
            <a:r>
              <a:rPr lang="en-US" dirty="0" smtClean="0"/>
              <a:t>Opt-In</a:t>
            </a:r>
          </a:p>
          <a:p>
            <a:pPr lvl="1"/>
            <a:r>
              <a:rPr lang="en-US" dirty="0" smtClean="0"/>
              <a:t>Internalized</a:t>
            </a:r>
          </a:p>
          <a:p>
            <a:pPr lvl="1"/>
            <a:r>
              <a:rPr lang="en-US" dirty="0" smtClean="0"/>
              <a:t>Anti-Fragile</a:t>
            </a:r>
          </a:p>
          <a:p>
            <a:pPr lvl="1"/>
            <a:endParaRPr lang="en-US" dirty="0" smtClean="0"/>
          </a:p>
          <a:p>
            <a:r>
              <a:rPr lang="en-US" dirty="0" smtClean="0"/>
              <a:t>Mining</a:t>
            </a:r>
          </a:p>
          <a:p>
            <a:pPr lvl="1"/>
            <a:r>
              <a:rPr lang="en-US" dirty="0" smtClean="0"/>
              <a:t>“There’s only one SHA</a:t>
            </a:r>
            <a:r>
              <a:rPr lang="en-US" sz="2400" dirty="0" smtClean="0"/>
              <a:t>256</a:t>
            </a:r>
            <a:r>
              <a:rPr lang="en-US" b="1" baseline="30000" dirty="0" smtClean="0"/>
              <a:t>2</a:t>
            </a:r>
            <a:r>
              <a:rPr lang="en-US" dirty="0" smtClean="0"/>
              <a:t>( ) network.”</a:t>
            </a:r>
          </a:p>
          <a:p>
            <a:pPr lvl="1"/>
            <a:r>
              <a:rPr lang="en-US" dirty="0" smtClean="0"/>
              <a:t>How can different chains affect each other, </a:t>
            </a:r>
            <a:r>
              <a:rPr lang="en-US" i="1" dirty="0" smtClean="0"/>
              <a:t>through</a:t>
            </a:r>
            <a:r>
              <a:rPr lang="en-US" dirty="0" smtClean="0"/>
              <a:t> the common network?</a:t>
            </a:r>
          </a:p>
        </p:txBody>
      </p:sp>
      <p:sp>
        <p:nvSpPr>
          <p:cNvPr id="20" name="Slide Number Placeholder 19"/>
          <p:cNvSpPr>
            <a:spLocks noGrp="1"/>
          </p:cNvSpPr>
          <p:nvPr>
            <p:ph type="sldNum" sz="quarter" idx="12"/>
          </p:nvPr>
        </p:nvSpPr>
        <p:spPr/>
        <p:txBody>
          <a:bodyPr/>
          <a:lstStyle/>
          <a:p>
            <a:fld id="{B2FC610D-FAE1-464C-9CF3-920562D0AD66}" type="slidenum">
              <a:rPr lang="en-US" smtClean="0"/>
              <a:t>11</a:t>
            </a:fld>
            <a:endParaRPr lang="en-US"/>
          </a:p>
        </p:txBody>
      </p:sp>
    </p:spTree>
    <p:extLst>
      <p:ext uri="{BB962C8B-B14F-4D97-AF65-F5344CB8AC3E}">
        <p14:creationId xmlns:p14="http://schemas.microsoft.com/office/powerpoint/2010/main" val="2728528629"/>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04800"/>
            <a:ext cx="8229600" cy="1143000"/>
          </a:xfrm>
        </p:spPr>
        <p:txBody>
          <a:bodyPr/>
          <a:lstStyle/>
          <a:p>
            <a:r>
              <a:rPr lang="en-US" dirty="0" smtClean="0"/>
              <a:t>Features of Market Exchange</a:t>
            </a:r>
            <a:endParaRPr lang="en-US" dirty="0"/>
          </a:p>
        </p:txBody>
      </p:sp>
      <p:sp>
        <p:nvSpPr>
          <p:cNvPr id="4" name="Slide Number Placeholder 3"/>
          <p:cNvSpPr>
            <a:spLocks noGrp="1"/>
          </p:cNvSpPr>
          <p:nvPr>
            <p:ph type="sldNum" sz="quarter" idx="12"/>
          </p:nvPr>
        </p:nvSpPr>
        <p:spPr/>
        <p:txBody>
          <a:bodyPr/>
          <a:lstStyle/>
          <a:p>
            <a:fld id="{B2FC610D-FAE1-464C-9CF3-920562D0AD66}" type="slidenum">
              <a:rPr lang="en-US" smtClean="0"/>
              <a:t>110</a:t>
            </a:fld>
            <a:endParaRPr lang="en-US" dirty="0"/>
          </a:p>
        </p:txBody>
      </p:sp>
      <p:cxnSp>
        <p:nvCxnSpPr>
          <p:cNvPr id="5" name="Straight Connector 4"/>
          <p:cNvCxnSpPr/>
          <p:nvPr/>
        </p:nvCxnSpPr>
        <p:spPr>
          <a:xfrm>
            <a:off x="968024" y="2612368"/>
            <a:ext cx="0" cy="2677989"/>
          </a:xfrm>
          <a:prstGeom prst="line">
            <a:avLst/>
          </a:prstGeom>
          <a:ln w="66675">
            <a:solidFill>
              <a:schemeClr val="tx1"/>
            </a:solidFill>
          </a:ln>
        </p:spPr>
        <p:style>
          <a:lnRef idx="1">
            <a:schemeClr val="accent1"/>
          </a:lnRef>
          <a:fillRef idx="0">
            <a:schemeClr val="accent1"/>
          </a:fillRef>
          <a:effectRef idx="0">
            <a:schemeClr val="accent1"/>
          </a:effectRef>
          <a:fontRef idx="minor">
            <a:schemeClr val="tx1"/>
          </a:fontRef>
        </p:style>
      </p:cxnSp>
      <p:sp>
        <p:nvSpPr>
          <p:cNvPr id="7" name="Freeform 6"/>
          <p:cNvSpPr/>
          <p:nvPr/>
        </p:nvSpPr>
        <p:spPr>
          <a:xfrm>
            <a:off x="968024" y="2669395"/>
            <a:ext cx="2743200" cy="2305174"/>
          </a:xfrm>
          <a:custGeom>
            <a:avLst/>
            <a:gdLst>
              <a:gd name="connsiteX0" fmla="*/ 0 w 1633928"/>
              <a:gd name="connsiteY0" fmla="*/ 929390 h 929390"/>
              <a:gd name="connsiteX1" fmla="*/ 989351 w 1633928"/>
              <a:gd name="connsiteY1" fmla="*/ 764498 h 929390"/>
              <a:gd name="connsiteX2" fmla="*/ 1633928 w 1633928"/>
              <a:gd name="connsiteY2" fmla="*/ 0 h 929390"/>
            </a:gdLst>
            <a:ahLst/>
            <a:cxnLst>
              <a:cxn ang="0">
                <a:pos x="connsiteX0" y="connsiteY0"/>
              </a:cxn>
              <a:cxn ang="0">
                <a:pos x="connsiteX1" y="connsiteY1"/>
              </a:cxn>
              <a:cxn ang="0">
                <a:pos x="connsiteX2" y="connsiteY2"/>
              </a:cxn>
            </a:cxnLst>
            <a:rect l="l" t="t" r="r" b="b"/>
            <a:pathLst>
              <a:path w="1633928" h="929390">
                <a:moveTo>
                  <a:pt x="0" y="929390"/>
                </a:moveTo>
                <a:cubicBezTo>
                  <a:pt x="358515" y="924393"/>
                  <a:pt x="717030" y="919396"/>
                  <a:pt x="989351" y="764498"/>
                </a:cubicBezTo>
                <a:cubicBezTo>
                  <a:pt x="1261672" y="609600"/>
                  <a:pt x="1526499" y="122420"/>
                  <a:pt x="1633928" y="0"/>
                </a:cubicBezTo>
              </a:path>
            </a:pathLst>
          </a:custGeom>
          <a:noFill/>
          <a:ln w="508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p:cNvCxnSpPr/>
          <p:nvPr/>
        </p:nvCxnSpPr>
        <p:spPr>
          <a:xfrm flipH="1">
            <a:off x="968024" y="5290357"/>
            <a:ext cx="3124200" cy="0"/>
          </a:xfrm>
          <a:prstGeom prst="line">
            <a:avLst/>
          </a:prstGeom>
          <a:ln w="66675">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Freeform 14"/>
          <p:cNvSpPr/>
          <p:nvPr/>
        </p:nvSpPr>
        <p:spPr>
          <a:xfrm>
            <a:off x="938045" y="2788502"/>
            <a:ext cx="2971800" cy="2545498"/>
          </a:xfrm>
          <a:custGeom>
            <a:avLst/>
            <a:gdLst>
              <a:gd name="connsiteX0" fmla="*/ 0 w 3108355"/>
              <a:gd name="connsiteY0" fmla="*/ 0 h 2545498"/>
              <a:gd name="connsiteX1" fmla="*/ 1289154 w 3108355"/>
              <a:gd name="connsiteY1" fmla="*/ 1723869 h 2545498"/>
              <a:gd name="connsiteX2" fmla="*/ 2953062 w 3108355"/>
              <a:gd name="connsiteY2" fmla="*/ 2473377 h 2545498"/>
              <a:gd name="connsiteX3" fmla="*/ 2938072 w 3108355"/>
              <a:gd name="connsiteY3" fmla="*/ 2473377 h 2545498"/>
            </a:gdLst>
            <a:ahLst/>
            <a:cxnLst>
              <a:cxn ang="0">
                <a:pos x="connsiteX0" y="connsiteY0"/>
              </a:cxn>
              <a:cxn ang="0">
                <a:pos x="connsiteX1" y="connsiteY1"/>
              </a:cxn>
              <a:cxn ang="0">
                <a:pos x="connsiteX2" y="connsiteY2"/>
              </a:cxn>
              <a:cxn ang="0">
                <a:pos x="connsiteX3" y="connsiteY3"/>
              </a:cxn>
            </a:cxnLst>
            <a:rect l="l" t="t" r="r" b="b"/>
            <a:pathLst>
              <a:path w="3108355" h="2545498">
                <a:moveTo>
                  <a:pt x="0" y="0"/>
                </a:moveTo>
                <a:cubicBezTo>
                  <a:pt x="398488" y="655820"/>
                  <a:pt x="796977" y="1311640"/>
                  <a:pt x="1289154" y="1723869"/>
                </a:cubicBezTo>
                <a:cubicBezTo>
                  <a:pt x="1781331" y="2136098"/>
                  <a:pt x="2678242" y="2348459"/>
                  <a:pt x="2953062" y="2473377"/>
                </a:cubicBezTo>
                <a:cubicBezTo>
                  <a:pt x="3227882" y="2598295"/>
                  <a:pt x="3082977" y="2535836"/>
                  <a:pt x="2938072" y="2473377"/>
                </a:cubicBezTo>
              </a:path>
            </a:pathLst>
          </a:cu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5"/>
          <p:cNvCxnSpPr/>
          <p:nvPr/>
        </p:nvCxnSpPr>
        <p:spPr>
          <a:xfrm flipH="1">
            <a:off x="968024" y="4696001"/>
            <a:ext cx="1447800" cy="0"/>
          </a:xfrm>
          <a:prstGeom prst="line">
            <a:avLst/>
          </a:prstGeom>
          <a:ln w="444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2437060" y="4713411"/>
            <a:ext cx="0" cy="620589"/>
          </a:xfrm>
          <a:prstGeom prst="line">
            <a:avLst/>
          </a:prstGeom>
          <a:ln w="44450">
            <a:solidFill>
              <a:srgbClr val="FF0000"/>
            </a:solidFill>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785644" y="2133600"/>
            <a:ext cx="370614" cy="523220"/>
          </a:xfrm>
          <a:prstGeom prst="rect">
            <a:avLst/>
          </a:prstGeom>
          <a:noFill/>
        </p:spPr>
        <p:txBody>
          <a:bodyPr wrap="none" rtlCol="0">
            <a:spAutoFit/>
          </a:bodyPr>
          <a:lstStyle/>
          <a:p>
            <a:r>
              <a:rPr lang="en-US" sz="2800" dirty="0" smtClean="0"/>
              <a:t>P</a:t>
            </a:r>
            <a:endParaRPr lang="en-US" sz="2800" dirty="0"/>
          </a:p>
        </p:txBody>
      </p:sp>
      <p:sp>
        <p:nvSpPr>
          <p:cNvPr id="24" name="TextBox 23"/>
          <p:cNvSpPr txBox="1"/>
          <p:nvPr/>
        </p:nvSpPr>
        <p:spPr>
          <a:xfrm>
            <a:off x="4069080" y="5028747"/>
            <a:ext cx="426720" cy="523220"/>
          </a:xfrm>
          <a:prstGeom prst="rect">
            <a:avLst/>
          </a:prstGeom>
          <a:noFill/>
        </p:spPr>
        <p:txBody>
          <a:bodyPr wrap="none" rtlCol="0">
            <a:spAutoFit/>
          </a:bodyPr>
          <a:lstStyle/>
          <a:p>
            <a:r>
              <a:rPr lang="en-US" sz="2800" dirty="0" smtClean="0"/>
              <a:t>Q</a:t>
            </a:r>
            <a:endParaRPr lang="en-US" sz="2800" dirty="0"/>
          </a:p>
        </p:txBody>
      </p:sp>
      <p:sp>
        <p:nvSpPr>
          <p:cNvPr id="25" name="TextBox 24"/>
          <p:cNvSpPr txBox="1"/>
          <p:nvPr/>
        </p:nvSpPr>
        <p:spPr>
          <a:xfrm>
            <a:off x="3204837" y="4636333"/>
            <a:ext cx="405880" cy="523220"/>
          </a:xfrm>
          <a:prstGeom prst="rect">
            <a:avLst/>
          </a:prstGeom>
          <a:noFill/>
        </p:spPr>
        <p:txBody>
          <a:bodyPr wrap="none" rtlCol="0">
            <a:spAutoFit/>
          </a:bodyPr>
          <a:lstStyle/>
          <a:p>
            <a:r>
              <a:rPr lang="en-US" sz="2800" dirty="0" smtClean="0"/>
              <a:t>D</a:t>
            </a:r>
            <a:endParaRPr lang="en-US" sz="2800" dirty="0"/>
          </a:p>
        </p:txBody>
      </p:sp>
      <p:sp>
        <p:nvSpPr>
          <p:cNvPr id="26" name="TextBox 25"/>
          <p:cNvSpPr txBox="1"/>
          <p:nvPr/>
        </p:nvSpPr>
        <p:spPr>
          <a:xfrm>
            <a:off x="3654186" y="2395210"/>
            <a:ext cx="349776" cy="523220"/>
          </a:xfrm>
          <a:prstGeom prst="rect">
            <a:avLst/>
          </a:prstGeom>
          <a:noFill/>
        </p:spPr>
        <p:txBody>
          <a:bodyPr wrap="none" rtlCol="0">
            <a:spAutoFit/>
          </a:bodyPr>
          <a:lstStyle/>
          <a:p>
            <a:r>
              <a:rPr lang="en-US" sz="2800" dirty="0" smtClean="0"/>
              <a:t>S</a:t>
            </a:r>
            <a:endParaRPr lang="en-US" sz="2800" dirty="0"/>
          </a:p>
        </p:txBody>
      </p:sp>
      <p:sp>
        <p:nvSpPr>
          <p:cNvPr id="27" name="TextBox 26"/>
          <p:cNvSpPr txBox="1"/>
          <p:nvPr/>
        </p:nvSpPr>
        <p:spPr>
          <a:xfrm>
            <a:off x="2147266" y="5290357"/>
            <a:ext cx="553357" cy="523220"/>
          </a:xfrm>
          <a:prstGeom prst="rect">
            <a:avLst/>
          </a:prstGeom>
          <a:noFill/>
        </p:spPr>
        <p:txBody>
          <a:bodyPr wrap="none" rtlCol="0">
            <a:spAutoFit/>
          </a:bodyPr>
          <a:lstStyle/>
          <a:p>
            <a:r>
              <a:rPr lang="en-US" sz="2800" dirty="0"/>
              <a:t>q</a:t>
            </a:r>
            <a:r>
              <a:rPr lang="en-US" sz="2800" dirty="0" smtClean="0"/>
              <a:t>*</a:t>
            </a:r>
            <a:endParaRPr lang="en-US" sz="2800" dirty="0"/>
          </a:p>
        </p:txBody>
      </p:sp>
      <p:sp>
        <p:nvSpPr>
          <p:cNvPr id="28" name="TextBox 27"/>
          <p:cNvSpPr txBox="1"/>
          <p:nvPr/>
        </p:nvSpPr>
        <p:spPr>
          <a:xfrm>
            <a:off x="472085" y="4439686"/>
            <a:ext cx="553357" cy="523220"/>
          </a:xfrm>
          <a:prstGeom prst="rect">
            <a:avLst/>
          </a:prstGeom>
          <a:noFill/>
        </p:spPr>
        <p:txBody>
          <a:bodyPr wrap="none" rtlCol="0">
            <a:spAutoFit/>
          </a:bodyPr>
          <a:lstStyle/>
          <a:p>
            <a:r>
              <a:rPr lang="en-US" sz="2800" dirty="0" smtClean="0"/>
              <a:t>p*</a:t>
            </a:r>
            <a:endParaRPr lang="en-US" sz="2800" dirty="0"/>
          </a:p>
        </p:txBody>
      </p:sp>
      <p:sp>
        <p:nvSpPr>
          <p:cNvPr id="29" name="Rounded Rectangle 28"/>
          <p:cNvSpPr/>
          <p:nvPr/>
        </p:nvSpPr>
        <p:spPr>
          <a:xfrm>
            <a:off x="5079681" y="2209800"/>
            <a:ext cx="3720134" cy="40386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p:cNvSpPr txBox="1"/>
          <p:nvPr/>
        </p:nvSpPr>
        <p:spPr>
          <a:xfrm>
            <a:off x="5770539" y="1559834"/>
            <a:ext cx="2264787" cy="584775"/>
          </a:xfrm>
          <a:prstGeom prst="rect">
            <a:avLst/>
          </a:prstGeom>
          <a:noFill/>
        </p:spPr>
        <p:txBody>
          <a:bodyPr wrap="none" rtlCol="0">
            <a:spAutoFit/>
          </a:bodyPr>
          <a:lstStyle/>
          <a:p>
            <a:r>
              <a:rPr lang="en-US" sz="3200" dirty="0" smtClean="0"/>
              <a:t>Competition</a:t>
            </a:r>
            <a:endParaRPr lang="en-US" sz="3200" dirty="0"/>
          </a:p>
        </p:txBody>
      </p:sp>
      <p:cxnSp>
        <p:nvCxnSpPr>
          <p:cNvPr id="32" name="Straight Connector 31"/>
          <p:cNvCxnSpPr/>
          <p:nvPr/>
        </p:nvCxnSpPr>
        <p:spPr>
          <a:xfrm>
            <a:off x="5212388" y="4244715"/>
            <a:ext cx="345471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5" name="Smiley Face 34"/>
          <p:cNvSpPr/>
          <p:nvPr/>
        </p:nvSpPr>
        <p:spPr>
          <a:xfrm>
            <a:off x="5580039" y="2918430"/>
            <a:ext cx="381000" cy="358170"/>
          </a:xfrm>
          <a:prstGeom prst="smileyFac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8" name="Can 37"/>
          <p:cNvSpPr/>
          <p:nvPr/>
        </p:nvSpPr>
        <p:spPr>
          <a:xfrm>
            <a:off x="7566170" y="2728688"/>
            <a:ext cx="251790" cy="290512"/>
          </a:xfrm>
          <a:prstGeom prst="can">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cxnSp>
        <p:nvCxnSpPr>
          <p:cNvPr id="40" name="Straight Arrow Connector 39"/>
          <p:cNvCxnSpPr/>
          <p:nvPr/>
        </p:nvCxnSpPr>
        <p:spPr>
          <a:xfrm flipV="1">
            <a:off x="6081388" y="2741214"/>
            <a:ext cx="1049487" cy="309013"/>
          </a:xfrm>
          <a:prstGeom prst="straightConnector1">
            <a:avLst/>
          </a:prstGeom>
          <a:ln w="381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7775665" y="2319980"/>
            <a:ext cx="457176" cy="584775"/>
          </a:xfrm>
          <a:prstGeom prst="rect">
            <a:avLst/>
          </a:prstGeom>
          <a:noFill/>
        </p:spPr>
        <p:txBody>
          <a:bodyPr wrap="none" rtlCol="0">
            <a:spAutoFit/>
          </a:bodyPr>
          <a:lstStyle/>
          <a:p>
            <a:r>
              <a:rPr lang="en-US" sz="3200" dirty="0" smtClean="0">
                <a:latin typeface="Angsana New" panose="02020603050405020304" pitchFamily="18" charset="-34"/>
                <a:cs typeface="Angsana New" panose="02020603050405020304" pitchFamily="18" charset="-34"/>
              </a:rPr>
              <a:t>$3</a:t>
            </a:r>
            <a:endParaRPr lang="en-US" sz="3200" dirty="0">
              <a:latin typeface="Angsana New" panose="02020603050405020304" pitchFamily="18" charset="-34"/>
              <a:cs typeface="Angsana New" panose="02020603050405020304" pitchFamily="18" charset="-34"/>
            </a:endParaRPr>
          </a:p>
        </p:txBody>
      </p:sp>
      <p:sp>
        <p:nvSpPr>
          <p:cNvPr id="42" name="TextBox 41"/>
          <p:cNvSpPr txBox="1"/>
          <p:nvPr/>
        </p:nvSpPr>
        <p:spPr>
          <a:xfrm>
            <a:off x="7877393" y="3133038"/>
            <a:ext cx="660758" cy="584775"/>
          </a:xfrm>
          <a:prstGeom prst="rect">
            <a:avLst/>
          </a:prstGeom>
          <a:noFill/>
        </p:spPr>
        <p:txBody>
          <a:bodyPr wrap="none" rtlCol="0">
            <a:spAutoFit/>
          </a:bodyPr>
          <a:lstStyle/>
          <a:p>
            <a:r>
              <a:rPr lang="en-US" sz="3200" dirty="0" smtClean="0">
                <a:latin typeface="Angsana New" panose="02020603050405020304" pitchFamily="18" charset="-34"/>
                <a:cs typeface="Angsana New" panose="02020603050405020304" pitchFamily="18" charset="-34"/>
              </a:rPr>
              <a:t>$3.2</a:t>
            </a:r>
            <a:endParaRPr lang="en-US" sz="3200" dirty="0">
              <a:latin typeface="Angsana New" panose="02020603050405020304" pitchFamily="18" charset="-34"/>
              <a:cs typeface="Angsana New" panose="02020603050405020304" pitchFamily="18" charset="-34"/>
            </a:endParaRPr>
          </a:p>
        </p:txBody>
      </p:sp>
      <p:sp>
        <p:nvSpPr>
          <p:cNvPr id="43" name="Smiley Face 42"/>
          <p:cNvSpPr/>
          <p:nvPr/>
        </p:nvSpPr>
        <p:spPr>
          <a:xfrm>
            <a:off x="5511562" y="5222990"/>
            <a:ext cx="381000" cy="358170"/>
          </a:xfrm>
          <a:prstGeom prst="smileyFac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Smiley Face 43"/>
          <p:cNvSpPr/>
          <p:nvPr/>
        </p:nvSpPr>
        <p:spPr>
          <a:xfrm>
            <a:off x="7185170" y="4762807"/>
            <a:ext cx="381000" cy="358170"/>
          </a:xfrm>
          <a:prstGeom prst="smileyFac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45" name="Smiley Face 44"/>
          <p:cNvSpPr/>
          <p:nvPr/>
        </p:nvSpPr>
        <p:spPr>
          <a:xfrm>
            <a:off x="7287408" y="5537189"/>
            <a:ext cx="381000" cy="358170"/>
          </a:xfrm>
          <a:prstGeom prst="smileyFace">
            <a:avLst>
              <a:gd name="adj" fmla="val -4653"/>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46" name="Can 45"/>
          <p:cNvSpPr/>
          <p:nvPr/>
        </p:nvSpPr>
        <p:spPr>
          <a:xfrm>
            <a:off x="6019800" y="5397500"/>
            <a:ext cx="251790" cy="290512"/>
          </a:xfrm>
          <a:prstGeom prst="can">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cxnSp>
        <p:nvCxnSpPr>
          <p:cNvPr id="47" name="Straight Arrow Connector 46"/>
          <p:cNvCxnSpPr/>
          <p:nvPr/>
        </p:nvCxnSpPr>
        <p:spPr>
          <a:xfrm flipV="1">
            <a:off x="6012911" y="5045774"/>
            <a:ext cx="1049487" cy="30901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7707188" y="4624540"/>
            <a:ext cx="457176" cy="584775"/>
          </a:xfrm>
          <a:prstGeom prst="rect">
            <a:avLst/>
          </a:prstGeom>
          <a:noFill/>
        </p:spPr>
        <p:txBody>
          <a:bodyPr wrap="none" rtlCol="0">
            <a:spAutoFit/>
          </a:bodyPr>
          <a:lstStyle/>
          <a:p>
            <a:r>
              <a:rPr lang="en-US" sz="3200" dirty="0" smtClean="0">
                <a:latin typeface="Angsana New" panose="02020603050405020304" pitchFamily="18" charset="-34"/>
                <a:cs typeface="Angsana New" panose="02020603050405020304" pitchFamily="18" charset="-34"/>
              </a:rPr>
              <a:t>$3</a:t>
            </a:r>
            <a:endParaRPr lang="en-US" sz="3200" dirty="0">
              <a:latin typeface="Angsana New" panose="02020603050405020304" pitchFamily="18" charset="-34"/>
              <a:cs typeface="Angsana New" panose="02020603050405020304" pitchFamily="18" charset="-34"/>
            </a:endParaRPr>
          </a:p>
        </p:txBody>
      </p:sp>
      <p:sp>
        <p:nvSpPr>
          <p:cNvPr id="49" name="TextBox 48"/>
          <p:cNvSpPr txBox="1"/>
          <p:nvPr/>
        </p:nvSpPr>
        <p:spPr>
          <a:xfrm>
            <a:off x="7684981" y="5375683"/>
            <a:ext cx="660758" cy="584775"/>
          </a:xfrm>
          <a:prstGeom prst="rect">
            <a:avLst/>
          </a:prstGeom>
          <a:noFill/>
        </p:spPr>
        <p:txBody>
          <a:bodyPr wrap="none" rtlCol="0">
            <a:spAutoFit/>
          </a:bodyPr>
          <a:lstStyle/>
          <a:p>
            <a:r>
              <a:rPr lang="en-US" sz="3200" dirty="0" smtClean="0">
                <a:latin typeface="Angsana New" panose="02020603050405020304" pitchFamily="18" charset="-34"/>
                <a:cs typeface="Angsana New" panose="02020603050405020304" pitchFamily="18" charset="-34"/>
              </a:rPr>
              <a:t>$2.9</a:t>
            </a:r>
            <a:endParaRPr lang="en-US" sz="3200" dirty="0">
              <a:latin typeface="Angsana New" panose="02020603050405020304" pitchFamily="18" charset="-34"/>
              <a:cs typeface="Angsana New" panose="02020603050405020304" pitchFamily="18" charset="-34"/>
            </a:endParaRPr>
          </a:p>
        </p:txBody>
      </p:sp>
      <p:sp>
        <p:nvSpPr>
          <p:cNvPr id="50" name="Smiley Face 49"/>
          <p:cNvSpPr/>
          <p:nvPr/>
        </p:nvSpPr>
        <p:spPr>
          <a:xfrm>
            <a:off x="7187015" y="2477735"/>
            <a:ext cx="381000" cy="358170"/>
          </a:xfrm>
          <a:prstGeom prst="smileyFac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Smiley Face 50"/>
          <p:cNvSpPr/>
          <p:nvPr/>
        </p:nvSpPr>
        <p:spPr>
          <a:xfrm>
            <a:off x="7404260" y="3326460"/>
            <a:ext cx="381000" cy="358170"/>
          </a:xfrm>
          <a:prstGeom prst="smileyFace">
            <a:avLst>
              <a:gd name="adj" fmla="val -465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Can 51"/>
          <p:cNvSpPr/>
          <p:nvPr/>
        </p:nvSpPr>
        <p:spPr>
          <a:xfrm>
            <a:off x="7809881" y="3650958"/>
            <a:ext cx="251790" cy="290512"/>
          </a:xfrm>
          <a:prstGeom prst="can">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53" name="TextBox 52"/>
          <p:cNvSpPr txBox="1"/>
          <p:nvPr/>
        </p:nvSpPr>
        <p:spPr>
          <a:xfrm>
            <a:off x="5310871" y="3844356"/>
            <a:ext cx="2406877" cy="369332"/>
          </a:xfrm>
          <a:prstGeom prst="rect">
            <a:avLst/>
          </a:prstGeom>
          <a:noFill/>
        </p:spPr>
        <p:txBody>
          <a:bodyPr wrap="none" rtlCol="0">
            <a:spAutoFit/>
          </a:bodyPr>
          <a:lstStyle/>
          <a:p>
            <a:r>
              <a:rPr lang="en-US" dirty="0" smtClean="0"/>
              <a:t>Rivalry (..for customers)</a:t>
            </a:r>
            <a:endParaRPr lang="en-US" dirty="0"/>
          </a:p>
        </p:txBody>
      </p:sp>
      <p:sp>
        <p:nvSpPr>
          <p:cNvPr id="54" name="TextBox 53"/>
          <p:cNvSpPr txBox="1"/>
          <p:nvPr/>
        </p:nvSpPr>
        <p:spPr>
          <a:xfrm>
            <a:off x="5274979" y="4240965"/>
            <a:ext cx="2469650" cy="369332"/>
          </a:xfrm>
          <a:prstGeom prst="rect">
            <a:avLst/>
          </a:prstGeom>
          <a:noFill/>
        </p:spPr>
        <p:txBody>
          <a:bodyPr wrap="none" rtlCol="0">
            <a:spAutoFit/>
          </a:bodyPr>
          <a:lstStyle/>
          <a:p>
            <a:r>
              <a:rPr lang="en-US" dirty="0" smtClean="0"/>
              <a:t>Stockout (..for suppliers)</a:t>
            </a:r>
            <a:endParaRPr lang="en-US" dirty="0"/>
          </a:p>
        </p:txBody>
      </p:sp>
    </p:spTree>
    <p:extLst>
      <p:ext uri="{BB962C8B-B14F-4D97-AF65-F5344CB8AC3E}">
        <p14:creationId xmlns:p14="http://schemas.microsoft.com/office/powerpoint/2010/main" val="3591887980"/>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04800"/>
            <a:ext cx="8229600" cy="1143000"/>
          </a:xfrm>
        </p:spPr>
        <p:txBody>
          <a:bodyPr/>
          <a:lstStyle/>
          <a:p>
            <a:r>
              <a:rPr lang="en-US" dirty="0" smtClean="0"/>
              <a:t>[ii] Block-Access</a:t>
            </a:r>
            <a:r>
              <a:rPr lang="en-US" b="1" dirty="0" smtClean="0"/>
              <a:t> </a:t>
            </a:r>
            <a:r>
              <a:rPr lang="en-US" dirty="0" smtClean="0"/>
              <a:t>Abnormalities</a:t>
            </a:r>
            <a:endParaRPr lang="en-US" dirty="0"/>
          </a:p>
        </p:txBody>
      </p:sp>
      <p:sp>
        <p:nvSpPr>
          <p:cNvPr id="4" name="Slide Number Placeholder 3"/>
          <p:cNvSpPr>
            <a:spLocks noGrp="1"/>
          </p:cNvSpPr>
          <p:nvPr>
            <p:ph type="sldNum" sz="quarter" idx="12"/>
          </p:nvPr>
        </p:nvSpPr>
        <p:spPr/>
        <p:txBody>
          <a:bodyPr/>
          <a:lstStyle/>
          <a:p>
            <a:fld id="{B2FC610D-FAE1-464C-9CF3-920562D0AD66}" type="slidenum">
              <a:rPr lang="en-US" smtClean="0"/>
              <a:t>111</a:t>
            </a:fld>
            <a:endParaRPr lang="en-US" dirty="0"/>
          </a:p>
        </p:txBody>
      </p:sp>
      <p:sp>
        <p:nvSpPr>
          <p:cNvPr id="29" name="Rounded Rectangle 28"/>
          <p:cNvSpPr/>
          <p:nvPr/>
        </p:nvSpPr>
        <p:spPr>
          <a:xfrm>
            <a:off x="5079681" y="2209800"/>
            <a:ext cx="3720134" cy="40386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p:cNvSpPr txBox="1"/>
          <p:nvPr/>
        </p:nvSpPr>
        <p:spPr>
          <a:xfrm>
            <a:off x="5770539" y="1559834"/>
            <a:ext cx="2264787" cy="584775"/>
          </a:xfrm>
          <a:prstGeom prst="rect">
            <a:avLst/>
          </a:prstGeom>
          <a:noFill/>
        </p:spPr>
        <p:txBody>
          <a:bodyPr wrap="none" rtlCol="0">
            <a:spAutoFit/>
          </a:bodyPr>
          <a:lstStyle/>
          <a:p>
            <a:r>
              <a:rPr lang="en-US" sz="3200" dirty="0" smtClean="0"/>
              <a:t>Competition</a:t>
            </a:r>
            <a:endParaRPr lang="en-US" sz="3200" dirty="0"/>
          </a:p>
        </p:txBody>
      </p:sp>
      <p:cxnSp>
        <p:nvCxnSpPr>
          <p:cNvPr id="32" name="Straight Connector 31"/>
          <p:cNvCxnSpPr/>
          <p:nvPr/>
        </p:nvCxnSpPr>
        <p:spPr>
          <a:xfrm>
            <a:off x="5212388" y="4244715"/>
            <a:ext cx="345471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5" name="Smiley Face 34"/>
          <p:cNvSpPr/>
          <p:nvPr/>
        </p:nvSpPr>
        <p:spPr>
          <a:xfrm>
            <a:off x="5580039" y="2918430"/>
            <a:ext cx="381000" cy="358170"/>
          </a:xfrm>
          <a:prstGeom prst="smileyFac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8" name="Can 37"/>
          <p:cNvSpPr/>
          <p:nvPr/>
        </p:nvSpPr>
        <p:spPr>
          <a:xfrm>
            <a:off x="7566170" y="2728688"/>
            <a:ext cx="251790" cy="290512"/>
          </a:xfrm>
          <a:prstGeom prst="can">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cxnSp>
        <p:nvCxnSpPr>
          <p:cNvPr id="40" name="Straight Arrow Connector 39"/>
          <p:cNvCxnSpPr/>
          <p:nvPr/>
        </p:nvCxnSpPr>
        <p:spPr>
          <a:xfrm flipV="1">
            <a:off x="6081388" y="2741214"/>
            <a:ext cx="1049487" cy="309013"/>
          </a:xfrm>
          <a:prstGeom prst="straightConnector1">
            <a:avLst/>
          </a:prstGeom>
          <a:ln w="381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7775665" y="2319980"/>
            <a:ext cx="457176" cy="584775"/>
          </a:xfrm>
          <a:prstGeom prst="rect">
            <a:avLst/>
          </a:prstGeom>
          <a:noFill/>
        </p:spPr>
        <p:txBody>
          <a:bodyPr wrap="none" rtlCol="0">
            <a:spAutoFit/>
          </a:bodyPr>
          <a:lstStyle/>
          <a:p>
            <a:r>
              <a:rPr lang="en-US" sz="3200" dirty="0" smtClean="0">
                <a:latin typeface="Angsana New" panose="02020603050405020304" pitchFamily="18" charset="-34"/>
                <a:cs typeface="Angsana New" panose="02020603050405020304" pitchFamily="18" charset="-34"/>
              </a:rPr>
              <a:t>$3</a:t>
            </a:r>
            <a:endParaRPr lang="en-US" sz="3200" dirty="0">
              <a:latin typeface="Angsana New" panose="02020603050405020304" pitchFamily="18" charset="-34"/>
              <a:cs typeface="Angsana New" panose="02020603050405020304" pitchFamily="18" charset="-34"/>
            </a:endParaRPr>
          </a:p>
        </p:txBody>
      </p:sp>
      <p:sp>
        <p:nvSpPr>
          <p:cNvPr id="42" name="TextBox 41"/>
          <p:cNvSpPr txBox="1"/>
          <p:nvPr/>
        </p:nvSpPr>
        <p:spPr>
          <a:xfrm>
            <a:off x="7877393" y="3133038"/>
            <a:ext cx="660758" cy="584775"/>
          </a:xfrm>
          <a:prstGeom prst="rect">
            <a:avLst/>
          </a:prstGeom>
          <a:noFill/>
        </p:spPr>
        <p:txBody>
          <a:bodyPr wrap="none" rtlCol="0">
            <a:spAutoFit/>
          </a:bodyPr>
          <a:lstStyle/>
          <a:p>
            <a:r>
              <a:rPr lang="en-US" sz="3200" dirty="0" smtClean="0">
                <a:latin typeface="Angsana New" panose="02020603050405020304" pitchFamily="18" charset="-34"/>
                <a:cs typeface="Angsana New" panose="02020603050405020304" pitchFamily="18" charset="-34"/>
              </a:rPr>
              <a:t>$3.2</a:t>
            </a:r>
            <a:endParaRPr lang="en-US" sz="3200" dirty="0">
              <a:latin typeface="Angsana New" panose="02020603050405020304" pitchFamily="18" charset="-34"/>
              <a:cs typeface="Angsana New" panose="02020603050405020304" pitchFamily="18" charset="-34"/>
            </a:endParaRPr>
          </a:p>
        </p:txBody>
      </p:sp>
      <p:sp>
        <p:nvSpPr>
          <p:cNvPr id="43" name="Smiley Face 42"/>
          <p:cNvSpPr/>
          <p:nvPr/>
        </p:nvSpPr>
        <p:spPr>
          <a:xfrm>
            <a:off x="5511562" y="5222990"/>
            <a:ext cx="381000" cy="358170"/>
          </a:xfrm>
          <a:prstGeom prst="smileyFac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Smiley Face 43"/>
          <p:cNvSpPr/>
          <p:nvPr/>
        </p:nvSpPr>
        <p:spPr>
          <a:xfrm>
            <a:off x="7185170" y="4762807"/>
            <a:ext cx="381000" cy="358170"/>
          </a:xfrm>
          <a:prstGeom prst="smileyFac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45" name="Smiley Face 44"/>
          <p:cNvSpPr/>
          <p:nvPr/>
        </p:nvSpPr>
        <p:spPr>
          <a:xfrm>
            <a:off x="7287408" y="5537189"/>
            <a:ext cx="381000" cy="358170"/>
          </a:xfrm>
          <a:prstGeom prst="smileyFace">
            <a:avLst>
              <a:gd name="adj" fmla="val -4653"/>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46" name="Can 45"/>
          <p:cNvSpPr/>
          <p:nvPr/>
        </p:nvSpPr>
        <p:spPr>
          <a:xfrm>
            <a:off x="6019800" y="5397500"/>
            <a:ext cx="251790" cy="290512"/>
          </a:xfrm>
          <a:prstGeom prst="can">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cxnSp>
        <p:nvCxnSpPr>
          <p:cNvPr id="47" name="Straight Arrow Connector 46"/>
          <p:cNvCxnSpPr/>
          <p:nvPr/>
        </p:nvCxnSpPr>
        <p:spPr>
          <a:xfrm flipV="1">
            <a:off x="6012911" y="5045774"/>
            <a:ext cx="1049487" cy="30901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7707188" y="4624540"/>
            <a:ext cx="457176" cy="584775"/>
          </a:xfrm>
          <a:prstGeom prst="rect">
            <a:avLst/>
          </a:prstGeom>
          <a:noFill/>
        </p:spPr>
        <p:txBody>
          <a:bodyPr wrap="none" rtlCol="0">
            <a:spAutoFit/>
          </a:bodyPr>
          <a:lstStyle/>
          <a:p>
            <a:r>
              <a:rPr lang="en-US" sz="3200" dirty="0" smtClean="0">
                <a:latin typeface="Angsana New" panose="02020603050405020304" pitchFamily="18" charset="-34"/>
                <a:cs typeface="Angsana New" panose="02020603050405020304" pitchFamily="18" charset="-34"/>
              </a:rPr>
              <a:t>$3</a:t>
            </a:r>
            <a:endParaRPr lang="en-US" sz="3200" dirty="0">
              <a:latin typeface="Angsana New" panose="02020603050405020304" pitchFamily="18" charset="-34"/>
              <a:cs typeface="Angsana New" panose="02020603050405020304" pitchFamily="18" charset="-34"/>
            </a:endParaRPr>
          </a:p>
        </p:txBody>
      </p:sp>
      <p:sp>
        <p:nvSpPr>
          <p:cNvPr id="49" name="TextBox 48"/>
          <p:cNvSpPr txBox="1"/>
          <p:nvPr/>
        </p:nvSpPr>
        <p:spPr>
          <a:xfrm>
            <a:off x="7684981" y="5375683"/>
            <a:ext cx="660758" cy="584775"/>
          </a:xfrm>
          <a:prstGeom prst="rect">
            <a:avLst/>
          </a:prstGeom>
          <a:noFill/>
        </p:spPr>
        <p:txBody>
          <a:bodyPr wrap="none" rtlCol="0">
            <a:spAutoFit/>
          </a:bodyPr>
          <a:lstStyle/>
          <a:p>
            <a:r>
              <a:rPr lang="en-US" sz="3200" dirty="0" smtClean="0">
                <a:latin typeface="Angsana New" panose="02020603050405020304" pitchFamily="18" charset="-34"/>
                <a:cs typeface="Angsana New" panose="02020603050405020304" pitchFamily="18" charset="-34"/>
              </a:rPr>
              <a:t>$2.9</a:t>
            </a:r>
            <a:endParaRPr lang="en-US" sz="3200" dirty="0">
              <a:latin typeface="Angsana New" panose="02020603050405020304" pitchFamily="18" charset="-34"/>
              <a:cs typeface="Angsana New" panose="02020603050405020304" pitchFamily="18" charset="-34"/>
            </a:endParaRPr>
          </a:p>
        </p:txBody>
      </p:sp>
      <p:sp>
        <p:nvSpPr>
          <p:cNvPr id="50" name="Smiley Face 49"/>
          <p:cNvSpPr/>
          <p:nvPr/>
        </p:nvSpPr>
        <p:spPr>
          <a:xfrm>
            <a:off x="7187015" y="2477735"/>
            <a:ext cx="381000" cy="358170"/>
          </a:xfrm>
          <a:prstGeom prst="smileyFac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Smiley Face 50"/>
          <p:cNvSpPr/>
          <p:nvPr/>
        </p:nvSpPr>
        <p:spPr>
          <a:xfrm>
            <a:off x="7475701" y="3191039"/>
            <a:ext cx="381000" cy="358170"/>
          </a:xfrm>
          <a:prstGeom prst="smileyFace">
            <a:avLst>
              <a:gd name="adj" fmla="val -465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Can 51"/>
          <p:cNvSpPr/>
          <p:nvPr/>
        </p:nvSpPr>
        <p:spPr>
          <a:xfrm>
            <a:off x="7809881" y="3650958"/>
            <a:ext cx="251790" cy="290512"/>
          </a:xfrm>
          <a:prstGeom prst="can">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53" name="TextBox 52"/>
          <p:cNvSpPr txBox="1"/>
          <p:nvPr/>
        </p:nvSpPr>
        <p:spPr>
          <a:xfrm>
            <a:off x="5310871" y="3844356"/>
            <a:ext cx="2406877" cy="369332"/>
          </a:xfrm>
          <a:prstGeom prst="rect">
            <a:avLst/>
          </a:prstGeom>
          <a:noFill/>
        </p:spPr>
        <p:txBody>
          <a:bodyPr wrap="none" rtlCol="0">
            <a:spAutoFit/>
          </a:bodyPr>
          <a:lstStyle/>
          <a:p>
            <a:r>
              <a:rPr lang="en-US" dirty="0" smtClean="0"/>
              <a:t>Rivalry (..for customers)</a:t>
            </a:r>
            <a:endParaRPr lang="en-US" dirty="0"/>
          </a:p>
        </p:txBody>
      </p:sp>
      <p:sp>
        <p:nvSpPr>
          <p:cNvPr id="54" name="TextBox 53"/>
          <p:cNvSpPr txBox="1"/>
          <p:nvPr/>
        </p:nvSpPr>
        <p:spPr>
          <a:xfrm>
            <a:off x="5274979" y="4240965"/>
            <a:ext cx="2469650" cy="369332"/>
          </a:xfrm>
          <a:prstGeom prst="rect">
            <a:avLst/>
          </a:prstGeom>
          <a:noFill/>
        </p:spPr>
        <p:txBody>
          <a:bodyPr wrap="none" rtlCol="0">
            <a:spAutoFit/>
          </a:bodyPr>
          <a:lstStyle/>
          <a:p>
            <a:r>
              <a:rPr lang="en-US" dirty="0" smtClean="0"/>
              <a:t>Stockout (..for suppliers)</a:t>
            </a:r>
            <a:endParaRPr lang="en-US" dirty="0"/>
          </a:p>
        </p:txBody>
      </p:sp>
      <p:sp>
        <p:nvSpPr>
          <p:cNvPr id="37" name="Content Placeholder 2"/>
          <p:cNvSpPr>
            <a:spLocks noGrp="1"/>
          </p:cNvSpPr>
          <p:nvPr>
            <p:ph idx="1"/>
          </p:nvPr>
        </p:nvSpPr>
        <p:spPr>
          <a:xfrm>
            <a:off x="326429" y="1722437"/>
            <a:ext cx="4838729" cy="4525963"/>
          </a:xfrm>
        </p:spPr>
        <p:txBody>
          <a:bodyPr>
            <a:normAutofit/>
          </a:bodyPr>
          <a:lstStyle/>
          <a:p>
            <a:pPr marL="514350" indent="-514350">
              <a:buFont typeface="+mj-lt"/>
              <a:buAutoNum type="arabicPeriod"/>
            </a:pPr>
            <a:r>
              <a:rPr lang="en-US" dirty="0" smtClean="0"/>
              <a:t>No </a:t>
            </a:r>
            <a:r>
              <a:rPr lang="en-US" u="sng" dirty="0" smtClean="0"/>
              <a:t>choice</a:t>
            </a:r>
            <a:r>
              <a:rPr lang="en-US" dirty="0" smtClean="0"/>
              <a:t>. Buyers don’t choose their miners.</a:t>
            </a:r>
          </a:p>
          <a:p>
            <a:pPr marL="514350" indent="-514350">
              <a:buFont typeface="+mj-lt"/>
              <a:buAutoNum type="arabicPeriod"/>
            </a:pPr>
            <a:r>
              <a:rPr lang="en-US" dirty="0" smtClean="0"/>
              <a:t>No concept of “individual”.</a:t>
            </a:r>
          </a:p>
          <a:p>
            <a:pPr marL="914400" lvl="1" indent="-514350">
              <a:buFont typeface="+mj-lt"/>
              <a:buAutoNum type="arabicPeriod"/>
            </a:pPr>
            <a:r>
              <a:rPr lang="en-US" dirty="0" smtClean="0"/>
              <a:t>Network is Public</a:t>
            </a:r>
          </a:p>
          <a:p>
            <a:pPr marL="914400" lvl="1" indent="-514350">
              <a:buFont typeface="+mj-lt"/>
              <a:buAutoNum type="arabicPeriod"/>
            </a:pPr>
            <a:r>
              <a:rPr lang="en-US" dirty="0" smtClean="0"/>
              <a:t>Pseudonymous</a:t>
            </a:r>
          </a:p>
          <a:p>
            <a:pPr marL="914400" lvl="1" indent="-514350">
              <a:buFont typeface="+mj-lt"/>
              <a:buAutoNum type="arabicPeriod"/>
            </a:pPr>
            <a:r>
              <a:rPr lang="en-US" dirty="0" smtClean="0"/>
              <a:t>Agent = User != Account</a:t>
            </a:r>
          </a:p>
          <a:p>
            <a:pPr marL="400050" lvl="1" indent="0">
              <a:buNone/>
            </a:pPr>
            <a:endParaRPr lang="en-US" dirty="0" smtClean="0"/>
          </a:p>
          <a:p>
            <a:pPr marL="914400" lvl="1" indent="-514350">
              <a:buFont typeface="+mj-lt"/>
              <a:buAutoNum type="arabicPeriod"/>
            </a:pPr>
            <a:endParaRPr lang="en-US" dirty="0"/>
          </a:p>
        </p:txBody>
      </p:sp>
      <p:sp>
        <p:nvSpPr>
          <p:cNvPr id="6" name="Rounded Rectangle 5"/>
          <p:cNvSpPr/>
          <p:nvPr/>
        </p:nvSpPr>
        <p:spPr>
          <a:xfrm rot="20794970">
            <a:off x="5515651" y="2513685"/>
            <a:ext cx="2230642" cy="73566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quot;No&quot; Symbol 7"/>
          <p:cNvSpPr/>
          <p:nvPr/>
        </p:nvSpPr>
        <p:spPr>
          <a:xfrm>
            <a:off x="5836416" y="2034718"/>
            <a:ext cx="1650214" cy="1610793"/>
          </a:xfrm>
          <a:prstGeom prst="noSmoking">
            <a:avLst>
              <a:gd name="adj" fmla="val 11002"/>
            </a:avLst>
          </a:prstGeom>
          <a:solidFill>
            <a:srgbClr val="FF0000">
              <a:alpha val="35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5" name="Rounded Rectangle 54"/>
          <p:cNvSpPr/>
          <p:nvPr/>
        </p:nvSpPr>
        <p:spPr>
          <a:xfrm rot="20794970">
            <a:off x="5449774" y="4806230"/>
            <a:ext cx="2230642" cy="73566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quot;No&quot; Symbol 55"/>
          <p:cNvSpPr/>
          <p:nvPr/>
        </p:nvSpPr>
        <p:spPr>
          <a:xfrm>
            <a:off x="5770539" y="4327263"/>
            <a:ext cx="1650214" cy="1610793"/>
          </a:xfrm>
          <a:prstGeom prst="noSmoking">
            <a:avLst>
              <a:gd name="adj" fmla="val 11002"/>
            </a:avLst>
          </a:prstGeom>
          <a:solidFill>
            <a:srgbClr val="FF0000">
              <a:alpha val="35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990524607"/>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76200"/>
            <a:ext cx="8229600" cy="1143000"/>
          </a:xfrm>
        </p:spPr>
        <p:txBody>
          <a:bodyPr/>
          <a:lstStyle/>
          <a:p>
            <a:r>
              <a:rPr lang="en-US" dirty="0" smtClean="0"/>
              <a:t>[ii] Abnormalities, cont.</a:t>
            </a:r>
            <a:endParaRPr lang="en-US" dirty="0"/>
          </a:p>
        </p:txBody>
      </p:sp>
      <p:sp>
        <p:nvSpPr>
          <p:cNvPr id="3" name="Content Placeholder 2"/>
          <p:cNvSpPr>
            <a:spLocks noGrp="1"/>
          </p:cNvSpPr>
          <p:nvPr>
            <p:ph idx="1"/>
          </p:nvPr>
        </p:nvSpPr>
        <p:spPr>
          <a:xfrm>
            <a:off x="499729" y="1143000"/>
            <a:ext cx="8229600" cy="5715000"/>
          </a:xfrm>
        </p:spPr>
        <p:txBody>
          <a:bodyPr>
            <a:normAutofit fontScale="92500"/>
          </a:bodyPr>
          <a:lstStyle/>
          <a:p>
            <a:pPr marL="514350" indent="-514350">
              <a:buFont typeface="+mj-lt"/>
              <a:buAutoNum type="arabicPeriod" startAt="3"/>
            </a:pPr>
            <a:r>
              <a:rPr lang="en-US" dirty="0"/>
              <a:t>Sellers </a:t>
            </a:r>
            <a:r>
              <a:rPr lang="en-US" dirty="0" smtClean="0"/>
              <a:t>(miners) don’t </a:t>
            </a:r>
            <a:r>
              <a:rPr lang="en-US" dirty="0"/>
              <a:t>control </a:t>
            </a:r>
            <a:r>
              <a:rPr lang="en-US" i="1" u="sng" dirty="0"/>
              <a:t>block</a:t>
            </a:r>
            <a:r>
              <a:rPr lang="en-US" i="1" dirty="0"/>
              <a:t> </a:t>
            </a:r>
            <a:r>
              <a:rPr lang="en-US" dirty="0"/>
              <a:t>production.</a:t>
            </a:r>
          </a:p>
          <a:p>
            <a:pPr lvl="1"/>
            <a:r>
              <a:rPr lang="en-US" dirty="0" smtClean="0"/>
              <a:t>Can’t “choose” to make more blocks.</a:t>
            </a:r>
          </a:p>
          <a:p>
            <a:pPr lvl="1"/>
            <a:r>
              <a:rPr lang="en-US" dirty="0" smtClean="0"/>
              <a:t>Each block can, theoretically, hold ~+INF txns.</a:t>
            </a:r>
          </a:p>
          <a:p>
            <a:pPr lvl="1"/>
            <a:endParaRPr lang="en-US" dirty="0"/>
          </a:p>
          <a:p>
            <a:pPr lvl="1"/>
            <a:endParaRPr lang="en-US" dirty="0" smtClean="0"/>
          </a:p>
          <a:p>
            <a:pPr lvl="1"/>
            <a:endParaRPr lang="en-US" dirty="0" smtClean="0"/>
          </a:p>
          <a:p>
            <a:pPr lvl="1"/>
            <a:endParaRPr lang="en-US" dirty="0" smtClean="0"/>
          </a:p>
          <a:p>
            <a:pPr lvl="1"/>
            <a:endParaRPr lang="en-US" dirty="0"/>
          </a:p>
          <a:p>
            <a:pPr marL="514350" indent="-514350">
              <a:buFont typeface="+mj-lt"/>
              <a:buAutoNum type="arabicPeriod" startAt="4"/>
            </a:pPr>
            <a:r>
              <a:rPr lang="en-US" dirty="0" smtClean="0"/>
              <a:t>Sellers have nothing to sell!</a:t>
            </a:r>
          </a:p>
          <a:p>
            <a:pPr lvl="1"/>
            <a:r>
              <a:rPr lang="en-US" dirty="0" smtClean="0"/>
              <a:t>Pre-Block, can’t guarantee that they </a:t>
            </a:r>
            <a:r>
              <a:rPr lang="en-US" i="1" dirty="0" smtClean="0"/>
              <a:t>will</a:t>
            </a:r>
            <a:r>
              <a:rPr lang="en-US" dirty="0" smtClean="0"/>
              <a:t> find one.</a:t>
            </a:r>
          </a:p>
          <a:p>
            <a:pPr lvl="1"/>
            <a:r>
              <a:rPr lang="en-US" dirty="0" smtClean="0"/>
              <a:t>Post-Block, include/exclude policy can’t be changed!</a:t>
            </a:r>
            <a:endParaRPr lang="en-US" dirty="0"/>
          </a:p>
        </p:txBody>
      </p:sp>
      <p:sp>
        <p:nvSpPr>
          <p:cNvPr id="4" name="Slide Number Placeholder 3"/>
          <p:cNvSpPr>
            <a:spLocks noGrp="1"/>
          </p:cNvSpPr>
          <p:nvPr>
            <p:ph type="sldNum" sz="quarter" idx="12"/>
          </p:nvPr>
        </p:nvSpPr>
        <p:spPr/>
        <p:txBody>
          <a:bodyPr/>
          <a:lstStyle/>
          <a:p>
            <a:fld id="{B2FC610D-FAE1-464C-9CF3-920562D0AD66}" type="slidenum">
              <a:rPr lang="en-US" smtClean="0"/>
              <a:t>112</a:t>
            </a:fld>
            <a:endParaRPr lang="en-US" dirty="0"/>
          </a:p>
        </p:txBody>
      </p:sp>
      <p:pic>
        <p:nvPicPr>
          <p:cNvPr id="5" name="Picture 4"/>
          <p:cNvPicPr>
            <a:picLocks noChangeAspect="1"/>
          </p:cNvPicPr>
          <p:nvPr/>
        </p:nvPicPr>
        <p:blipFill>
          <a:blip r:embed="rId3"/>
          <a:stretch>
            <a:fillRect/>
          </a:stretch>
        </p:blipFill>
        <p:spPr>
          <a:xfrm>
            <a:off x="381000" y="2785182"/>
            <a:ext cx="8053388" cy="2131535"/>
          </a:xfrm>
          <a:prstGeom prst="rect">
            <a:avLst/>
          </a:prstGeom>
        </p:spPr>
      </p:pic>
    </p:spTree>
    <p:extLst>
      <p:ext uri="{BB962C8B-B14F-4D97-AF65-F5344CB8AC3E}">
        <p14:creationId xmlns:p14="http://schemas.microsoft.com/office/powerpoint/2010/main" val="1677937962"/>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9993"/>
            <a:ext cx="5486400" cy="1167984"/>
          </a:xfrm>
        </p:spPr>
        <p:txBody>
          <a:bodyPr/>
          <a:lstStyle/>
          <a:p>
            <a:r>
              <a:rPr lang="en-US" dirty="0" smtClean="0"/>
              <a:t>[iii] Implications</a:t>
            </a:r>
            <a:endParaRPr lang="en-US" dirty="0"/>
          </a:p>
        </p:txBody>
      </p:sp>
      <p:sp>
        <p:nvSpPr>
          <p:cNvPr id="4" name="Slide Number Placeholder 3"/>
          <p:cNvSpPr>
            <a:spLocks noGrp="1"/>
          </p:cNvSpPr>
          <p:nvPr>
            <p:ph type="sldNum" sz="quarter" idx="12"/>
          </p:nvPr>
        </p:nvSpPr>
        <p:spPr/>
        <p:txBody>
          <a:bodyPr/>
          <a:lstStyle/>
          <a:p>
            <a:fld id="{B2FC610D-FAE1-464C-9CF3-920562D0AD66}" type="slidenum">
              <a:rPr lang="en-US" smtClean="0"/>
              <a:t>113</a:t>
            </a:fld>
            <a:endParaRPr lang="en-US" dirty="0"/>
          </a:p>
        </p:txBody>
      </p:sp>
      <p:sp>
        <p:nvSpPr>
          <p:cNvPr id="39" name="Content Placeholder 38"/>
          <p:cNvSpPr>
            <a:spLocks noGrp="1"/>
          </p:cNvSpPr>
          <p:nvPr>
            <p:ph idx="1"/>
          </p:nvPr>
        </p:nvSpPr>
        <p:spPr>
          <a:xfrm>
            <a:off x="499729" y="4800600"/>
            <a:ext cx="8229600" cy="1738312"/>
          </a:xfrm>
        </p:spPr>
        <p:txBody>
          <a:bodyPr/>
          <a:lstStyle/>
          <a:p>
            <a:r>
              <a:rPr lang="en-US" dirty="0" smtClean="0"/>
              <a:t>Miners don’t compete on price.</a:t>
            </a:r>
          </a:p>
          <a:p>
            <a:r>
              <a:rPr lang="en-US" dirty="0" smtClean="0"/>
              <a:t>In fact, there’s a “shared customer pool” and “shared production schedule”.</a:t>
            </a:r>
            <a:endParaRPr lang="en-US" dirty="0"/>
          </a:p>
        </p:txBody>
      </p:sp>
      <p:pic>
        <p:nvPicPr>
          <p:cNvPr id="3" name="Picture 2"/>
          <p:cNvPicPr>
            <a:picLocks noChangeAspect="1"/>
          </p:cNvPicPr>
          <p:nvPr/>
        </p:nvPicPr>
        <p:blipFill>
          <a:blip r:embed="rId3"/>
          <a:stretch>
            <a:fillRect/>
          </a:stretch>
        </p:blipFill>
        <p:spPr>
          <a:xfrm>
            <a:off x="1628662" y="1271640"/>
            <a:ext cx="5971733" cy="324932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388301096"/>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9993"/>
            <a:ext cx="5486400" cy="1167984"/>
          </a:xfrm>
        </p:spPr>
        <p:txBody>
          <a:bodyPr/>
          <a:lstStyle/>
          <a:p>
            <a:r>
              <a:rPr lang="en-US" dirty="0" smtClean="0"/>
              <a:t>[iii] Implications</a:t>
            </a:r>
            <a:endParaRPr lang="en-US" dirty="0"/>
          </a:p>
        </p:txBody>
      </p:sp>
      <p:sp>
        <p:nvSpPr>
          <p:cNvPr id="4" name="Slide Number Placeholder 3"/>
          <p:cNvSpPr>
            <a:spLocks noGrp="1"/>
          </p:cNvSpPr>
          <p:nvPr>
            <p:ph type="sldNum" sz="quarter" idx="12"/>
          </p:nvPr>
        </p:nvSpPr>
        <p:spPr/>
        <p:txBody>
          <a:bodyPr/>
          <a:lstStyle/>
          <a:p>
            <a:fld id="{B2FC610D-FAE1-464C-9CF3-920562D0AD66}" type="slidenum">
              <a:rPr lang="en-US" smtClean="0"/>
              <a:t>114</a:t>
            </a:fld>
            <a:endParaRPr lang="en-US" dirty="0"/>
          </a:p>
        </p:txBody>
      </p:sp>
      <p:sp>
        <p:nvSpPr>
          <p:cNvPr id="39" name="Content Placeholder 38"/>
          <p:cNvSpPr>
            <a:spLocks noGrp="1"/>
          </p:cNvSpPr>
          <p:nvPr>
            <p:ph idx="1"/>
          </p:nvPr>
        </p:nvSpPr>
        <p:spPr>
          <a:xfrm>
            <a:off x="533400" y="3048000"/>
            <a:ext cx="8229600" cy="3810000"/>
          </a:xfrm>
        </p:spPr>
        <p:txBody>
          <a:bodyPr>
            <a:normAutofit/>
          </a:bodyPr>
          <a:lstStyle/>
          <a:p>
            <a:r>
              <a:rPr lang="en-US" dirty="0" smtClean="0"/>
              <a:t>“Blocks” are not the relevant “thing supplied”.</a:t>
            </a:r>
            <a:br>
              <a:rPr lang="en-US" dirty="0" smtClean="0"/>
            </a:br>
            <a:r>
              <a:rPr lang="en-US" dirty="0" smtClean="0"/>
              <a:t/>
            </a:r>
            <a:br>
              <a:rPr lang="en-US" dirty="0" smtClean="0"/>
            </a:br>
            <a:endParaRPr lang="en-US" dirty="0" smtClean="0"/>
          </a:p>
          <a:p>
            <a:endParaRPr lang="en-US" dirty="0"/>
          </a:p>
          <a:p>
            <a:pPr marL="0" indent="0">
              <a:buNone/>
            </a:pPr>
            <a:endParaRPr lang="en-US" dirty="0" smtClean="0"/>
          </a:p>
          <a:p>
            <a:r>
              <a:rPr lang="en-US" dirty="0" smtClean="0"/>
              <a:t>..?</a:t>
            </a:r>
            <a:endParaRPr lang="en-US" dirty="0"/>
          </a:p>
        </p:txBody>
      </p:sp>
      <p:pic>
        <p:nvPicPr>
          <p:cNvPr id="3" name="Picture 2"/>
          <p:cNvPicPr>
            <a:picLocks noChangeAspect="1"/>
          </p:cNvPicPr>
          <p:nvPr/>
        </p:nvPicPr>
        <p:blipFill>
          <a:blip r:embed="rId3"/>
          <a:stretch>
            <a:fillRect/>
          </a:stretch>
        </p:blipFill>
        <p:spPr>
          <a:xfrm>
            <a:off x="1179762" y="1157991"/>
            <a:ext cx="6936875" cy="1585209"/>
          </a:xfrm>
          <a:prstGeom prst="rect">
            <a:avLst/>
          </a:prstGeom>
          <a:ln>
            <a:noFill/>
          </a:ln>
          <a:effectLst>
            <a:outerShdw blurRad="292100" dist="139700" dir="2700000" algn="tl" rotWithShape="0">
              <a:srgbClr val="333333">
                <a:alpha val="65000"/>
              </a:srgbClr>
            </a:outerShdw>
          </a:effectLst>
        </p:spPr>
      </p:pic>
      <p:pic>
        <p:nvPicPr>
          <p:cNvPr id="5" name="Picture 4"/>
          <p:cNvPicPr>
            <a:picLocks noChangeAspect="1"/>
          </p:cNvPicPr>
          <p:nvPr/>
        </p:nvPicPr>
        <p:blipFill>
          <a:blip r:embed="rId4"/>
          <a:stretch>
            <a:fillRect/>
          </a:stretch>
        </p:blipFill>
        <p:spPr>
          <a:xfrm>
            <a:off x="762000" y="3911184"/>
            <a:ext cx="7626294" cy="142281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234769760"/>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9993"/>
            <a:ext cx="5486400" cy="1167984"/>
          </a:xfrm>
        </p:spPr>
        <p:txBody>
          <a:bodyPr/>
          <a:lstStyle/>
          <a:p>
            <a:r>
              <a:rPr lang="en-US" dirty="0" smtClean="0"/>
              <a:t>[iii] Implications</a:t>
            </a:r>
            <a:endParaRPr lang="en-US" dirty="0"/>
          </a:p>
        </p:txBody>
      </p:sp>
      <p:sp>
        <p:nvSpPr>
          <p:cNvPr id="4" name="Slide Number Placeholder 3"/>
          <p:cNvSpPr>
            <a:spLocks noGrp="1"/>
          </p:cNvSpPr>
          <p:nvPr>
            <p:ph type="sldNum" sz="quarter" idx="12"/>
          </p:nvPr>
        </p:nvSpPr>
        <p:spPr/>
        <p:txBody>
          <a:bodyPr/>
          <a:lstStyle/>
          <a:p>
            <a:fld id="{B2FC610D-FAE1-464C-9CF3-920562D0AD66}" type="slidenum">
              <a:rPr lang="en-US" smtClean="0"/>
              <a:t>115</a:t>
            </a:fld>
            <a:endParaRPr lang="en-US" dirty="0"/>
          </a:p>
        </p:txBody>
      </p:sp>
      <p:sp>
        <p:nvSpPr>
          <p:cNvPr id="39" name="Content Placeholder 38"/>
          <p:cNvSpPr>
            <a:spLocks noGrp="1"/>
          </p:cNvSpPr>
          <p:nvPr>
            <p:ph idx="1"/>
          </p:nvPr>
        </p:nvSpPr>
        <p:spPr>
          <a:xfrm>
            <a:off x="533400" y="3048000"/>
            <a:ext cx="8229600" cy="3810000"/>
          </a:xfrm>
        </p:spPr>
        <p:txBody>
          <a:bodyPr>
            <a:normAutofit/>
          </a:bodyPr>
          <a:lstStyle/>
          <a:p>
            <a:r>
              <a:rPr lang="en-US" dirty="0" smtClean="0"/>
              <a:t>“Blocks” are not the relevant “thing supplied”.</a:t>
            </a:r>
            <a:br>
              <a:rPr lang="en-US" dirty="0" smtClean="0"/>
            </a:br>
            <a:r>
              <a:rPr lang="en-US" dirty="0" smtClean="0"/>
              <a:t/>
            </a:r>
            <a:br>
              <a:rPr lang="en-US" dirty="0" smtClean="0"/>
            </a:br>
            <a:endParaRPr lang="en-US" dirty="0" smtClean="0"/>
          </a:p>
          <a:p>
            <a:endParaRPr lang="en-US" dirty="0"/>
          </a:p>
          <a:p>
            <a:pPr marL="0" indent="0">
              <a:buNone/>
            </a:pPr>
            <a:endParaRPr lang="en-US" dirty="0" smtClean="0"/>
          </a:p>
          <a:p>
            <a:r>
              <a:rPr lang="en-US" dirty="0" smtClean="0">
                <a:solidFill>
                  <a:srgbClr val="FF0000"/>
                </a:solidFill>
              </a:rPr>
              <a:t>Miners aren’t </a:t>
            </a:r>
            <a:r>
              <a:rPr lang="en-US" i="1" dirty="0" smtClean="0">
                <a:solidFill>
                  <a:srgbClr val="FF0000"/>
                </a:solidFill>
              </a:rPr>
              <a:t>transacting </a:t>
            </a:r>
            <a:r>
              <a:rPr lang="en-US" dirty="0" smtClean="0">
                <a:solidFill>
                  <a:srgbClr val="FF0000"/>
                </a:solidFill>
              </a:rPr>
              <a:t>with BTC-users.</a:t>
            </a:r>
            <a:endParaRPr lang="en-US" dirty="0">
              <a:solidFill>
                <a:srgbClr val="FF0000"/>
              </a:solidFill>
            </a:endParaRPr>
          </a:p>
        </p:txBody>
      </p:sp>
      <p:pic>
        <p:nvPicPr>
          <p:cNvPr id="3" name="Picture 2"/>
          <p:cNvPicPr>
            <a:picLocks noChangeAspect="1"/>
          </p:cNvPicPr>
          <p:nvPr/>
        </p:nvPicPr>
        <p:blipFill>
          <a:blip r:embed="rId3"/>
          <a:stretch>
            <a:fillRect/>
          </a:stretch>
        </p:blipFill>
        <p:spPr>
          <a:xfrm>
            <a:off x="1179762" y="1157991"/>
            <a:ext cx="6936875" cy="1585209"/>
          </a:xfrm>
          <a:prstGeom prst="rect">
            <a:avLst/>
          </a:prstGeom>
          <a:ln>
            <a:noFill/>
          </a:ln>
          <a:effectLst>
            <a:outerShdw blurRad="292100" dist="139700" dir="2700000" algn="tl" rotWithShape="0">
              <a:srgbClr val="333333">
                <a:alpha val="65000"/>
              </a:srgbClr>
            </a:outerShdw>
          </a:effectLst>
        </p:spPr>
      </p:pic>
      <p:pic>
        <p:nvPicPr>
          <p:cNvPr id="5" name="Picture 4"/>
          <p:cNvPicPr>
            <a:picLocks noChangeAspect="1"/>
          </p:cNvPicPr>
          <p:nvPr/>
        </p:nvPicPr>
        <p:blipFill>
          <a:blip r:embed="rId4"/>
          <a:stretch>
            <a:fillRect/>
          </a:stretch>
        </p:blipFill>
        <p:spPr>
          <a:xfrm>
            <a:off x="762000" y="3911184"/>
            <a:ext cx="7626294" cy="1422816"/>
          </a:xfrm>
          <a:prstGeom prst="rect">
            <a:avLst/>
          </a:prstGeom>
          <a:ln>
            <a:noFill/>
          </a:ln>
          <a:effectLst>
            <a:outerShdw blurRad="292100" dist="139700" dir="2700000" algn="tl" rotWithShape="0">
              <a:srgbClr val="333333">
                <a:alpha val="65000"/>
              </a:srgbClr>
            </a:outerShdw>
          </a:effectLst>
        </p:spPr>
      </p:pic>
      <p:sp>
        <p:nvSpPr>
          <p:cNvPr id="7" name="Content Placeholder 38"/>
          <p:cNvSpPr txBox="1">
            <a:spLocks/>
          </p:cNvSpPr>
          <p:nvPr/>
        </p:nvSpPr>
        <p:spPr>
          <a:xfrm>
            <a:off x="5278938" y="3816323"/>
            <a:ext cx="2837699" cy="603277"/>
          </a:xfrm>
          <a:prstGeom prst="rect">
            <a:avLst/>
          </a:prstGeom>
          <a:solidFill>
            <a:schemeClr val="bg1"/>
          </a:solidFill>
          <a:ln>
            <a:solidFill>
              <a:schemeClr val="bg1">
                <a:lumMod val="85000"/>
              </a:schemeClr>
            </a:solidFill>
          </a:ln>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smtClean="0">
                <a:solidFill>
                  <a:srgbClr val="FF0000"/>
                </a:solidFill>
              </a:rPr>
              <a:t>to Bitcoin users.</a:t>
            </a:r>
            <a:endParaRPr lang="en-US" dirty="0">
              <a:solidFill>
                <a:srgbClr val="FF0000"/>
              </a:solidFill>
            </a:endParaRPr>
          </a:p>
        </p:txBody>
      </p:sp>
    </p:spTree>
    <p:extLst>
      <p:ext uri="{BB962C8B-B14F-4D97-AF65-F5344CB8AC3E}">
        <p14:creationId xmlns:p14="http://schemas.microsoft.com/office/powerpoint/2010/main" val="3409838288"/>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143000"/>
          </a:xfrm>
        </p:spPr>
        <p:txBody>
          <a:bodyPr/>
          <a:lstStyle/>
          <a:p>
            <a:r>
              <a:rPr lang="en-US" dirty="0" smtClean="0"/>
              <a:t>[iii] The “Market” for Block Access</a:t>
            </a:r>
            <a:endParaRPr lang="en-US" dirty="0"/>
          </a:p>
        </p:txBody>
      </p:sp>
      <p:sp>
        <p:nvSpPr>
          <p:cNvPr id="4" name="Slide Number Placeholder 3"/>
          <p:cNvSpPr>
            <a:spLocks noGrp="1"/>
          </p:cNvSpPr>
          <p:nvPr>
            <p:ph type="sldNum" sz="quarter" idx="12"/>
          </p:nvPr>
        </p:nvSpPr>
        <p:spPr/>
        <p:txBody>
          <a:bodyPr/>
          <a:lstStyle/>
          <a:p>
            <a:fld id="{B2FC610D-FAE1-464C-9CF3-920562D0AD66}" type="slidenum">
              <a:rPr lang="en-US" smtClean="0"/>
              <a:t>116</a:t>
            </a:fld>
            <a:endParaRPr lang="en-US" dirty="0"/>
          </a:p>
        </p:txBody>
      </p:sp>
      <p:sp>
        <p:nvSpPr>
          <p:cNvPr id="3" name="Rounded Rectangle 2"/>
          <p:cNvSpPr/>
          <p:nvPr/>
        </p:nvSpPr>
        <p:spPr>
          <a:xfrm>
            <a:off x="2528587" y="1989975"/>
            <a:ext cx="3066738" cy="1828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t>“The Protocol”</a:t>
            </a:r>
            <a:endParaRPr lang="en-US" sz="2000" dirty="0"/>
          </a:p>
        </p:txBody>
      </p:sp>
      <p:sp>
        <p:nvSpPr>
          <p:cNvPr id="5" name="Oval 4"/>
          <p:cNvSpPr/>
          <p:nvPr/>
        </p:nvSpPr>
        <p:spPr>
          <a:xfrm>
            <a:off x="8114348" y="1905000"/>
            <a:ext cx="304800" cy="3048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6" name="Oval 5"/>
          <p:cNvSpPr/>
          <p:nvPr/>
        </p:nvSpPr>
        <p:spPr>
          <a:xfrm>
            <a:off x="7530847" y="2312379"/>
            <a:ext cx="304800" cy="3048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7" name="Oval 6"/>
          <p:cNvSpPr/>
          <p:nvPr/>
        </p:nvSpPr>
        <p:spPr>
          <a:xfrm>
            <a:off x="7981858" y="2688152"/>
            <a:ext cx="304800" cy="3048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8" name="Oval 7"/>
          <p:cNvSpPr/>
          <p:nvPr/>
        </p:nvSpPr>
        <p:spPr>
          <a:xfrm>
            <a:off x="7677058" y="3242654"/>
            <a:ext cx="304800" cy="3048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9" name="Flowchart: Manual Operation 8"/>
          <p:cNvSpPr/>
          <p:nvPr/>
        </p:nvSpPr>
        <p:spPr>
          <a:xfrm>
            <a:off x="5049975" y="1905000"/>
            <a:ext cx="1219200" cy="2007579"/>
          </a:xfrm>
          <a:prstGeom prst="flowChartManualOperation">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dirty="0"/>
          </a:p>
        </p:txBody>
      </p:sp>
      <p:sp>
        <p:nvSpPr>
          <p:cNvPr id="10" name="Flowchart: Manual Operation 9"/>
          <p:cNvSpPr/>
          <p:nvPr/>
        </p:nvSpPr>
        <p:spPr>
          <a:xfrm flipV="1">
            <a:off x="1905000" y="1905000"/>
            <a:ext cx="1219200" cy="2007578"/>
          </a:xfrm>
          <a:prstGeom prst="flowChartManualOperatio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dirty="0"/>
          </a:p>
        </p:txBody>
      </p:sp>
      <p:sp>
        <p:nvSpPr>
          <p:cNvPr id="11" name="Oval 10"/>
          <p:cNvSpPr/>
          <p:nvPr/>
        </p:nvSpPr>
        <p:spPr>
          <a:xfrm>
            <a:off x="7524658" y="3760178"/>
            <a:ext cx="304800" cy="3048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13" name="Straight Connector 12"/>
          <p:cNvCxnSpPr/>
          <p:nvPr/>
        </p:nvCxnSpPr>
        <p:spPr>
          <a:xfrm flipV="1">
            <a:off x="6400800" y="2057400"/>
            <a:ext cx="1581058" cy="152400"/>
          </a:xfrm>
          <a:prstGeom prst="line">
            <a:avLst/>
          </a:prstGeom>
          <a:ln w="190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V="1">
            <a:off x="6334987" y="2497627"/>
            <a:ext cx="1092401" cy="152400"/>
          </a:xfrm>
          <a:prstGeom prst="line">
            <a:avLst/>
          </a:prstGeom>
          <a:ln w="190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V="1">
            <a:off x="6269175" y="2877529"/>
            <a:ext cx="1655625" cy="76200"/>
          </a:xfrm>
          <a:prstGeom prst="line">
            <a:avLst/>
          </a:prstGeom>
          <a:ln w="190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326233" y="3266222"/>
            <a:ext cx="1293767" cy="128832"/>
          </a:xfrm>
          <a:prstGeom prst="line">
            <a:avLst/>
          </a:prstGeom>
          <a:ln w="190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6269175" y="3683979"/>
            <a:ext cx="1158213" cy="152400"/>
          </a:xfrm>
          <a:prstGeom prst="line">
            <a:avLst/>
          </a:prstGeom>
          <a:ln w="190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125990" y="1963485"/>
            <a:ext cx="1295400" cy="369332"/>
          </a:xfrm>
          <a:prstGeom prst="rect">
            <a:avLst/>
          </a:prstGeom>
          <a:noFill/>
        </p:spPr>
        <p:txBody>
          <a:bodyPr wrap="square" rtlCol="0">
            <a:spAutoFit/>
          </a:bodyPr>
          <a:lstStyle/>
          <a:p>
            <a:r>
              <a:rPr lang="en-US" dirty="0" smtClean="0"/>
              <a:t>Mempool</a:t>
            </a:r>
            <a:endParaRPr lang="en-US" dirty="0"/>
          </a:p>
        </p:txBody>
      </p:sp>
      <p:sp>
        <p:nvSpPr>
          <p:cNvPr id="28" name="TextBox 27"/>
          <p:cNvSpPr txBox="1"/>
          <p:nvPr/>
        </p:nvSpPr>
        <p:spPr>
          <a:xfrm>
            <a:off x="5557381" y="4324095"/>
            <a:ext cx="3726162" cy="1477328"/>
          </a:xfrm>
          <a:prstGeom prst="rect">
            <a:avLst/>
          </a:prstGeom>
          <a:noFill/>
        </p:spPr>
        <p:txBody>
          <a:bodyPr wrap="square" rtlCol="0">
            <a:spAutoFit/>
          </a:bodyPr>
          <a:lstStyle/>
          <a:p>
            <a:pPr marL="285750" indent="-285750">
              <a:buFont typeface="Arial" panose="020B0604020202020204" pitchFamily="34" charset="0"/>
              <a:buChar char="•"/>
            </a:pPr>
            <a:r>
              <a:rPr lang="en-US" sz="1800" kern="1200" dirty="0" smtClean="0">
                <a:solidFill>
                  <a:schemeClr val="tx1"/>
                </a:solidFill>
                <a:latin typeface="+mn-lt"/>
                <a:ea typeface="+mn-ea"/>
                <a:cs typeface="+mn-cs"/>
              </a:rPr>
              <a:t>24/7 </a:t>
            </a:r>
            <a:r>
              <a:rPr lang="en-US" sz="1800" b="1" kern="1200" dirty="0" smtClean="0">
                <a:solidFill>
                  <a:schemeClr val="tx1"/>
                </a:solidFill>
                <a:latin typeface="+mn-lt"/>
                <a:ea typeface="+mn-ea"/>
                <a:cs typeface="+mn-cs"/>
              </a:rPr>
              <a:t>coupon redemption</a:t>
            </a:r>
          </a:p>
          <a:p>
            <a:pPr marL="285750" indent="-285750">
              <a:buFont typeface="Arial" panose="020B0604020202020204" pitchFamily="34" charset="0"/>
              <a:buChar char="•"/>
            </a:pPr>
            <a:r>
              <a:rPr lang="en-US" sz="1800" kern="1200" dirty="0" smtClean="0">
                <a:solidFill>
                  <a:schemeClr val="tx1"/>
                </a:solidFill>
                <a:latin typeface="+mn-lt"/>
                <a:ea typeface="+mn-ea"/>
                <a:cs typeface="+mn-cs"/>
              </a:rPr>
              <a:t>{BTC </a:t>
            </a:r>
            <a:r>
              <a:rPr lang="en-US" sz="1800" kern="1200" dirty="0" smtClean="0">
                <a:solidFill>
                  <a:schemeClr val="tx1"/>
                </a:solidFill>
                <a:latin typeface="+mn-lt"/>
                <a:ea typeface="+mn-ea"/>
                <a:cs typeface="+mn-cs"/>
                <a:sym typeface="Wingdings" panose="05000000000000000000" pitchFamily="2" charset="2"/>
              </a:rPr>
              <a:t></a:t>
            </a:r>
            <a:r>
              <a:rPr lang="en-US" sz="1800" kern="1200" dirty="0" smtClean="0">
                <a:solidFill>
                  <a:schemeClr val="tx1"/>
                </a:solidFill>
                <a:latin typeface="+mn-lt"/>
                <a:ea typeface="+mn-ea"/>
                <a:cs typeface="+mn-cs"/>
              </a:rPr>
              <a:t> </a:t>
            </a:r>
            <a:r>
              <a:rPr lang="en-US" dirty="0" smtClean="0"/>
              <a:t>Fees</a:t>
            </a:r>
            <a:r>
              <a:rPr lang="en-US" sz="1800" kern="1200" dirty="0" smtClean="0">
                <a:solidFill>
                  <a:schemeClr val="tx1"/>
                </a:solidFill>
                <a:latin typeface="+mn-lt"/>
                <a:ea typeface="+mn-ea"/>
                <a:cs typeface="+mn-cs"/>
              </a:rPr>
              <a:t>}, on-demand</a:t>
            </a:r>
          </a:p>
          <a:p>
            <a:pPr marL="285750" indent="-285750">
              <a:buFont typeface="Arial" panose="020B0604020202020204" pitchFamily="34" charset="0"/>
              <a:buChar char="•"/>
            </a:pPr>
            <a:r>
              <a:rPr lang="en-US" dirty="0" smtClean="0"/>
              <a:t>PTs (“Prospective Transactions”), always 0-conf, differ as </a:t>
            </a:r>
            <a:r>
              <a:rPr lang="en-US" dirty="0" smtClean="0">
                <a:latin typeface="Times New Roman" panose="02020603050405020304" pitchFamily="18" charset="0"/>
                <a:cs typeface="Times New Roman" panose="02020603050405020304" pitchFamily="18" charset="0"/>
              </a:rPr>
              <a:t>f(AP</a:t>
            </a:r>
            <a:r>
              <a:rPr lang="en-US" sz="2400" baseline="-25000" dirty="0" smtClean="0">
                <a:latin typeface="Times New Roman" panose="02020603050405020304" pitchFamily="18" charset="0"/>
                <a:cs typeface="Times New Roman" panose="02020603050405020304" pitchFamily="18" charset="0"/>
              </a:rPr>
              <a:t>i</a:t>
            </a:r>
            <a:r>
              <a:rPr lang="en-US" dirty="0" smtClean="0">
                <a:latin typeface="Times New Roman" panose="02020603050405020304" pitchFamily="18" charset="0"/>
                <a:cs typeface="Times New Roman" panose="02020603050405020304" pitchFamily="18" charset="0"/>
              </a:rPr>
              <a:t>)</a:t>
            </a:r>
            <a:r>
              <a:rPr lang="en-US" dirty="0" smtClean="0"/>
              <a:t>.</a:t>
            </a:r>
          </a:p>
          <a:p>
            <a:endParaRPr lang="en-US" dirty="0" smtClean="0"/>
          </a:p>
        </p:txBody>
      </p:sp>
      <p:cxnSp>
        <p:nvCxnSpPr>
          <p:cNvPr id="30" name="Straight Connector 29"/>
          <p:cNvCxnSpPr/>
          <p:nvPr/>
        </p:nvCxnSpPr>
        <p:spPr>
          <a:xfrm>
            <a:off x="5024519" y="3985482"/>
            <a:ext cx="707497" cy="2720118"/>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flipH="1">
            <a:off x="2514600" y="3974126"/>
            <a:ext cx="717278" cy="2731474"/>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5" name="Diamond 34"/>
          <p:cNvSpPr/>
          <p:nvPr/>
        </p:nvSpPr>
        <p:spPr>
          <a:xfrm>
            <a:off x="1202913" y="2325223"/>
            <a:ext cx="304800" cy="304800"/>
          </a:xfrm>
          <a:prstGeom prst="diamond">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36" name="Diamond 35"/>
          <p:cNvSpPr/>
          <p:nvPr/>
        </p:nvSpPr>
        <p:spPr>
          <a:xfrm>
            <a:off x="825466" y="2992952"/>
            <a:ext cx="304800" cy="304800"/>
          </a:xfrm>
          <a:prstGeom prst="diamond">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37" name="Diamond 36"/>
          <p:cNvSpPr/>
          <p:nvPr/>
        </p:nvSpPr>
        <p:spPr>
          <a:xfrm>
            <a:off x="487330" y="2477623"/>
            <a:ext cx="304800" cy="304800"/>
          </a:xfrm>
          <a:prstGeom prst="diamond">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cxnSp>
        <p:nvCxnSpPr>
          <p:cNvPr id="40" name="Straight Connector 39"/>
          <p:cNvCxnSpPr/>
          <p:nvPr/>
        </p:nvCxnSpPr>
        <p:spPr>
          <a:xfrm flipV="1">
            <a:off x="1150735" y="2928401"/>
            <a:ext cx="754265" cy="106656"/>
          </a:xfrm>
          <a:prstGeom prst="line">
            <a:avLst/>
          </a:prstGeom>
          <a:ln/>
        </p:spPr>
        <p:style>
          <a:lnRef idx="2">
            <a:schemeClr val="accent4"/>
          </a:lnRef>
          <a:fillRef idx="0">
            <a:schemeClr val="accent4"/>
          </a:fillRef>
          <a:effectRef idx="1">
            <a:schemeClr val="accent4"/>
          </a:effectRef>
          <a:fontRef idx="minor">
            <a:schemeClr val="tx1"/>
          </a:fontRef>
        </p:style>
      </p:cxnSp>
      <p:cxnSp>
        <p:nvCxnSpPr>
          <p:cNvPr id="42" name="Straight Connector 41"/>
          <p:cNvCxnSpPr/>
          <p:nvPr/>
        </p:nvCxnSpPr>
        <p:spPr>
          <a:xfrm>
            <a:off x="825466" y="2750186"/>
            <a:ext cx="1095269" cy="90366"/>
          </a:xfrm>
          <a:prstGeom prst="line">
            <a:avLst/>
          </a:prstGeom>
          <a:ln/>
        </p:spPr>
        <p:style>
          <a:lnRef idx="2">
            <a:schemeClr val="accent4"/>
          </a:lnRef>
          <a:fillRef idx="0">
            <a:schemeClr val="accent4"/>
          </a:fillRef>
          <a:effectRef idx="1">
            <a:schemeClr val="accent4"/>
          </a:effectRef>
          <a:fontRef idx="minor">
            <a:schemeClr val="tx1"/>
          </a:fontRef>
        </p:style>
      </p:cxnSp>
      <p:cxnSp>
        <p:nvCxnSpPr>
          <p:cNvPr id="44" name="Straight Connector 43"/>
          <p:cNvCxnSpPr/>
          <p:nvPr/>
        </p:nvCxnSpPr>
        <p:spPr>
          <a:xfrm>
            <a:off x="1535331" y="2570713"/>
            <a:ext cx="383165" cy="90366"/>
          </a:xfrm>
          <a:prstGeom prst="line">
            <a:avLst/>
          </a:prstGeom>
          <a:ln/>
        </p:spPr>
        <p:style>
          <a:lnRef idx="2">
            <a:schemeClr val="accent4"/>
          </a:lnRef>
          <a:fillRef idx="0">
            <a:schemeClr val="accent4"/>
          </a:fillRef>
          <a:effectRef idx="1">
            <a:schemeClr val="accent4"/>
          </a:effectRef>
          <a:fontRef idx="minor">
            <a:schemeClr val="tx1"/>
          </a:fontRef>
        </p:style>
      </p:cxnSp>
      <p:sp>
        <p:nvSpPr>
          <p:cNvPr id="46" name="TextBox 45"/>
          <p:cNvSpPr txBox="1"/>
          <p:nvPr/>
        </p:nvSpPr>
        <p:spPr>
          <a:xfrm>
            <a:off x="6987356" y="1342347"/>
            <a:ext cx="1295400" cy="523220"/>
          </a:xfrm>
          <a:prstGeom prst="rect">
            <a:avLst/>
          </a:prstGeom>
          <a:noFill/>
        </p:spPr>
        <p:txBody>
          <a:bodyPr wrap="square" rtlCol="0">
            <a:spAutoFit/>
          </a:bodyPr>
          <a:lstStyle/>
          <a:p>
            <a:r>
              <a:rPr lang="en-US" sz="2800" b="1" dirty="0" smtClean="0">
                <a:solidFill>
                  <a:srgbClr val="FFC000"/>
                </a:solidFill>
              </a:rPr>
              <a:t>Users</a:t>
            </a:r>
            <a:endParaRPr lang="en-US" sz="2000" b="1" dirty="0">
              <a:solidFill>
                <a:srgbClr val="FFC000"/>
              </a:solidFill>
            </a:endParaRPr>
          </a:p>
        </p:txBody>
      </p:sp>
      <p:sp>
        <p:nvSpPr>
          <p:cNvPr id="47" name="TextBox 46"/>
          <p:cNvSpPr txBox="1"/>
          <p:nvPr/>
        </p:nvSpPr>
        <p:spPr>
          <a:xfrm>
            <a:off x="539651" y="1431582"/>
            <a:ext cx="1295400" cy="523220"/>
          </a:xfrm>
          <a:prstGeom prst="rect">
            <a:avLst/>
          </a:prstGeom>
          <a:noFill/>
        </p:spPr>
        <p:txBody>
          <a:bodyPr wrap="square" rtlCol="0">
            <a:spAutoFit/>
          </a:bodyPr>
          <a:lstStyle/>
          <a:p>
            <a:r>
              <a:rPr lang="en-US" sz="2800" b="1" dirty="0" smtClean="0">
                <a:solidFill>
                  <a:srgbClr val="7030A0"/>
                </a:solidFill>
              </a:rPr>
              <a:t>Miners</a:t>
            </a:r>
            <a:endParaRPr lang="en-US" sz="2000" b="1" dirty="0">
              <a:solidFill>
                <a:srgbClr val="7030A0"/>
              </a:solidFill>
            </a:endParaRPr>
          </a:p>
        </p:txBody>
      </p:sp>
      <p:sp>
        <p:nvSpPr>
          <p:cNvPr id="48" name="TextBox 47"/>
          <p:cNvSpPr txBox="1"/>
          <p:nvPr/>
        </p:nvSpPr>
        <p:spPr>
          <a:xfrm>
            <a:off x="54542" y="4048753"/>
            <a:ext cx="3075239" cy="1200329"/>
          </a:xfrm>
          <a:prstGeom prst="rect">
            <a:avLst/>
          </a:prstGeom>
          <a:noFill/>
        </p:spPr>
        <p:txBody>
          <a:bodyPr wrap="square" rtlCol="0">
            <a:spAutoFit/>
          </a:bodyPr>
          <a:lstStyle/>
          <a:p>
            <a:pPr marL="285750" indent="-285750">
              <a:buFont typeface="Arial" panose="020B0604020202020204" pitchFamily="34" charset="0"/>
              <a:buChar char="•"/>
            </a:pPr>
            <a:r>
              <a:rPr lang="en-US" sz="1800" b="1" kern="1200" dirty="0" smtClean="0">
                <a:solidFill>
                  <a:schemeClr val="tx1"/>
                </a:solidFill>
                <a:latin typeface="+mn-lt"/>
                <a:ea typeface="+mn-ea"/>
                <a:cs typeface="+mn-cs"/>
              </a:rPr>
              <a:t>Contractors</a:t>
            </a:r>
            <a:r>
              <a:rPr lang="en-US" sz="1800" kern="1200" dirty="0" smtClean="0">
                <a:solidFill>
                  <a:schemeClr val="tx1"/>
                </a:solidFill>
                <a:latin typeface="+mn-lt"/>
                <a:ea typeface="+mn-ea"/>
                <a:cs typeface="+mn-cs"/>
              </a:rPr>
              <a:t>, “work for BTC”</a:t>
            </a:r>
          </a:p>
          <a:p>
            <a:pPr marL="285750" indent="-285750">
              <a:buFont typeface="Arial" panose="020B0604020202020204" pitchFamily="34" charset="0"/>
              <a:buChar char="•"/>
            </a:pPr>
            <a:r>
              <a:rPr lang="en-US" sz="1800" kern="1200" dirty="0" smtClean="0">
                <a:solidFill>
                  <a:schemeClr val="tx1"/>
                </a:solidFill>
                <a:latin typeface="+mn-lt"/>
                <a:ea typeface="+mn-ea"/>
                <a:cs typeface="+mn-cs"/>
              </a:rPr>
              <a:t>{H + AP </a:t>
            </a:r>
            <a:r>
              <a:rPr lang="en-US" sz="1800" kern="1200" dirty="0" smtClean="0">
                <a:solidFill>
                  <a:schemeClr val="tx1"/>
                </a:solidFill>
                <a:latin typeface="+mn-lt"/>
                <a:ea typeface="+mn-ea"/>
                <a:cs typeface="+mn-cs"/>
                <a:sym typeface="Wingdings" panose="05000000000000000000" pitchFamily="2" charset="2"/>
              </a:rPr>
              <a:t></a:t>
            </a:r>
            <a:r>
              <a:rPr lang="en-US" sz="1800" kern="1200" dirty="0" smtClean="0">
                <a:solidFill>
                  <a:schemeClr val="tx1"/>
                </a:solidFill>
                <a:latin typeface="+mn-lt"/>
                <a:ea typeface="+mn-ea"/>
                <a:cs typeface="+mn-cs"/>
              </a:rPr>
              <a:t> BTC}</a:t>
            </a:r>
          </a:p>
          <a:p>
            <a:pPr marL="285750" indent="-285750">
              <a:buFont typeface="Arial" panose="020B0604020202020204" pitchFamily="34" charset="0"/>
              <a:buChar char="•"/>
            </a:pPr>
            <a:r>
              <a:rPr lang="en-US" dirty="0" smtClean="0"/>
              <a:t>H = “hashing activity”</a:t>
            </a:r>
          </a:p>
          <a:p>
            <a:pPr marL="285750" indent="-285750">
              <a:buFont typeface="Arial" panose="020B0604020202020204" pitchFamily="34" charset="0"/>
              <a:buChar char="•"/>
            </a:pPr>
            <a:r>
              <a:rPr lang="en-US" sz="1800" kern="1200" dirty="0" smtClean="0">
                <a:solidFill>
                  <a:schemeClr val="tx1"/>
                </a:solidFill>
                <a:latin typeface="+mn-lt"/>
                <a:ea typeface="+mn-ea"/>
                <a:cs typeface="+mn-cs"/>
              </a:rPr>
              <a:t>Brutal competition.</a:t>
            </a:r>
          </a:p>
        </p:txBody>
      </p:sp>
      <p:pic>
        <p:nvPicPr>
          <p:cNvPr id="1026" name="Picture 2" descr="http://ncss.wpengine.netdna-cdn.com/wp-content/uploads/2012/10/PASS-3D-Curve-2.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 t="9102" r="546"/>
          <a:stretch/>
        </p:blipFill>
        <p:spPr bwMode="auto">
          <a:xfrm>
            <a:off x="127528" y="5391703"/>
            <a:ext cx="1597210" cy="1411853"/>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p:cNvSpPr txBox="1"/>
          <p:nvPr/>
        </p:nvSpPr>
        <p:spPr>
          <a:xfrm>
            <a:off x="1986152" y="5808046"/>
            <a:ext cx="772238" cy="307777"/>
          </a:xfrm>
          <a:prstGeom prst="rect">
            <a:avLst/>
          </a:prstGeom>
          <a:noFill/>
        </p:spPr>
        <p:txBody>
          <a:bodyPr wrap="square" rtlCol="0">
            <a:spAutoFit/>
          </a:bodyPr>
          <a:lstStyle/>
          <a:p>
            <a:r>
              <a:rPr lang="en-US" sz="1400" kern="1200" dirty="0" smtClean="0">
                <a:solidFill>
                  <a:schemeClr val="tx1"/>
                </a:solidFill>
                <a:latin typeface="+mn-lt"/>
                <a:ea typeface="+mn-ea"/>
                <a:cs typeface="+mn-cs"/>
              </a:rPr>
              <a:t>SIGOPS</a:t>
            </a:r>
            <a:endParaRPr lang="en-US" sz="1800" kern="1200" dirty="0" smtClean="0">
              <a:solidFill>
                <a:schemeClr val="tx1"/>
              </a:solidFill>
              <a:latin typeface="+mn-lt"/>
              <a:ea typeface="+mn-ea"/>
              <a:cs typeface="+mn-cs"/>
            </a:endParaRPr>
          </a:p>
        </p:txBody>
      </p:sp>
      <p:sp>
        <p:nvSpPr>
          <p:cNvPr id="51" name="TextBox 50"/>
          <p:cNvSpPr txBox="1"/>
          <p:nvPr/>
        </p:nvSpPr>
        <p:spPr>
          <a:xfrm>
            <a:off x="1600200" y="5483423"/>
            <a:ext cx="1372235" cy="307777"/>
          </a:xfrm>
          <a:prstGeom prst="rect">
            <a:avLst/>
          </a:prstGeom>
          <a:noFill/>
        </p:spPr>
        <p:txBody>
          <a:bodyPr wrap="square" rtlCol="0">
            <a:spAutoFit/>
          </a:bodyPr>
          <a:lstStyle/>
          <a:p>
            <a:r>
              <a:rPr lang="en-US" sz="1400" kern="1200" dirty="0" smtClean="0">
                <a:solidFill>
                  <a:schemeClr val="tx1"/>
                </a:solidFill>
                <a:latin typeface="+mn-lt"/>
                <a:ea typeface="+mn-ea"/>
                <a:cs typeface="+mn-cs"/>
              </a:rPr>
              <a:t>Fees (MCs)</a:t>
            </a:r>
            <a:endParaRPr lang="en-US" sz="1800" kern="1200" dirty="0" smtClean="0">
              <a:solidFill>
                <a:schemeClr val="tx1"/>
              </a:solidFill>
              <a:latin typeface="+mn-lt"/>
              <a:ea typeface="+mn-ea"/>
              <a:cs typeface="+mn-cs"/>
            </a:endParaRPr>
          </a:p>
        </p:txBody>
      </p:sp>
      <p:sp>
        <p:nvSpPr>
          <p:cNvPr id="52" name="TextBox 51"/>
          <p:cNvSpPr txBox="1"/>
          <p:nvPr/>
        </p:nvSpPr>
        <p:spPr>
          <a:xfrm>
            <a:off x="2199562" y="6093023"/>
            <a:ext cx="772238" cy="307777"/>
          </a:xfrm>
          <a:prstGeom prst="rect">
            <a:avLst/>
          </a:prstGeom>
          <a:noFill/>
        </p:spPr>
        <p:txBody>
          <a:bodyPr wrap="square" rtlCol="0">
            <a:spAutoFit/>
          </a:bodyPr>
          <a:lstStyle/>
          <a:p>
            <a:r>
              <a:rPr lang="en-US" sz="1400" kern="1200" dirty="0" smtClean="0">
                <a:solidFill>
                  <a:schemeClr val="tx1"/>
                </a:solidFill>
                <a:latin typeface="+mn-lt"/>
                <a:ea typeface="+mn-ea"/>
                <a:cs typeface="+mn-cs"/>
              </a:rPr>
              <a:t>KB</a:t>
            </a:r>
            <a:endParaRPr lang="en-US" sz="1800" kern="1200" dirty="0" smtClean="0">
              <a:solidFill>
                <a:schemeClr val="tx1"/>
              </a:solidFill>
              <a:latin typeface="+mn-lt"/>
              <a:ea typeface="+mn-ea"/>
              <a:cs typeface="+mn-cs"/>
            </a:endParaRPr>
          </a:p>
        </p:txBody>
      </p:sp>
      <p:cxnSp>
        <p:nvCxnSpPr>
          <p:cNvPr id="53" name="Straight Connector 52"/>
          <p:cNvCxnSpPr/>
          <p:nvPr/>
        </p:nvCxnSpPr>
        <p:spPr>
          <a:xfrm>
            <a:off x="1892312" y="5771358"/>
            <a:ext cx="0" cy="401732"/>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flipH="1">
            <a:off x="1884706" y="6057915"/>
            <a:ext cx="363793" cy="12216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flipH="1" flipV="1">
            <a:off x="1901191" y="6180080"/>
            <a:ext cx="358175" cy="56289"/>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0" name="TextBox 69"/>
          <p:cNvSpPr txBox="1"/>
          <p:nvPr/>
        </p:nvSpPr>
        <p:spPr>
          <a:xfrm>
            <a:off x="2037441" y="3314647"/>
            <a:ext cx="1295400" cy="369332"/>
          </a:xfrm>
          <a:prstGeom prst="rect">
            <a:avLst/>
          </a:prstGeom>
          <a:noFill/>
        </p:spPr>
        <p:txBody>
          <a:bodyPr wrap="square" rtlCol="0">
            <a:spAutoFit/>
          </a:bodyPr>
          <a:lstStyle/>
          <a:p>
            <a:r>
              <a:rPr lang="en-US" dirty="0" smtClean="0"/>
              <a:t>Headers</a:t>
            </a:r>
            <a:endParaRPr lang="en-US" dirty="0"/>
          </a:p>
        </p:txBody>
      </p:sp>
      <p:sp>
        <p:nvSpPr>
          <p:cNvPr id="63" name="Rectangle 62"/>
          <p:cNvSpPr/>
          <p:nvPr/>
        </p:nvSpPr>
        <p:spPr>
          <a:xfrm>
            <a:off x="54542" y="6512625"/>
            <a:ext cx="2902589" cy="307777"/>
          </a:xfrm>
          <a:prstGeom prst="rect">
            <a:avLst/>
          </a:prstGeom>
          <a:solidFill>
            <a:schemeClr val="bg1">
              <a:lumMod val="95000"/>
            </a:schemeClr>
          </a:solidFill>
        </p:spPr>
        <p:txBody>
          <a:bodyPr wrap="none">
            <a:spAutoFit/>
          </a:bodyPr>
          <a:lstStyle/>
          <a:p>
            <a:r>
              <a:rPr lang="en-US" sz="1400" dirty="0" smtClean="0"/>
              <a:t>“Access </a:t>
            </a:r>
            <a:r>
              <a:rPr lang="en-US" sz="1400" dirty="0"/>
              <a:t>policy</a:t>
            </a:r>
            <a:r>
              <a:rPr lang="en-US" sz="1400" dirty="0" smtClean="0"/>
              <a:t>” -- </a:t>
            </a:r>
            <a:r>
              <a:rPr lang="en-US" sz="1400" dirty="0"/>
              <a:t>maps </a:t>
            </a:r>
            <a:r>
              <a:rPr lang="en-US" sz="1400" dirty="0" smtClean="0"/>
              <a:t>PTs </a:t>
            </a:r>
            <a:r>
              <a:rPr lang="en-US" sz="1400" dirty="0"/>
              <a:t>to In/Out.</a:t>
            </a:r>
          </a:p>
        </p:txBody>
      </p:sp>
      <p:cxnSp>
        <p:nvCxnSpPr>
          <p:cNvPr id="72" name="Straight Arrow Connector 71"/>
          <p:cNvCxnSpPr/>
          <p:nvPr/>
        </p:nvCxnSpPr>
        <p:spPr>
          <a:xfrm flipH="1">
            <a:off x="3306374" y="3985482"/>
            <a:ext cx="1696" cy="1288891"/>
          </a:xfrm>
          <a:prstGeom prst="straightConnector1">
            <a:avLst/>
          </a:prstGeom>
          <a:ln w="38100">
            <a:solidFill>
              <a:schemeClr val="tx1">
                <a:lumMod val="75000"/>
                <a:lumOff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4" name="TextBox 73"/>
          <p:cNvSpPr txBox="1"/>
          <p:nvPr/>
        </p:nvSpPr>
        <p:spPr>
          <a:xfrm>
            <a:off x="3289497" y="4114800"/>
            <a:ext cx="1763814" cy="369332"/>
          </a:xfrm>
          <a:prstGeom prst="rect">
            <a:avLst/>
          </a:prstGeom>
          <a:noFill/>
        </p:spPr>
        <p:txBody>
          <a:bodyPr wrap="square" rtlCol="0">
            <a:spAutoFit/>
          </a:bodyPr>
          <a:lstStyle/>
          <a:p>
            <a:r>
              <a:rPr lang="en-US" dirty="0" smtClean="0"/>
              <a:t>Every ~10 mins…</a:t>
            </a:r>
            <a:endParaRPr lang="en-US" dirty="0"/>
          </a:p>
        </p:txBody>
      </p:sp>
      <p:sp>
        <p:nvSpPr>
          <p:cNvPr id="73" name="Rectangle 72"/>
          <p:cNvSpPr/>
          <p:nvPr/>
        </p:nvSpPr>
        <p:spPr>
          <a:xfrm>
            <a:off x="2956221" y="5532682"/>
            <a:ext cx="292317" cy="272782"/>
          </a:xfrm>
          <a:prstGeom prst="rect">
            <a:avLst/>
          </a:prstGeom>
          <a:solidFill>
            <a:srgbClr val="FF0000"/>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7" name="Straight Connector 76"/>
          <p:cNvCxnSpPr/>
          <p:nvPr/>
        </p:nvCxnSpPr>
        <p:spPr>
          <a:xfrm flipV="1">
            <a:off x="3324730" y="5392211"/>
            <a:ext cx="525400" cy="222358"/>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flipV="1">
            <a:off x="3346338" y="5706968"/>
            <a:ext cx="503792" cy="4"/>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a:off x="3329129" y="5785304"/>
            <a:ext cx="501074" cy="20190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91" name="Rectangle 90"/>
          <p:cNvSpPr/>
          <p:nvPr/>
        </p:nvSpPr>
        <p:spPr>
          <a:xfrm>
            <a:off x="3895849" y="5149004"/>
            <a:ext cx="292317" cy="272782"/>
          </a:xfrm>
          <a:prstGeom prst="rect">
            <a:avLst/>
          </a:prstGeom>
          <a:solidFill>
            <a:srgbClr val="FF0000"/>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2" name="Straight Connector 91"/>
          <p:cNvCxnSpPr/>
          <p:nvPr/>
        </p:nvCxnSpPr>
        <p:spPr>
          <a:xfrm flipV="1">
            <a:off x="4264358" y="4986643"/>
            <a:ext cx="525400" cy="222358"/>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flipV="1">
            <a:off x="4285966" y="5301400"/>
            <a:ext cx="503792" cy="4"/>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95" name="Rectangle 94"/>
          <p:cNvSpPr/>
          <p:nvPr/>
        </p:nvSpPr>
        <p:spPr>
          <a:xfrm>
            <a:off x="3895849" y="5544670"/>
            <a:ext cx="292317" cy="2727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6" name="Straight Connector 95"/>
          <p:cNvCxnSpPr/>
          <p:nvPr/>
        </p:nvCxnSpPr>
        <p:spPr>
          <a:xfrm flipV="1">
            <a:off x="4264358" y="5404199"/>
            <a:ext cx="525400" cy="222358"/>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p:nvCxnSpPr>
        <p:spPr>
          <a:xfrm flipV="1">
            <a:off x="4285966" y="5718956"/>
            <a:ext cx="503792" cy="4"/>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98" name="Straight Connector 97"/>
          <p:cNvCxnSpPr/>
          <p:nvPr/>
        </p:nvCxnSpPr>
        <p:spPr>
          <a:xfrm>
            <a:off x="4268757" y="5797292"/>
            <a:ext cx="501074" cy="20190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99" name="Rectangle 98"/>
          <p:cNvSpPr/>
          <p:nvPr/>
        </p:nvSpPr>
        <p:spPr>
          <a:xfrm>
            <a:off x="3910794" y="5987204"/>
            <a:ext cx="292317" cy="2727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0" name="Straight Connector 99"/>
          <p:cNvCxnSpPr/>
          <p:nvPr/>
        </p:nvCxnSpPr>
        <p:spPr>
          <a:xfrm>
            <a:off x="4259547" y="6309227"/>
            <a:ext cx="525400" cy="353572"/>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01" name="Straight Connector 100"/>
          <p:cNvCxnSpPr/>
          <p:nvPr/>
        </p:nvCxnSpPr>
        <p:spPr>
          <a:xfrm flipV="1">
            <a:off x="4281155" y="6129941"/>
            <a:ext cx="503792" cy="4"/>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p:nvCxnSpPr>
        <p:spPr>
          <a:xfrm>
            <a:off x="4263946" y="6208277"/>
            <a:ext cx="501074" cy="20190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flipV="1">
            <a:off x="4269065" y="4777061"/>
            <a:ext cx="441781" cy="293525"/>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107" name="Rectangle 106"/>
          <p:cNvSpPr/>
          <p:nvPr/>
        </p:nvSpPr>
        <p:spPr>
          <a:xfrm>
            <a:off x="4853832" y="4636295"/>
            <a:ext cx="144942" cy="1440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ectangle 108"/>
          <p:cNvSpPr/>
          <p:nvPr/>
        </p:nvSpPr>
        <p:spPr>
          <a:xfrm>
            <a:off x="4853832" y="4895199"/>
            <a:ext cx="144942" cy="1440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Rectangle 109"/>
          <p:cNvSpPr/>
          <p:nvPr/>
        </p:nvSpPr>
        <p:spPr>
          <a:xfrm>
            <a:off x="4853806" y="5165439"/>
            <a:ext cx="144942" cy="144031"/>
          </a:xfrm>
          <a:prstGeom prst="rect">
            <a:avLst/>
          </a:prstGeom>
          <a:solidFill>
            <a:srgbClr val="FF0000"/>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ectangle 110"/>
          <p:cNvSpPr/>
          <p:nvPr/>
        </p:nvSpPr>
        <p:spPr>
          <a:xfrm>
            <a:off x="4853832" y="5348638"/>
            <a:ext cx="144942" cy="1440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ectangle 111"/>
          <p:cNvSpPr/>
          <p:nvPr/>
        </p:nvSpPr>
        <p:spPr>
          <a:xfrm>
            <a:off x="4853806" y="5629603"/>
            <a:ext cx="144942" cy="1440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ectangle 112"/>
          <p:cNvSpPr/>
          <p:nvPr/>
        </p:nvSpPr>
        <p:spPr>
          <a:xfrm>
            <a:off x="4840346" y="5870828"/>
            <a:ext cx="144942" cy="1440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113"/>
          <p:cNvSpPr/>
          <p:nvPr/>
        </p:nvSpPr>
        <p:spPr>
          <a:xfrm>
            <a:off x="4840346" y="6084888"/>
            <a:ext cx="144942" cy="1440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ectangle 114"/>
          <p:cNvSpPr/>
          <p:nvPr/>
        </p:nvSpPr>
        <p:spPr>
          <a:xfrm>
            <a:off x="4832415" y="6333169"/>
            <a:ext cx="144942" cy="1440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Rectangle 115"/>
          <p:cNvSpPr/>
          <p:nvPr/>
        </p:nvSpPr>
        <p:spPr>
          <a:xfrm>
            <a:off x="4840346" y="6611689"/>
            <a:ext cx="144942" cy="1440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6" name="Picture 105"/>
          <p:cNvPicPr>
            <a:picLocks noChangeAspect="1"/>
          </p:cNvPicPr>
          <p:nvPr/>
        </p:nvPicPr>
        <p:blipFill>
          <a:blip r:embed="rId4"/>
          <a:stretch>
            <a:fillRect/>
          </a:stretch>
        </p:blipFill>
        <p:spPr>
          <a:xfrm>
            <a:off x="6078783" y="5513783"/>
            <a:ext cx="1846017" cy="1088263"/>
          </a:xfrm>
          <a:prstGeom prst="rect">
            <a:avLst/>
          </a:prstGeom>
        </p:spPr>
      </p:pic>
      <p:sp>
        <p:nvSpPr>
          <p:cNvPr id="117" name="Rectangle 116"/>
          <p:cNvSpPr/>
          <p:nvPr/>
        </p:nvSpPr>
        <p:spPr>
          <a:xfrm>
            <a:off x="3291198" y="6102336"/>
            <a:ext cx="548548" cy="461665"/>
          </a:xfrm>
          <a:prstGeom prst="rect">
            <a:avLst/>
          </a:prstGeom>
        </p:spPr>
        <p:txBody>
          <a:bodyPr wrap="none">
            <a:spAutoFit/>
          </a:bodyPr>
          <a:lstStyle/>
          <a:p>
            <a:r>
              <a:rPr lang="en-US" dirty="0" smtClean="0">
                <a:latin typeface="Times New Roman" panose="02020603050405020304" pitchFamily="18" charset="0"/>
                <a:cs typeface="Times New Roman" panose="02020603050405020304" pitchFamily="18" charset="0"/>
              </a:rPr>
              <a:t>AP</a:t>
            </a:r>
            <a:r>
              <a:rPr lang="en-US" sz="2400" baseline="-25000" dirty="0" smtClean="0">
                <a:latin typeface="Times New Roman" panose="02020603050405020304" pitchFamily="18" charset="0"/>
                <a:cs typeface="Times New Roman" panose="02020603050405020304" pitchFamily="18" charset="0"/>
              </a:rPr>
              <a:t>I</a:t>
            </a:r>
            <a:endParaRPr lang="en-US" dirty="0">
              <a:latin typeface="Times New Roman" panose="02020603050405020304" pitchFamily="18" charset="0"/>
              <a:cs typeface="Times New Roman" panose="02020603050405020304" pitchFamily="18" charset="0"/>
            </a:endParaRPr>
          </a:p>
        </p:txBody>
      </p:sp>
      <p:sp>
        <p:nvSpPr>
          <p:cNvPr id="118" name="Rounded Rectangle 117"/>
          <p:cNvSpPr/>
          <p:nvPr/>
        </p:nvSpPr>
        <p:spPr>
          <a:xfrm>
            <a:off x="3295160" y="5301400"/>
            <a:ext cx="663971" cy="1327464"/>
          </a:xfrm>
          <a:prstGeom prst="round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99221361"/>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Picture 36"/>
          <p:cNvPicPr>
            <a:picLocks noChangeAspect="1"/>
          </p:cNvPicPr>
          <p:nvPr/>
        </p:nvPicPr>
        <p:blipFill>
          <a:blip r:embed="rId3"/>
          <a:stretch>
            <a:fillRect/>
          </a:stretch>
        </p:blipFill>
        <p:spPr>
          <a:xfrm>
            <a:off x="2957473" y="1842821"/>
            <a:ext cx="4128675" cy="4147066"/>
          </a:xfrm>
          <a:prstGeom prst="rect">
            <a:avLst/>
          </a:prstGeom>
        </p:spPr>
      </p:pic>
      <p:sp>
        <p:nvSpPr>
          <p:cNvPr id="2" name="Title 1"/>
          <p:cNvSpPr>
            <a:spLocks noGrp="1"/>
          </p:cNvSpPr>
          <p:nvPr>
            <p:ph type="title"/>
          </p:nvPr>
        </p:nvSpPr>
        <p:spPr>
          <a:xfrm>
            <a:off x="457200" y="76200"/>
            <a:ext cx="8229600" cy="1143000"/>
          </a:xfrm>
        </p:spPr>
        <p:txBody>
          <a:bodyPr/>
          <a:lstStyle/>
          <a:p>
            <a:r>
              <a:rPr lang="en-US" dirty="0" smtClean="0"/>
              <a:t>[iv] The Block Tree</a:t>
            </a:r>
            <a:endParaRPr lang="en-US" dirty="0"/>
          </a:p>
        </p:txBody>
      </p:sp>
      <p:sp>
        <p:nvSpPr>
          <p:cNvPr id="4" name="Slide Number Placeholder 3"/>
          <p:cNvSpPr>
            <a:spLocks noGrp="1"/>
          </p:cNvSpPr>
          <p:nvPr>
            <p:ph type="sldNum" sz="quarter" idx="12"/>
          </p:nvPr>
        </p:nvSpPr>
        <p:spPr/>
        <p:txBody>
          <a:bodyPr/>
          <a:lstStyle/>
          <a:p>
            <a:fld id="{B2FC610D-FAE1-464C-9CF3-920562D0AD66}" type="slidenum">
              <a:rPr lang="en-US" smtClean="0"/>
              <a:t>117</a:t>
            </a:fld>
            <a:endParaRPr lang="en-US" dirty="0"/>
          </a:p>
        </p:txBody>
      </p:sp>
      <p:sp>
        <p:nvSpPr>
          <p:cNvPr id="30" name="Rectangle 29"/>
          <p:cNvSpPr/>
          <p:nvPr/>
        </p:nvSpPr>
        <p:spPr>
          <a:xfrm>
            <a:off x="304800" y="4695285"/>
            <a:ext cx="3191964" cy="369332"/>
          </a:xfrm>
          <a:prstGeom prst="rect">
            <a:avLst/>
          </a:prstGeom>
        </p:spPr>
        <p:txBody>
          <a:bodyPr wrap="none">
            <a:spAutoFit/>
          </a:bodyPr>
          <a:lstStyle/>
          <a:p>
            <a:r>
              <a:rPr lang="en-US" dirty="0" smtClean="0">
                <a:latin typeface="Times New Roman" panose="02020603050405020304" pitchFamily="18" charset="0"/>
                <a:cs typeface="Times New Roman" panose="02020603050405020304" pitchFamily="18" charset="0"/>
              </a:rPr>
              <a:t>Set of all unique Access Policies</a:t>
            </a:r>
            <a:endParaRPr lang="en-US" dirty="0">
              <a:latin typeface="Times New Roman" panose="02020603050405020304" pitchFamily="18" charset="0"/>
              <a:cs typeface="Times New Roman" panose="02020603050405020304" pitchFamily="18" charset="0"/>
            </a:endParaRPr>
          </a:p>
        </p:txBody>
      </p:sp>
      <p:sp>
        <p:nvSpPr>
          <p:cNvPr id="34" name="TextBox 33"/>
          <p:cNvSpPr txBox="1"/>
          <p:nvPr/>
        </p:nvSpPr>
        <p:spPr>
          <a:xfrm>
            <a:off x="7220075" y="5728276"/>
            <a:ext cx="923651" cy="523220"/>
          </a:xfrm>
          <a:prstGeom prst="rect">
            <a:avLst/>
          </a:prstGeom>
          <a:noFill/>
        </p:spPr>
        <p:txBody>
          <a:bodyPr wrap="none" rtlCol="0">
            <a:spAutoFit/>
          </a:bodyPr>
          <a:lstStyle/>
          <a:p>
            <a:r>
              <a:rPr lang="en-US" sz="2800" b="1" dirty="0"/>
              <a:t>Time</a:t>
            </a:r>
          </a:p>
        </p:txBody>
      </p:sp>
      <p:cxnSp>
        <p:nvCxnSpPr>
          <p:cNvPr id="36" name="Straight Connector 35"/>
          <p:cNvCxnSpPr/>
          <p:nvPr/>
        </p:nvCxnSpPr>
        <p:spPr>
          <a:xfrm flipH="1">
            <a:off x="1905000" y="4363445"/>
            <a:ext cx="1689613" cy="378084"/>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flipV="1">
            <a:off x="3048000" y="5967278"/>
            <a:ext cx="4038148" cy="9032"/>
          </a:xfrm>
          <a:prstGeom prst="straightConnector1">
            <a:avLst/>
          </a:prstGeom>
          <a:ln w="762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1" name="Rounded Rectangle 30"/>
          <p:cNvSpPr/>
          <p:nvPr/>
        </p:nvSpPr>
        <p:spPr>
          <a:xfrm>
            <a:off x="3594612" y="3219219"/>
            <a:ext cx="1295400" cy="1424713"/>
          </a:xfrm>
          <a:prstGeom prst="roundRect">
            <a:avLst/>
          </a:prstGeom>
          <a:noFill/>
          <a:ln>
            <a:solidFill>
              <a:schemeClr val="tx1">
                <a:lumMod val="65000"/>
                <a:lumOff val="3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p:cNvSpPr txBox="1"/>
          <p:nvPr/>
        </p:nvSpPr>
        <p:spPr>
          <a:xfrm>
            <a:off x="419888" y="1396757"/>
            <a:ext cx="4953000" cy="1754326"/>
          </a:xfrm>
          <a:prstGeom prst="rect">
            <a:avLst/>
          </a:prstGeom>
          <a:noFill/>
        </p:spPr>
        <p:txBody>
          <a:bodyPr wrap="square" rtlCol="0">
            <a:spAutoFit/>
          </a:bodyPr>
          <a:lstStyle/>
          <a:p>
            <a:pPr marL="285750" indent="-285750">
              <a:buFont typeface="Arial" panose="020B0604020202020204" pitchFamily="34" charset="0"/>
              <a:buChar char="•"/>
            </a:pPr>
            <a:r>
              <a:rPr lang="en-US" dirty="0" smtClean="0"/>
              <a:t>Does NOT include the txns themselves, only the Access Policies.</a:t>
            </a:r>
          </a:p>
          <a:p>
            <a:pPr marL="285750" indent="-285750">
              <a:buFont typeface="Arial" panose="020B0604020202020204" pitchFamily="34" charset="0"/>
              <a:buChar char="•"/>
            </a:pPr>
            <a:r>
              <a:rPr lang="en-US" dirty="0" smtClean="0"/>
              <a:t>Therefore, this tree is fully defined.</a:t>
            </a:r>
          </a:p>
          <a:p>
            <a:pPr marL="285750" indent="-285750">
              <a:buFont typeface="Arial" panose="020B0604020202020204" pitchFamily="34" charset="0"/>
              <a:buChar char="•"/>
            </a:pPr>
            <a:r>
              <a:rPr lang="en-US" dirty="0" smtClean="0"/>
              <a:t>As a concept, it isn’t necessary to write out the whole tree (it would be huge).</a:t>
            </a:r>
          </a:p>
          <a:p>
            <a:endParaRPr lang="en-US" dirty="0"/>
          </a:p>
        </p:txBody>
      </p:sp>
      <p:sp>
        <p:nvSpPr>
          <p:cNvPr id="40" name="Rectangle 39"/>
          <p:cNvSpPr/>
          <p:nvPr/>
        </p:nvSpPr>
        <p:spPr>
          <a:xfrm>
            <a:off x="7302860" y="2425284"/>
            <a:ext cx="1646463" cy="923330"/>
          </a:xfrm>
          <a:prstGeom prst="rect">
            <a:avLst/>
          </a:prstGeom>
        </p:spPr>
        <p:txBody>
          <a:bodyPr wrap="square">
            <a:spAutoFit/>
          </a:bodyPr>
          <a:lstStyle/>
          <a:p>
            <a:r>
              <a:rPr lang="en-US" dirty="0" smtClean="0">
                <a:latin typeface="Times New Roman" panose="02020603050405020304" pitchFamily="18" charset="0"/>
                <a:cs typeface="Times New Roman" panose="02020603050405020304" pitchFamily="18" charset="0"/>
              </a:rPr>
              <a:t>Each miner has a </a:t>
            </a:r>
            <a:r>
              <a:rPr lang="en-US" b="1" u="sng" dirty="0" smtClean="0">
                <a:latin typeface="Times New Roman" panose="02020603050405020304" pitchFamily="18" charset="0"/>
                <a:cs typeface="Times New Roman" panose="02020603050405020304" pitchFamily="18" charset="0"/>
              </a:rPr>
              <a:t>monopoly</a:t>
            </a:r>
            <a:r>
              <a:rPr lang="en-US" dirty="0" smtClean="0">
                <a:latin typeface="Times New Roman" panose="02020603050405020304" pitchFamily="18" charset="0"/>
                <a:cs typeface="Times New Roman" panose="02020603050405020304" pitchFamily="18" charset="0"/>
              </a:rPr>
              <a:t> on “their block”...</a:t>
            </a:r>
            <a:endParaRPr lang="en-US" dirty="0">
              <a:latin typeface="Times New Roman" panose="02020603050405020304" pitchFamily="18" charset="0"/>
              <a:cs typeface="Times New Roman" panose="02020603050405020304" pitchFamily="18" charset="0"/>
            </a:endParaRPr>
          </a:p>
        </p:txBody>
      </p:sp>
      <p:cxnSp>
        <p:nvCxnSpPr>
          <p:cNvPr id="41" name="Straight Connector 40"/>
          <p:cNvCxnSpPr/>
          <p:nvPr/>
        </p:nvCxnSpPr>
        <p:spPr>
          <a:xfrm flipH="1">
            <a:off x="6600846" y="3343642"/>
            <a:ext cx="849477" cy="84331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42" name="Rectangle 41"/>
          <p:cNvSpPr/>
          <p:nvPr/>
        </p:nvSpPr>
        <p:spPr>
          <a:xfrm>
            <a:off x="245185" y="5131918"/>
            <a:ext cx="2620598" cy="923330"/>
          </a:xfrm>
          <a:prstGeom prst="rect">
            <a:avLst/>
          </a:prstGeom>
        </p:spPr>
        <p:txBody>
          <a:bodyPr wrap="square">
            <a:spAutoFit/>
          </a:bodyPr>
          <a:lstStyle/>
          <a:p>
            <a:r>
              <a:rPr lang="en-US" dirty="0" smtClean="0">
                <a:latin typeface="Times New Roman" panose="02020603050405020304" pitchFamily="18" charset="0"/>
                <a:cs typeface="Times New Roman" panose="02020603050405020304" pitchFamily="18" charset="0"/>
              </a:rPr>
              <a:t>(Hashrate determines the likelihoods of traveling down each branch.)</a:t>
            </a:r>
            <a:endParaRPr lang="en-US" dirty="0">
              <a:latin typeface="Times New Roman" panose="02020603050405020304" pitchFamily="18" charset="0"/>
              <a:cs typeface="Times New Roman" panose="02020603050405020304" pitchFamily="18" charset="0"/>
            </a:endParaRPr>
          </a:p>
        </p:txBody>
      </p:sp>
      <p:sp>
        <p:nvSpPr>
          <p:cNvPr id="45" name="Rectangle 44"/>
          <p:cNvSpPr/>
          <p:nvPr/>
        </p:nvSpPr>
        <p:spPr>
          <a:xfrm>
            <a:off x="6954875" y="4080091"/>
            <a:ext cx="2209799" cy="1292662"/>
          </a:xfrm>
          <a:prstGeom prst="rect">
            <a:avLst/>
          </a:prstGeom>
        </p:spPr>
        <p:txBody>
          <a:bodyPr wrap="square">
            <a:spAutoFit/>
          </a:bodyPr>
          <a:lstStyle/>
          <a:p>
            <a:r>
              <a:rPr lang="en-US" dirty="0" smtClean="0">
                <a:latin typeface="Times New Roman" panose="02020603050405020304" pitchFamily="18" charset="0"/>
                <a:cs typeface="Times New Roman" panose="02020603050405020304" pitchFamily="18" charset="0"/>
              </a:rPr>
              <a:t>…however, miners can’t force “their” block to become part of  </a:t>
            </a:r>
            <a:r>
              <a:rPr lang="en-US" sz="2400" b="1" dirty="0" smtClean="0">
                <a:ln>
                  <a:solidFill>
                    <a:schemeClr val="tx1"/>
                  </a:solidFill>
                </a:ln>
                <a:solidFill>
                  <a:srgbClr val="FF0000"/>
                </a:solidFill>
                <a:latin typeface="+mj-lt"/>
                <a:cs typeface="Times New Roman" panose="02020603050405020304" pitchFamily="18" charset="0"/>
              </a:rPr>
              <a:t>Bitcoin </a:t>
            </a:r>
            <a:r>
              <a:rPr lang="en-US" dirty="0" smtClean="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p:txBody>
      </p:sp>
      <p:sp>
        <p:nvSpPr>
          <p:cNvPr id="49" name="TextBox 48"/>
          <p:cNvSpPr txBox="1"/>
          <p:nvPr/>
        </p:nvSpPr>
        <p:spPr>
          <a:xfrm>
            <a:off x="3073791" y="6075643"/>
            <a:ext cx="780406" cy="461665"/>
          </a:xfrm>
          <a:prstGeom prst="rect">
            <a:avLst/>
          </a:prstGeom>
          <a:noFill/>
        </p:spPr>
        <p:txBody>
          <a:bodyPr wrap="none" rtlCol="0">
            <a:spAutoFit/>
          </a:bodyPr>
          <a:lstStyle/>
          <a:p>
            <a:r>
              <a:rPr lang="en-US" sz="2400" dirty="0" smtClean="0"/>
              <a:t>Now</a:t>
            </a:r>
            <a:endParaRPr lang="en-US" sz="2800" dirty="0"/>
          </a:p>
        </p:txBody>
      </p:sp>
      <p:sp>
        <p:nvSpPr>
          <p:cNvPr id="51" name="TextBox 50"/>
          <p:cNvSpPr txBox="1"/>
          <p:nvPr/>
        </p:nvSpPr>
        <p:spPr>
          <a:xfrm>
            <a:off x="4036874" y="6204910"/>
            <a:ext cx="2033314" cy="461665"/>
          </a:xfrm>
          <a:prstGeom prst="rect">
            <a:avLst/>
          </a:prstGeom>
          <a:noFill/>
        </p:spPr>
        <p:txBody>
          <a:bodyPr wrap="none" rtlCol="0">
            <a:spAutoFit/>
          </a:bodyPr>
          <a:lstStyle/>
          <a:p>
            <a:r>
              <a:rPr lang="en-US" sz="2400" dirty="0" smtClean="0"/>
              <a:t>Now + 10 mins</a:t>
            </a:r>
            <a:endParaRPr lang="en-US" sz="2800" dirty="0"/>
          </a:p>
        </p:txBody>
      </p:sp>
      <p:sp>
        <p:nvSpPr>
          <p:cNvPr id="52" name="TextBox 51"/>
          <p:cNvSpPr txBox="1"/>
          <p:nvPr/>
        </p:nvSpPr>
        <p:spPr>
          <a:xfrm>
            <a:off x="6307734" y="6005213"/>
            <a:ext cx="397866" cy="461665"/>
          </a:xfrm>
          <a:prstGeom prst="rect">
            <a:avLst/>
          </a:prstGeom>
          <a:noFill/>
        </p:spPr>
        <p:txBody>
          <a:bodyPr wrap="none" rtlCol="0">
            <a:spAutoFit/>
          </a:bodyPr>
          <a:lstStyle/>
          <a:p>
            <a:r>
              <a:rPr lang="en-US" sz="2400" dirty="0" smtClean="0"/>
              <a:t>…</a:t>
            </a:r>
            <a:endParaRPr lang="en-US" sz="2800" dirty="0"/>
          </a:p>
        </p:txBody>
      </p:sp>
      <p:cxnSp>
        <p:nvCxnSpPr>
          <p:cNvPr id="53" name="Straight Arrow Connector 52"/>
          <p:cNvCxnSpPr/>
          <p:nvPr/>
        </p:nvCxnSpPr>
        <p:spPr>
          <a:xfrm>
            <a:off x="3463994" y="5888515"/>
            <a:ext cx="0" cy="197368"/>
          </a:xfrm>
          <a:prstGeom prst="straightConnector1">
            <a:avLst/>
          </a:prstGeom>
          <a:ln w="76200">
            <a:solidFill>
              <a:schemeClr val="tx1">
                <a:lumMod val="65000"/>
                <a:lumOff val="3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p:nvPr/>
        </p:nvCxnSpPr>
        <p:spPr>
          <a:xfrm>
            <a:off x="5067074" y="5871269"/>
            <a:ext cx="0" cy="197368"/>
          </a:xfrm>
          <a:prstGeom prst="straightConnector1">
            <a:avLst/>
          </a:prstGeom>
          <a:ln w="76200">
            <a:solidFill>
              <a:schemeClr val="tx1">
                <a:lumMod val="65000"/>
                <a:lumOff val="3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p:nvPr/>
        </p:nvCxnSpPr>
        <p:spPr>
          <a:xfrm>
            <a:off x="6506667" y="5855142"/>
            <a:ext cx="0" cy="197368"/>
          </a:xfrm>
          <a:prstGeom prst="straightConnector1">
            <a:avLst/>
          </a:prstGeom>
          <a:ln w="76200">
            <a:solidFill>
              <a:schemeClr val="tx1">
                <a:lumMod val="65000"/>
                <a:lumOff val="3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75490895"/>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Lst>
          </a:blip>
          <a:stretch>
            <a:fillRect/>
          </a:stretch>
        </p:blipFill>
        <p:spPr>
          <a:xfrm>
            <a:off x="-1" y="76200"/>
            <a:ext cx="9076685" cy="6744286"/>
          </a:xfrm>
          <a:prstGeom prst="rect">
            <a:avLst/>
          </a:prstGeom>
        </p:spPr>
      </p:pic>
      <p:sp>
        <p:nvSpPr>
          <p:cNvPr id="4" name="Slide Number Placeholder 3"/>
          <p:cNvSpPr>
            <a:spLocks noGrp="1"/>
          </p:cNvSpPr>
          <p:nvPr>
            <p:ph type="sldNum" sz="quarter" idx="12"/>
          </p:nvPr>
        </p:nvSpPr>
        <p:spPr/>
        <p:txBody>
          <a:bodyPr/>
          <a:lstStyle/>
          <a:p>
            <a:fld id="{B2FC610D-FAE1-464C-9CF3-920562D0AD66}" type="slidenum">
              <a:rPr lang="en-US" smtClean="0"/>
              <a:t>118</a:t>
            </a:fld>
            <a:endParaRPr lang="en-US" dirty="0"/>
          </a:p>
        </p:txBody>
      </p:sp>
      <p:pic>
        <p:nvPicPr>
          <p:cNvPr id="6" name="Picture 5"/>
          <p:cNvPicPr>
            <a:picLocks noChangeAspect="1"/>
          </p:cNvPicPr>
          <p:nvPr/>
        </p:nvPicPr>
        <p:blipFill rotWithShape="1">
          <a:blip r:embed="rId5"/>
          <a:srcRect l="31566" t="26723" r="1612" b="29977"/>
          <a:stretch/>
        </p:blipFill>
        <p:spPr>
          <a:xfrm>
            <a:off x="2819399" y="1600200"/>
            <a:ext cx="6172201" cy="2971800"/>
          </a:xfrm>
          <a:prstGeom prst="rect">
            <a:avLst/>
          </a:prstGeom>
          <a:ln>
            <a:noFill/>
          </a:ln>
          <a:effectLst>
            <a:outerShdw blurRad="292100" dist="139700" dir="2700000" algn="tl" rotWithShape="0">
              <a:srgbClr val="333333">
                <a:alpha val="65000"/>
              </a:srgbClr>
            </a:outerShdw>
          </a:effectLst>
        </p:spPr>
      </p:pic>
      <p:sp>
        <p:nvSpPr>
          <p:cNvPr id="7" name="TextBox 6"/>
          <p:cNvSpPr txBox="1"/>
          <p:nvPr/>
        </p:nvSpPr>
        <p:spPr>
          <a:xfrm>
            <a:off x="1988027" y="228600"/>
            <a:ext cx="2550314" cy="830997"/>
          </a:xfrm>
          <a:prstGeom prst="rect">
            <a:avLst/>
          </a:prstGeom>
          <a:solidFill>
            <a:schemeClr val="bg1"/>
          </a:solidFill>
          <a:ln>
            <a:solidFill>
              <a:schemeClr val="tx1"/>
            </a:solidFill>
          </a:ln>
        </p:spPr>
        <p:txBody>
          <a:bodyPr wrap="none" rtlCol="0">
            <a:spAutoFit/>
          </a:bodyPr>
          <a:lstStyle/>
          <a:p>
            <a:r>
              <a:rPr lang="en-US" sz="4800" dirty="0" smtClean="0"/>
              <a:t>The Point</a:t>
            </a:r>
            <a:endParaRPr lang="en-US" dirty="0"/>
          </a:p>
        </p:txBody>
      </p:sp>
      <p:sp>
        <p:nvSpPr>
          <p:cNvPr id="8" name="TextBox 7"/>
          <p:cNvSpPr txBox="1"/>
          <p:nvPr/>
        </p:nvSpPr>
        <p:spPr>
          <a:xfrm>
            <a:off x="640504" y="1828800"/>
            <a:ext cx="4187621" cy="584775"/>
          </a:xfrm>
          <a:prstGeom prst="rect">
            <a:avLst/>
          </a:prstGeom>
          <a:solidFill>
            <a:schemeClr val="bg1"/>
          </a:solidFill>
          <a:ln>
            <a:solidFill>
              <a:schemeClr val="tx1"/>
            </a:solidFill>
          </a:ln>
        </p:spPr>
        <p:txBody>
          <a:bodyPr wrap="none" rtlCol="0">
            <a:spAutoFit/>
          </a:bodyPr>
          <a:lstStyle/>
          <a:p>
            <a:r>
              <a:rPr lang="en-US" sz="3200" dirty="0" smtClean="0"/>
              <a:t>Not a “market” process.</a:t>
            </a:r>
            <a:endParaRPr lang="en-US" sz="1100" dirty="0"/>
          </a:p>
        </p:txBody>
      </p:sp>
      <p:sp>
        <p:nvSpPr>
          <p:cNvPr id="9" name="TextBox 8"/>
          <p:cNvSpPr txBox="1"/>
          <p:nvPr/>
        </p:nvSpPr>
        <p:spPr>
          <a:xfrm>
            <a:off x="1137306" y="5560438"/>
            <a:ext cx="5644494" cy="1077218"/>
          </a:xfrm>
          <a:prstGeom prst="rect">
            <a:avLst/>
          </a:prstGeom>
          <a:solidFill>
            <a:schemeClr val="bg1"/>
          </a:solidFill>
          <a:ln>
            <a:solidFill>
              <a:schemeClr val="tx1"/>
            </a:solidFill>
          </a:ln>
        </p:spPr>
        <p:txBody>
          <a:bodyPr wrap="none" rtlCol="0">
            <a:spAutoFit/>
          </a:bodyPr>
          <a:lstStyle/>
          <a:p>
            <a:r>
              <a:rPr lang="en-US" sz="3200" dirty="0" smtClean="0"/>
              <a:t>Hashrate: Perfect competition.</a:t>
            </a:r>
          </a:p>
          <a:p>
            <a:r>
              <a:rPr lang="en-US" sz="3200" dirty="0" smtClean="0"/>
              <a:t>Access-Policies: Serial monopoly.</a:t>
            </a:r>
            <a:endParaRPr lang="en-US" sz="1100" dirty="0"/>
          </a:p>
        </p:txBody>
      </p:sp>
      <p:sp>
        <p:nvSpPr>
          <p:cNvPr id="2" name="TextBox 1"/>
          <p:cNvSpPr txBox="1"/>
          <p:nvPr/>
        </p:nvSpPr>
        <p:spPr>
          <a:xfrm>
            <a:off x="6932425" y="5411450"/>
            <a:ext cx="707245" cy="1446550"/>
          </a:xfrm>
          <a:prstGeom prst="rect">
            <a:avLst/>
          </a:prstGeom>
          <a:noFill/>
        </p:spPr>
        <p:txBody>
          <a:bodyPr wrap="none" rtlCol="0">
            <a:spAutoFit/>
          </a:bodyPr>
          <a:lstStyle/>
          <a:p>
            <a:r>
              <a:rPr lang="en-US" sz="8800" b="1" dirty="0" smtClean="0">
                <a:ln>
                  <a:solidFill>
                    <a:schemeClr val="tx1"/>
                  </a:solidFill>
                </a:ln>
                <a:solidFill>
                  <a:srgbClr val="FFFF00"/>
                </a:solidFill>
              </a:rPr>
              <a:t>?</a:t>
            </a:r>
            <a:endParaRPr lang="en-US" sz="4000" b="1" dirty="0">
              <a:ln>
                <a:solidFill>
                  <a:schemeClr val="tx1"/>
                </a:solidFill>
              </a:ln>
              <a:solidFill>
                <a:srgbClr val="FFFF00"/>
              </a:solidFill>
            </a:endParaRPr>
          </a:p>
        </p:txBody>
      </p:sp>
      <p:sp>
        <p:nvSpPr>
          <p:cNvPr id="10" name="TextBox 9"/>
          <p:cNvSpPr txBox="1"/>
          <p:nvPr/>
        </p:nvSpPr>
        <p:spPr>
          <a:xfrm>
            <a:off x="3810000" y="4855160"/>
            <a:ext cx="3581943" cy="400110"/>
          </a:xfrm>
          <a:prstGeom prst="rect">
            <a:avLst/>
          </a:prstGeom>
          <a:solidFill>
            <a:schemeClr val="bg1">
              <a:lumMod val="95000"/>
            </a:schemeClr>
          </a:solidFill>
          <a:ln>
            <a:solidFill>
              <a:schemeClr val="tx1"/>
            </a:solidFill>
          </a:ln>
        </p:spPr>
        <p:txBody>
          <a:bodyPr wrap="none" rtlCol="0">
            <a:spAutoFit/>
          </a:bodyPr>
          <a:lstStyle/>
          <a:p>
            <a:r>
              <a:rPr lang="en-US" sz="2000" dirty="0" smtClean="0"/>
              <a:t>PC vs. M -- Important Dichotomy</a:t>
            </a:r>
            <a:endParaRPr lang="en-US" sz="900" dirty="0"/>
          </a:p>
        </p:txBody>
      </p:sp>
    </p:spTree>
    <p:extLst>
      <p:ext uri="{BB962C8B-B14F-4D97-AF65-F5344CB8AC3E}">
        <p14:creationId xmlns:p14="http://schemas.microsoft.com/office/powerpoint/2010/main" val="2687416957"/>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143000"/>
          </a:xfrm>
        </p:spPr>
        <p:txBody>
          <a:bodyPr/>
          <a:lstStyle/>
          <a:p>
            <a:r>
              <a:rPr lang="en-US" dirty="0" smtClean="0"/>
              <a:t>[iii] The “Market” for Block Access</a:t>
            </a:r>
            <a:endParaRPr lang="en-US" dirty="0"/>
          </a:p>
        </p:txBody>
      </p:sp>
      <p:sp>
        <p:nvSpPr>
          <p:cNvPr id="4" name="Slide Number Placeholder 3"/>
          <p:cNvSpPr>
            <a:spLocks noGrp="1"/>
          </p:cNvSpPr>
          <p:nvPr>
            <p:ph type="sldNum" sz="quarter" idx="12"/>
          </p:nvPr>
        </p:nvSpPr>
        <p:spPr/>
        <p:txBody>
          <a:bodyPr/>
          <a:lstStyle/>
          <a:p>
            <a:fld id="{B2FC610D-FAE1-464C-9CF3-920562D0AD66}" type="slidenum">
              <a:rPr lang="en-US" smtClean="0"/>
              <a:t>119</a:t>
            </a:fld>
            <a:endParaRPr lang="en-US" dirty="0"/>
          </a:p>
        </p:txBody>
      </p:sp>
      <p:sp>
        <p:nvSpPr>
          <p:cNvPr id="3" name="Rounded Rectangle 2"/>
          <p:cNvSpPr/>
          <p:nvPr/>
        </p:nvSpPr>
        <p:spPr>
          <a:xfrm>
            <a:off x="2528587" y="1989975"/>
            <a:ext cx="3066738" cy="1828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t>“The Protocol”</a:t>
            </a:r>
            <a:endParaRPr lang="en-US" sz="2000" dirty="0"/>
          </a:p>
        </p:txBody>
      </p:sp>
      <p:sp>
        <p:nvSpPr>
          <p:cNvPr id="5" name="Oval 4"/>
          <p:cNvSpPr/>
          <p:nvPr/>
        </p:nvSpPr>
        <p:spPr>
          <a:xfrm>
            <a:off x="8114348" y="1905000"/>
            <a:ext cx="304800" cy="3048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6" name="Oval 5"/>
          <p:cNvSpPr/>
          <p:nvPr/>
        </p:nvSpPr>
        <p:spPr>
          <a:xfrm>
            <a:off x="7530847" y="2312379"/>
            <a:ext cx="304800" cy="3048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7" name="Oval 6"/>
          <p:cNvSpPr/>
          <p:nvPr/>
        </p:nvSpPr>
        <p:spPr>
          <a:xfrm>
            <a:off x="7981858" y="2688152"/>
            <a:ext cx="304800" cy="3048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8" name="Oval 7"/>
          <p:cNvSpPr/>
          <p:nvPr/>
        </p:nvSpPr>
        <p:spPr>
          <a:xfrm>
            <a:off x="7677058" y="3242654"/>
            <a:ext cx="304800" cy="3048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9" name="Flowchart: Manual Operation 8"/>
          <p:cNvSpPr/>
          <p:nvPr/>
        </p:nvSpPr>
        <p:spPr>
          <a:xfrm>
            <a:off x="5049975" y="1905000"/>
            <a:ext cx="1219200" cy="2007579"/>
          </a:xfrm>
          <a:prstGeom prst="flowChartManualOperation">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dirty="0"/>
          </a:p>
        </p:txBody>
      </p:sp>
      <p:sp>
        <p:nvSpPr>
          <p:cNvPr id="10" name="Flowchart: Manual Operation 9"/>
          <p:cNvSpPr/>
          <p:nvPr/>
        </p:nvSpPr>
        <p:spPr>
          <a:xfrm flipV="1">
            <a:off x="1905000" y="1905000"/>
            <a:ext cx="1219200" cy="2007578"/>
          </a:xfrm>
          <a:prstGeom prst="flowChartManualOperatio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dirty="0"/>
          </a:p>
        </p:txBody>
      </p:sp>
      <p:sp>
        <p:nvSpPr>
          <p:cNvPr id="11" name="Oval 10"/>
          <p:cNvSpPr/>
          <p:nvPr/>
        </p:nvSpPr>
        <p:spPr>
          <a:xfrm>
            <a:off x="7524658" y="3760178"/>
            <a:ext cx="304800" cy="3048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13" name="Straight Connector 12"/>
          <p:cNvCxnSpPr/>
          <p:nvPr/>
        </p:nvCxnSpPr>
        <p:spPr>
          <a:xfrm flipV="1">
            <a:off x="6400800" y="2057400"/>
            <a:ext cx="1581058" cy="152400"/>
          </a:xfrm>
          <a:prstGeom prst="line">
            <a:avLst/>
          </a:prstGeom>
          <a:ln w="190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V="1">
            <a:off x="6334987" y="2497627"/>
            <a:ext cx="1092401" cy="152400"/>
          </a:xfrm>
          <a:prstGeom prst="line">
            <a:avLst/>
          </a:prstGeom>
          <a:ln w="190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V="1">
            <a:off x="6269175" y="2877529"/>
            <a:ext cx="1655625" cy="76200"/>
          </a:xfrm>
          <a:prstGeom prst="line">
            <a:avLst/>
          </a:prstGeom>
          <a:ln w="190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326233" y="3266222"/>
            <a:ext cx="1293767" cy="128832"/>
          </a:xfrm>
          <a:prstGeom prst="line">
            <a:avLst/>
          </a:prstGeom>
          <a:ln w="190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6269175" y="3683979"/>
            <a:ext cx="1158213" cy="152400"/>
          </a:xfrm>
          <a:prstGeom prst="line">
            <a:avLst/>
          </a:prstGeom>
          <a:ln w="190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125990" y="1963485"/>
            <a:ext cx="1295400" cy="369332"/>
          </a:xfrm>
          <a:prstGeom prst="rect">
            <a:avLst/>
          </a:prstGeom>
          <a:noFill/>
        </p:spPr>
        <p:txBody>
          <a:bodyPr wrap="square" rtlCol="0">
            <a:spAutoFit/>
          </a:bodyPr>
          <a:lstStyle/>
          <a:p>
            <a:r>
              <a:rPr lang="en-US" dirty="0" smtClean="0"/>
              <a:t>Mempool</a:t>
            </a:r>
            <a:endParaRPr lang="en-US" dirty="0"/>
          </a:p>
        </p:txBody>
      </p:sp>
      <p:sp>
        <p:nvSpPr>
          <p:cNvPr id="28" name="TextBox 27"/>
          <p:cNvSpPr txBox="1"/>
          <p:nvPr/>
        </p:nvSpPr>
        <p:spPr>
          <a:xfrm>
            <a:off x="5557381" y="4324095"/>
            <a:ext cx="3726162" cy="1477328"/>
          </a:xfrm>
          <a:prstGeom prst="rect">
            <a:avLst/>
          </a:prstGeom>
          <a:noFill/>
        </p:spPr>
        <p:txBody>
          <a:bodyPr wrap="square" rtlCol="0">
            <a:spAutoFit/>
          </a:bodyPr>
          <a:lstStyle/>
          <a:p>
            <a:pPr marL="285750" indent="-285750">
              <a:buFont typeface="Arial" panose="020B0604020202020204" pitchFamily="34" charset="0"/>
              <a:buChar char="•"/>
            </a:pPr>
            <a:r>
              <a:rPr lang="en-US" sz="1800" kern="1200" dirty="0" smtClean="0">
                <a:solidFill>
                  <a:schemeClr val="tx1"/>
                </a:solidFill>
                <a:latin typeface="+mn-lt"/>
                <a:ea typeface="+mn-ea"/>
                <a:cs typeface="+mn-cs"/>
              </a:rPr>
              <a:t>24/7 </a:t>
            </a:r>
            <a:r>
              <a:rPr lang="en-US" sz="1800" b="1" kern="1200" dirty="0" smtClean="0">
                <a:solidFill>
                  <a:schemeClr val="tx1"/>
                </a:solidFill>
                <a:latin typeface="+mn-lt"/>
                <a:ea typeface="+mn-ea"/>
                <a:cs typeface="+mn-cs"/>
              </a:rPr>
              <a:t>coupon redemption</a:t>
            </a:r>
          </a:p>
          <a:p>
            <a:pPr marL="285750" indent="-285750">
              <a:buFont typeface="Arial" panose="020B0604020202020204" pitchFamily="34" charset="0"/>
              <a:buChar char="•"/>
            </a:pPr>
            <a:r>
              <a:rPr lang="en-US" sz="1800" kern="1200" dirty="0" smtClean="0">
                <a:solidFill>
                  <a:schemeClr val="tx1"/>
                </a:solidFill>
                <a:latin typeface="+mn-lt"/>
                <a:ea typeface="+mn-ea"/>
                <a:cs typeface="+mn-cs"/>
              </a:rPr>
              <a:t>{BTC </a:t>
            </a:r>
            <a:r>
              <a:rPr lang="en-US" sz="1800" kern="1200" dirty="0" smtClean="0">
                <a:solidFill>
                  <a:schemeClr val="tx1"/>
                </a:solidFill>
                <a:latin typeface="+mn-lt"/>
                <a:ea typeface="+mn-ea"/>
                <a:cs typeface="+mn-cs"/>
                <a:sym typeface="Wingdings" panose="05000000000000000000" pitchFamily="2" charset="2"/>
              </a:rPr>
              <a:t></a:t>
            </a:r>
            <a:r>
              <a:rPr lang="en-US" sz="1800" kern="1200" dirty="0" smtClean="0">
                <a:solidFill>
                  <a:schemeClr val="tx1"/>
                </a:solidFill>
                <a:latin typeface="+mn-lt"/>
                <a:ea typeface="+mn-ea"/>
                <a:cs typeface="+mn-cs"/>
              </a:rPr>
              <a:t> PTs}, on-demand</a:t>
            </a:r>
          </a:p>
          <a:p>
            <a:pPr marL="285750" indent="-285750">
              <a:buFont typeface="Arial" panose="020B0604020202020204" pitchFamily="34" charset="0"/>
              <a:buChar char="•"/>
            </a:pPr>
            <a:r>
              <a:rPr lang="en-US" dirty="0" smtClean="0"/>
              <a:t>PTs (“Prospective Transactions”), always 0-conf, differ as </a:t>
            </a:r>
            <a:r>
              <a:rPr lang="en-US" dirty="0" smtClean="0">
                <a:latin typeface="Times New Roman" panose="02020603050405020304" pitchFamily="18" charset="0"/>
                <a:cs typeface="Times New Roman" panose="02020603050405020304" pitchFamily="18" charset="0"/>
              </a:rPr>
              <a:t>f(AP</a:t>
            </a:r>
            <a:r>
              <a:rPr lang="en-US" sz="2400" baseline="-25000" dirty="0" smtClean="0">
                <a:latin typeface="Times New Roman" panose="02020603050405020304" pitchFamily="18" charset="0"/>
                <a:cs typeface="Times New Roman" panose="02020603050405020304" pitchFamily="18" charset="0"/>
              </a:rPr>
              <a:t>i</a:t>
            </a:r>
            <a:r>
              <a:rPr lang="en-US" dirty="0" smtClean="0">
                <a:latin typeface="Times New Roman" panose="02020603050405020304" pitchFamily="18" charset="0"/>
                <a:cs typeface="Times New Roman" panose="02020603050405020304" pitchFamily="18" charset="0"/>
              </a:rPr>
              <a:t>)</a:t>
            </a:r>
            <a:r>
              <a:rPr lang="en-US" dirty="0" smtClean="0"/>
              <a:t>.</a:t>
            </a:r>
          </a:p>
          <a:p>
            <a:endParaRPr lang="en-US" dirty="0" smtClean="0"/>
          </a:p>
        </p:txBody>
      </p:sp>
      <p:cxnSp>
        <p:nvCxnSpPr>
          <p:cNvPr id="30" name="Straight Connector 29"/>
          <p:cNvCxnSpPr/>
          <p:nvPr/>
        </p:nvCxnSpPr>
        <p:spPr>
          <a:xfrm>
            <a:off x="5024519" y="3985482"/>
            <a:ext cx="707497" cy="2720118"/>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flipH="1">
            <a:off x="2514600" y="3974126"/>
            <a:ext cx="717278" cy="2731474"/>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5" name="Diamond 34"/>
          <p:cNvSpPr/>
          <p:nvPr/>
        </p:nvSpPr>
        <p:spPr>
          <a:xfrm>
            <a:off x="1202913" y="2325223"/>
            <a:ext cx="304800" cy="304800"/>
          </a:xfrm>
          <a:prstGeom prst="diamond">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36" name="Diamond 35"/>
          <p:cNvSpPr/>
          <p:nvPr/>
        </p:nvSpPr>
        <p:spPr>
          <a:xfrm>
            <a:off x="825466" y="2992952"/>
            <a:ext cx="304800" cy="304800"/>
          </a:xfrm>
          <a:prstGeom prst="diamond">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37" name="Diamond 36"/>
          <p:cNvSpPr/>
          <p:nvPr/>
        </p:nvSpPr>
        <p:spPr>
          <a:xfrm>
            <a:off x="487330" y="2477623"/>
            <a:ext cx="304800" cy="304800"/>
          </a:xfrm>
          <a:prstGeom prst="diamond">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cxnSp>
        <p:nvCxnSpPr>
          <p:cNvPr id="40" name="Straight Connector 39"/>
          <p:cNvCxnSpPr/>
          <p:nvPr/>
        </p:nvCxnSpPr>
        <p:spPr>
          <a:xfrm flipV="1">
            <a:off x="1150735" y="2928401"/>
            <a:ext cx="754265" cy="106656"/>
          </a:xfrm>
          <a:prstGeom prst="line">
            <a:avLst/>
          </a:prstGeom>
          <a:ln/>
        </p:spPr>
        <p:style>
          <a:lnRef idx="2">
            <a:schemeClr val="accent4"/>
          </a:lnRef>
          <a:fillRef idx="0">
            <a:schemeClr val="accent4"/>
          </a:fillRef>
          <a:effectRef idx="1">
            <a:schemeClr val="accent4"/>
          </a:effectRef>
          <a:fontRef idx="minor">
            <a:schemeClr val="tx1"/>
          </a:fontRef>
        </p:style>
      </p:cxnSp>
      <p:cxnSp>
        <p:nvCxnSpPr>
          <p:cNvPr id="42" name="Straight Connector 41"/>
          <p:cNvCxnSpPr/>
          <p:nvPr/>
        </p:nvCxnSpPr>
        <p:spPr>
          <a:xfrm>
            <a:off x="825466" y="2750186"/>
            <a:ext cx="1095269" cy="90366"/>
          </a:xfrm>
          <a:prstGeom prst="line">
            <a:avLst/>
          </a:prstGeom>
          <a:ln/>
        </p:spPr>
        <p:style>
          <a:lnRef idx="2">
            <a:schemeClr val="accent4"/>
          </a:lnRef>
          <a:fillRef idx="0">
            <a:schemeClr val="accent4"/>
          </a:fillRef>
          <a:effectRef idx="1">
            <a:schemeClr val="accent4"/>
          </a:effectRef>
          <a:fontRef idx="minor">
            <a:schemeClr val="tx1"/>
          </a:fontRef>
        </p:style>
      </p:cxnSp>
      <p:cxnSp>
        <p:nvCxnSpPr>
          <p:cNvPr id="44" name="Straight Connector 43"/>
          <p:cNvCxnSpPr/>
          <p:nvPr/>
        </p:nvCxnSpPr>
        <p:spPr>
          <a:xfrm>
            <a:off x="1535331" y="2570713"/>
            <a:ext cx="383165" cy="90366"/>
          </a:xfrm>
          <a:prstGeom prst="line">
            <a:avLst/>
          </a:prstGeom>
          <a:ln/>
        </p:spPr>
        <p:style>
          <a:lnRef idx="2">
            <a:schemeClr val="accent4"/>
          </a:lnRef>
          <a:fillRef idx="0">
            <a:schemeClr val="accent4"/>
          </a:fillRef>
          <a:effectRef idx="1">
            <a:schemeClr val="accent4"/>
          </a:effectRef>
          <a:fontRef idx="minor">
            <a:schemeClr val="tx1"/>
          </a:fontRef>
        </p:style>
      </p:cxnSp>
      <p:sp>
        <p:nvSpPr>
          <p:cNvPr id="46" name="TextBox 45"/>
          <p:cNvSpPr txBox="1"/>
          <p:nvPr/>
        </p:nvSpPr>
        <p:spPr>
          <a:xfrm>
            <a:off x="6987356" y="1342347"/>
            <a:ext cx="1295400" cy="523220"/>
          </a:xfrm>
          <a:prstGeom prst="rect">
            <a:avLst/>
          </a:prstGeom>
          <a:noFill/>
        </p:spPr>
        <p:txBody>
          <a:bodyPr wrap="square" rtlCol="0">
            <a:spAutoFit/>
          </a:bodyPr>
          <a:lstStyle/>
          <a:p>
            <a:r>
              <a:rPr lang="en-US" sz="2800" b="1" dirty="0" smtClean="0">
                <a:solidFill>
                  <a:srgbClr val="FFC000"/>
                </a:solidFill>
              </a:rPr>
              <a:t>Users</a:t>
            </a:r>
            <a:endParaRPr lang="en-US" sz="2000" b="1" dirty="0">
              <a:solidFill>
                <a:srgbClr val="FFC000"/>
              </a:solidFill>
            </a:endParaRPr>
          </a:p>
        </p:txBody>
      </p:sp>
      <p:sp>
        <p:nvSpPr>
          <p:cNvPr id="47" name="TextBox 46"/>
          <p:cNvSpPr txBox="1"/>
          <p:nvPr/>
        </p:nvSpPr>
        <p:spPr>
          <a:xfrm>
            <a:off x="539651" y="1431582"/>
            <a:ext cx="1295400" cy="523220"/>
          </a:xfrm>
          <a:prstGeom prst="rect">
            <a:avLst/>
          </a:prstGeom>
          <a:noFill/>
        </p:spPr>
        <p:txBody>
          <a:bodyPr wrap="square" rtlCol="0">
            <a:spAutoFit/>
          </a:bodyPr>
          <a:lstStyle/>
          <a:p>
            <a:r>
              <a:rPr lang="en-US" sz="2800" b="1" dirty="0" smtClean="0">
                <a:solidFill>
                  <a:srgbClr val="7030A0"/>
                </a:solidFill>
              </a:rPr>
              <a:t>Miners</a:t>
            </a:r>
            <a:endParaRPr lang="en-US" sz="2000" b="1" dirty="0">
              <a:solidFill>
                <a:srgbClr val="7030A0"/>
              </a:solidFill>
            </a:endParaRPr>
          </a:p>
        </p:txBody>
      </p:sp>
      <p:sp>
        <p:nvSpPr>
          <p:cNvPr id="48" name="TextBox 47"/>
          <p:cNvSpPr txBox="1"/>
          <p:nvPr/>
        </p:nvSpPr>
        <p:spPr>
          <a:xfrm>
            <a:off x="54542" y="4048753"/>
            <a:ext cx="3075239" cy="1200329"/>
          </a:xfrm>
          <a:prstGeom prst="rect">
            <a:avLst/>
          </a:prstGeom>
          <a:noFill/>
        </p:spPr>
        <p:txBody>
          <a:bodyPr wrap="square" rtlCol="0">
            <a:spAutoFit/>
          </a:bodyPr>
          <a:lstStyle/>
          <a:p>
            <a:pPr marL="285750" indent="-285750">
              <a:buFont typeface="Arial" panose="020B0604020202020204" pitchFamily="34" charset="0"/>
              <a:buChar char="•"/>
            </a:pPr>
            <a:r>
              <a:rPr lang="en-US" sz="1800" b="1" kern="1200" dirty="0" smtClean="0">
                <a:solidFill>
                  <a:schemeClr val="tx1"/>
                </a:solidFill>
                <a:latin typeface="+mn-lt"/>
                <a:ea typeface="+mn-ea"/>
                <a:cs typeface="+mn-cs"/>
              </a:rPr>
              <a:t>Contractors</a:t>
            </a:r>
            <a:r>
              <a:rPr lang="en-US" sz="1800" kern="1200" dirty="0" smtClean="0">
                <a:solidFill>
                  <a:schemeClr val="tx1"/>
                </a:solidFill>
                <a:latin typeface="+mn-lt"/>
                <a:ea typeface="+mn-ea"/>
                <a:cs typeface="+mn-cs"/>
              </a:rPr>
              <a:t>, “work for BTC”</a:t>
            </a:r>
          </a:p>
          <a:p>
            <a:pPr marL="285750" indent="-285750">
              <a:buFont typeface="Arial" panose="020B0604020202020204" pitchFamily="34" charset="0"/>
              <a:buChar char="•"/>
            </a:pPr>
            <a:r>
              <a:rPr lang="en-US" sz="1800" kern="1200" dirty="0" smtClean="0">
                <a:solidFill>
                  <a:schemeClr val="tx1"/>
                </a:solidFill>
                <a:latin typeface="+mn-lt"/>
                <a:ea typeface="+mn-ea"/>
                <a:cs typeface="+mn-cs"/>
              </a:rPr>
              <a:t>{H + AP </a:t>
            </a:r>
            <a:r>
              <a:rPr lang="en-US" sz="1800" kern="1200" dirty="0" smtClean="0">
                <a:solidFill>
                  <a:schemeClr val="tx1"/>
                </a:solidFill>
                <a:latin typeface="+mn-lt"/>
                <a:ea typeface="+mn-ea"/>
                <a:cs typeface="+mn-cs"/>
                <a:sym typeface="Wingdings" panose="05000000000000000000" pitchFamily="2" charset="2"/>
              </a:rPr>
              <a:t></a:t>
            </a:r>
            <a:r>
              <a:rPr lang="en-US" sz="1800" kern="1200" dirty="0" smtClean="0">
                <a:solidFill>
                  <a:schemeClr val="tx1"/>
                </a:solidFill>
                <a:latin typeface="+mn-lt"/>
                <a:ea typeface="+mn-ea"/>
                <a:cs typeface="+mn-cs"/>
              </a:rPr>
              <a:t> BTC}</a:t>
            </a:r>
          </a:p>
          <a:p>
            <a:pPr marL="285750" indent="-285750">
              <a:buFont typeface="Arial" panose="020B0604020202020204" pitchFamily="34" charset="0"/>
              <a:buChar char="•"/>
            </a:pPr>
            <a:r>
              <a:rPr lang="en-US" dirty="0" smtClean="0"/>
              <a:t>H = “hashing activity”</a:t>
            </a:r>
          </a:p>
          <a:p>
            <a:pPr marL="285750" indent="-285750">
              <a:buFont typeface="Arial" panose="020B0604020202020204" pitchFamily="34" charset="0"/>
              <a:buChar char="•"/>
            </a:pPr>
            <a:r>
              <a:rPr lang="en-US" sz="1800" kern="1200" dirty="0" smtClean="0">
                <a:solidFill>
                  <a:schemeClr val="tx1"/>
                </a:solidFill>
                <a:latin typeface="+mn-lt"/>
                <a:ea typeface="+mn-ea"/>
                <a:cs typeface="+mn-cs"/>
              </a:rPr>
              <a:t>Brutal competition.</a:t>
            </a:r>
          </a:p>
        </p:txBody>
      </p:sp>
      <p:pic>
        <p:nvPicPr>
          <p:cNvPr id="1026" name="Picture 2" descr="http://ncss.wpengine.netdna-cdn.com/wp-content/uploads/2012/10/PASS-3D-Curve-2.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 t="9102" r="546"/>
          <a:stretch/>
        </p:blipFill>
        <p:spPr bwMode="auto">
          <a:xfrm>
            <a:off x="127528" y="5391703"/>
            <a:ext cx="1597210" cy="1411853"/>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p:cNvSpPr txBox="1"/>
          <p:nvPr/>
        </p:nvSpPr>
        <p:spPr>
          <a:xfrm>
            <a:off x="1986152" y="5808046"/>
            <a:ext cx="772238" cy="307777"/>
          </a:xfrm>
          <a:prstGeom prst="rect">
            <a:avLst/>
          </a:prstGeom>
          <a:noFill/>
        </p:spPr>
        <p:txBody>
          <a:bodyPr wrap="square" rtlCol="0">
            <a:spAutoFit/>
          </a:bodyPr>
          <a:lstStyle/>
          <a:p>
            <a:r>
              <a:rPr lang="en-US" sz="1400" kern="1200" dirty="0" smtClean="0">
                <a:solidFill>
                  <a:schemeClr val="tx1"/>
                </a:solidFill>
                <a:latin typeface="+mn-lt"/>
                <a:ea typeface="+mn-ea"/>
                <a:cs typeface="+mn-cs"/>
              </a:rPr>
              <a:t>SIGOPS</a:t>
            </a:r>
            <a:endParaRPr lang="en-US" sz="1800" kern="1200" dirty="0" smtClean="0">
              <a:solidFill>
                <a:schemeClr val="tx1"/>
              </a:solidFill>
              <a:latin typeface="+mn-lt"/>
              <a:ea typeface="+mn-ea"/>
              <a:cs typeface="+mn-cs"/>
            </a:endParaRPr>
          </a:p>
        </p:txBody>
      </p:sp>
      <p:sp>
        <p:nvSpPr>
          <p:cNvPr id="51" name="TextBox 50"/>
          <p:cNvSpPr txBox="1"/>
          <p:nvPr/>
        </p:nvSpPr>
        <p:spPr>
          <a:xfrm>
            <a:off x="1600200" y="5483423"/>
            <a:ext cx="1372235" cy="307777"/>
          </a:xfrm>
          <a:prstGeom prst="rect">
            <a:avLst/>
          </a:prstGeom>
          <a:noFill/>
        </p:spPr>
        <p:txBody>
          <a:bodyPr wrap="square" rtlCol="0">
            <a:spAutoFit/>
          </a:bodyPr>
          <a:lstStyle/>
          <a:p>
            <a:r>
              <a:rPr lang="en-US" sz="1400" kern="1200" dirty="0" smtClean="0">
                <a:solidFill>
                  <a:schemeClr val="tx1"/>
                </a:solidFill>
                <a:latin typeface="+mn-lt"/>
                <a:ea typeface="+mn-ea"/>
                <a:cs typeface="+mn-cs"/>
              </a:rPr>
              <a:t>Fees (MCs)</a:t>
            </a:r>
            <a:endParaRPr lang="en-US" sz="1800" kern="1200" dirty="0" smtClean="0">
              <a:solidFill>
                <a:schemeClr val="tx1"/>
              </a:solidFill>
              <a:latin typeface="+mn-lt"/>
              <a:ea typeface="+mn-ea"/>
              <a:cs typeface="+mn-cs"/>
            </a:endParaRPr>
          </a:p>
        </p:txBody>
      </p:sp>
      <p:sp>
        <p:nvSpPr>
          <p:cNvPr id="52" name="TextBox 51"/>
          <p:cNvSpPr txBox="1"/>
          <p:nvPr/>
        </p:nvSpPr>
        <p:spPr>
          <a:xfrm>
            <a:off x="2199562" y="6093023"/>
            <a:ext cx="772238" cy="307777"/>
          </a:xfrm>
          <a:prstGeom prst="rect">
            <a:avLst/>
          </a:prstGeom>
          <a:noFill/>
        </p:spPr>
        <p:txBody>
          <a:bodyPr wrap="square" rtlCol="0">
            <a:spAutoFit/>
          </a:bodyPr>
          <a:lstStyle/>
          <a:p>
            <a:r>
              <a:rPr lang="en-US" sz="1400" kern="1200" dirty="0" smtClean="0">
                <a:solidFill>
                  <a:schemeClr val="tx1"/>
                </a:solidFill>
                <a:latin typeface="+mn-lt"/>
                <a:ea typeface="+mn-ea"/>
                <a:cs typeface="+mn-cs"/>
              </a:rPr>
              <a:t>KB</a:t>
            </a:r>
            <a:endParaRPr lang="en-US" sz="1800" kern="1200" dirty="0" smtClean="0">
              <a:solidFill>
                <a:schemeClr val="tx1"/>
              </a:solidFill>
              <a:latin typeface="+mn-lt"/>
              <a:ea typeface="+mn-ea"/>
              <a:cs typeface="+mn-cs"/>
            </a:endParaRPr>
          </a:p>
        </p:txBody>
      </p:sp>
      <p:cxnSp>
        <p:nvCxnSpPr>
          <p:cNvPr id="53" name="Straight Connector 52"/>
          <p:cNvCxnSpPr/>
          <p:nvPr/>
        </p:nvCxnSpPr>
        <p:spPr>
          <a:xfrm>
            <a:off x="1892312" y="5771358"/>
            <a:ext cx="0" cy="401732"/>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flipH="1">
            <a:off x="1884706" y="6057915"/>
            <a:ext cx="363793" cy="12216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flipH="1" flipV="1">
            <a:off x="1901191" y="6180080"/>
            <a:ext cx="358175" cy="56289"/>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0" name="TextBox 69"/>
          <p:cNvSpPr txBox="1"/>
          <p:nvPr/>
        </p:nvSpPr>
        <p:spPr>
          <a:xfrm>
            <a:off x="2037441" y="3314647"/>
            <a:ext cx="1295400" cy="369332"/>
          </a:xfrm>
          <a:prstGeom prst="rect">
            <a:avLst/>
          </a:prstGeom>
          <a:noFill/>
        </p:spPr>
        <p:txBody>
          <a:bodyPr wrap="square" rtlCol="0">
            <a:spAutoFit/>
          </a:bodyPr>
          <a:lstStyle/>
          <a:p>
            <a:r>
              <a:rPr lang="en-US" dirty="0" smtClean="0"/>
              <a:t>Headers</a:t>
            </a:r>
            <a:endParaRPr lang="en-US" dirty="0"/>
          </a:p>
        </p:txBody>
      </p:sp>
      <p:sp>
        <p:nvSpPr>
          <p:cNvPr id="63" name="Rectangle 62"/>
          <p:cNvSpPr/>
          <p:nvPr/>
        </p:nvSpPr>
        <p:spPr>
          <a:xfrm>
            <a:off x="54542" y="6512625"/>
            <a:ext cx="2902589" cy="307777"/>
          </a:xfrm>
          <a:prstGeom prst="rect">
            <a:avLst/>
          </a:prstGeom>
          <a:solidFill>
            <a:schemeClr val="bg1">
              <a:lumMod val="95000"/>
            </a:schemeClr>
          </a:solidFill>
        </p:spPr>
        <p:txBody>
          <a:bodyPr wrap="none">
            <a:spAutoFit/>
          </a:bodyPr>
          <a:lstStyle/>
          <a:p>
            <a:r>
              <a:rPr lang="en-US" sz="1400" dirty="0" smtClean="0"/>
              <a:t>“Access </a:t>
            </a:r>
            <a:r>
              <a:rPr lang="en-US" sz="1400" dirty="0"/>
              <a:t>policy</a:t>
            </a:r>
            <a:r>
              <a:rPr lang="en-US" sz="1400" dirty="0" smtClean="0"/>
              <a:t>” -- </a:t>
            </a:r>
            <a:r>
              <a:rPr lang="en-US" sz="1400" dirty="0"/>
              <a:t>maps </a:t>
            </a:r>
            <a:r>
              <a:rPr lang="en-US" sz="1400" dirty="0" smtClean="0"/>
              <a:t>PTs </a:t>
            </a:r>
            <a:r>
              <a:rPr lang="en-US" sz="1400" dirty="0"/>
              <a:t>to In/Out.</a:t>
            </a:r>
          </a:p>
        </p:txBody>
      </p:sp>
      <p:cxnSp>
        <p:nvCxnSpPr>
          <p:cNvPr id="72" name="Straight Arrow Connector 71"/>
          <p:cNvCxnSpPr/>
          <p:nvPr/>
        </p:nvCxnSpPr>
        <p:spPr>
          <a:xfrm flipH="1">
            <a:off x="3306374" y="3985482"/>
            <a:ext cx="1696" cy="1288891"/>
          </a:xfrm>
          <a:prstGeom prst="straightConnector1">
            <a:avLst/>
          </a:prstGeom>
          <a:ln w="38100">
            <a:solidFill>
              <a:schemeClr val="tx1">
                <a:lumMod val="75000"/>
                <a:lumOff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4" name="TextBox 73"/>
          <p:cNvSpPr txBox="1"/>
          <p:nvPr/>
        </p:nvSpPr>
        <p:spPr>
          <a:xfrm>
            <a:off x="3289497" y="4114800"/>
            <a:ext cx="1763814" cy="369332"/>
          </a:xfrm>
          <a:prstGeom prst="rect">
            <a:avLst/>
          </a:prstGeom>
          <a:noFill/>
        </p:spPr>
        <p:txBody>
          <a:bodyPr wrap="square" rtlCol="0">
            <a:spAutoFit/>
          </a:bodyPr>
          <a:lstStyle/>
          <a:p>
            <a:r>
              <a:rPr lang="en-US" dirty="0" smtClean="0"/>
              <a:t>Every ~10 mins…</a:t>
            </a:r>
            <a:endParaRPr lang="en-US" dirty="0"/>
          </a:p>
        </p:txBody>
      </p:sp>
      <p:sp>
        <p:nvSpPr>
          <p:cNvPr id="73" name="Rectangle 72"/>
          <p:cNvSpPr/>
          <p:nvPr/>
        </p:nvSpPr>
        <p:spPr>
          <a:xfrm>
            <a:off x="2956221" y="5532682"/>
            <a:ext cx="292317" cy="272782"/>
          </a:xfrm>
          <a:prstGeom prst="rect">
            <a:avLst/>
          </a:prstGeom>
          <a:solidFill>
            <a:srgbClr val="FF0000"/>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7" name="Straight Connector 76"/>
          <p:cNvCxnSpPr/>
          <p:nvPr/>
        </p:nvCxnSpPr>
        <p:spPr>
          <a:xfrm flipV="1">
            <a:off x="3324730" y="5392211"/>
            <a:ext cx="525400" cy="222358"/>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flipV="1">
            <a:off x="3346338" y="5706968"/>
            <a:ext cx="503792" cy="4"/>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a:off x="3329129" y="5785304"/>
            <a:ext cx="501074" cy="20190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91" name="Rectangle 90"/>
          <p:cNvSpPr/>
          <p:nvPr/>
        </p:nvSpPr>
        <p:spPr>
          <a:xfrm>
            <a:off x="3895849" y="5149004"/>
            <a:ext cx="292317" cy="272782"/>
          </a:xfrm>
          <a:prstGeom prst="rect">
            <a:avLst/>
          </a:prstGeom>
          <a:solidFill>
            <a:srgbClr val="FF0000"/>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2" name="Straight Connector 91"/>
          <p:cNvCxnSpPr/>
          <p:nvPr/>
        </p:nvCxnSpPr>
        <p:spPr>
          <a:xfrm flipV="1">
            <a:off x="4264358" y="4986643"/>
            <a:ext cx="525400" cy="222358"/>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flipV="1">
            <a:off x="4285966" y="5301400"/>
            <a:ext cx="503792" cy="4"/>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95" name="Rectangle 94"/>
          <p:cNvSpPr/>
          <p:nvPr/>
        </p:nvSpPr>
        <p:spPr>
          <a:xfrm>
            <a:off x="3895849" y="5544670"/>
            <a:ext cx="292317" cy="2727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6" name="Straight Connector 95"/>
          <p:cNvCxnSpPr/>
          <p:nvPr/>
        </p:nvCxnSpPr>
        <p:spPr>
          <a:xfrm flipV="1">
            <a:off x="4264358" y="5404199"/>
            <a:ext cx="525400" cy="222358"/>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p:nvCxnSpPr>
        <p:spPr>
          <a:xfrm flipV="1">
            <a:off x="4285966" y="5718956"/>
            <a:ext cx="503792" cy="4"/>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98" name="Straight Connector 97"/>
          <p:cNvCxnSpPr/>
          <p:nvPr/>
        </p:nvCxnSpPr>
        <p:spPr>
          <a:xfrm>
            <a:off x="4268757" y="5797292"/>
            <a:ext cx="501074" cy="20190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99" name="Rectangle 98"/>
          <p:cNvSpPr/>
          <p:nvPr/>
        </p:nvSpPr>
        <p:spPr>
          <a:xfrm>
            <a:off x="3910794" y="5987204"/>
            <a:ext cx="292317" cy="2727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0" name="Straight Connector 99"/>
          <p:cNvCxnSpPr/>
          <p:nvPr/>
        </p:nvCxnSpPr>
        <p:spPr>
          <a:xfrm>
            <a:off x="4259547" y="6309227"/>
            <a:ext cx="525400" cy="353572"/>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01" name="Straight Connector 100"/>
          <p:cNvCxnSpPr/>
          <p:nvPr/>
        </p:nvCxnSpPr>
        <p:spPr>
          <a:xfrm flipV="1">
            <a:off x="4281155" y="6129941"/>
            <a:ext cx="503792" cy="4"/>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p:nvCxnSpPr>
        <p:spPr>
          <a:xfrm>
            <a:off x="4263946" y="6208277"/>
            <a:ext cx="501074" cy="20190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flipV="1">
            <a:off x="4269065" y="4777061"/>
            <a:ext cx="441781" cy="293525"/>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107" name="Rectangle 106"/>
          <p:cNvSpPr/>
          <p:nvPr/>
        </p:nvSpPr>
        <p:spPr>
          <a:xfrm>
            <a:off x="4853832" y="4636295"/>
            <a:ext cx="144942" cy="1440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ectangle 108"/>
          <p:cNvSpPr/>
          <p:nvPr/>
        </p:nvSpPr>
        <p:spPr>
          <a:xfrm>
            <a:off x="4853832" y="4895199"/>
            <a:ext cx="144942" cy="1440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Rectangle 109"/>
          <p:cNvSpPr/>
          <p:nvPr/>
        </p:nvSpPr>
        <p:spPr>
          <a:xfrm>
            <a:off x="4853806" y="5165439"/>
            <a:ext cx="144942" cy="144031"/>
          </a:xfrm>
          <a:prstGeom prst="rect">
            <a:avLst/>
          </a:prstGeom>
          <a:solidFill>
            <a:srgbClr val="FF0000"/>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ectangle 110"/>
          <p:cNvSpPr/>
          <p:nvPr/>
        </p:nvSpPr>
        <p:spPr>
          <a:xfrm>
            <a:off x="4853832" y="5348638"/>
            <a:ext cx="144942" cy="1440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ectangle 111"/>
          <p:cNvSpPr/>
          <p:nvPr/>
        </p:nvSpPr>
        <p:spPr>
          <a:xfrm>
            <a:off x="4853806" y="5629603"/>
            <a:ext cx="144942" cy="1440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ectangle 112"/>
          <p:cNvSpPr/>
          <p:nvPr/>
        </p:nvSpPr>
        <p:spPr>
          <a:xfrm>
            <a:off x="4840346" y="5870828"/>
            <a:ext cx="144942" cy="1440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113"/>
          <p:cNvSpPr/>
          <p:nvPr/>
        </p:nvSpPr>
        <p:spPr>
          <a:xfrm>
            <a:off x="4840346" y="6084888"/>
            <a:ext cx="144942" cy="1440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ectangle 114"/>
          <p:cNvSpPr/>
          <p:nvPr/>
        </p:nvSpPr>
        <p:spPr>
          <a:xfrm>
            <a:off x="4832415" y="6333169"/>
            <a:ext cx="144942" cy="1440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Rectangle 115"/>
          <p:cNvSpPr/>
          <p:nvPr/>
        </p:nvSpPr>
        <p:spPr>
          <a:xfrm>
            <a:off x="4840346" y="6611689"/>
            <a:ext cx="144942" cy="1440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6" name="Picture 105"/>
          <p:cNvPicPr>
            <a:picLocks noChangeAspect="1"/>
          </p:cNvPicPr>
          <p:nvPr/>
        </p:nvPicPr>
        <p:blipFill>
          <a:blip r:embed="rId4"/>
          <a:stretch>
            <a:fillRect/>
          </a:stretch>
        </p:blipFill>
        <p:spPr>
          <a:xfrm>
            <a:off x="6078783" y="5513783"/>
            <a:ext cx="1846017" cy="1088263"/>
          </a:xfrm>
          <a:prstGeom prst="rect">
            <a:avLst/>
          </a:prstGeom>
        </p:spPr>
      </p:pic>
      <p:sp>
        <p:nvSpPr>
          <p:cNvPr id="117" name="Rectangle 116"/>
          <p:cNvSpPr/>
          <p:nvPr/>
        </p:nvSpPr>
        <p:spPr>
          <a:xfrm>
            <a:off x="3291198" y="6102336"/>
            <a:ext cx="548548" cy="461665"/>
          </a:xfrm>
          <a:prstGeom prst="rect">
            <a:avLst/>
          </a:prstGeom>
        </p:spPr>
        <p:txBody>
          <a:bodyPr wrap="none">
            <a:spAutoFit/>
          </a:bodyPr>
          <a:lstStyle/>
          <a:p>
            <a:r>
              <a:rPr lang="en-US" dirty="0" smtClean="0">
                <a:latin typeface="Times New Roman" panose="02020603050405020304" pitchFamily="18" charset="0"/>
                <a:cs typeface="Times New Roman" panose="02020603050405020304" pitchFamily="18" charset="0"/>
              </a:rPr>
              <a:t>AP</a:t>
            </a:r>
            <a:r>
              <a:rPr lang="en-US" sz="2400" baseline="-25000" dirty="0" smtClean="0">
                <a:latin typeface="Times New Roman" panose="02020603050405020304" pitchFamily="18" charset="0"/>
                <a:cs typeface="Times New Roman" panose="02020603050405020304" pitchFamily="18" charset="0"/>
              </a:rPr>
              <a:t>I</a:t>
            </a:r>
            <a:endParaRPr lang="en-US" dirty="0">
              <a:latin typeface="Times New Roman" panose="02020603050405020304" pitchFamily="18" charset="0"/>
              <a:cs typeface="Times New Roman" panose="02020603050405020304" pitchFamily="18" charset="0"/>
            </a:endParaRPr>
          </a:p>
        </p:txBody>
      </p:sp>
      <p:sp>
        <p:nvSpPr>
          <p:cNvPr id="118" name="Rounded Rectangle 117"/>
          <p:cNvSpPr/>
          <p:nvPr/>
        </p:nvSpPr>
        <p:spPr>
          <a:xfrm>
            <a:off x="3295160" y="5301400"/>
            <a:ext cx="663971" cy="1327464"/>
          </a:xfrm>
          <a:prstGeom prst="round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273957" y="4523627"/>
            <a:ext cx="2209800" cy="1656558"/>
          </a:xfrm>
          <a:prstGeom prst="rect">
            <a:avLst/>
          </a:prstGeom>
          <a:effectLst>
            <a:outerShdw blurRad="50800" dist="38100" dir="2700000" algn="tl"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rtlCol="0" anchor="ctr"/>
          <a:lstStyle/>
          <a:p>
            <a:pPr algn="ctr"/>
            <a:r>
              <a:rPr lang="en-US" b="1" dirty="0" smtClean="0"/>
              <a:t>Protocol offers a fixed* contract, </a:t>
            </a:r>
            <a:r>
              <a:rPr lang="en-US" b="1" u="sng" dirty="0" smtClean="0">
                <a:solidFill>
                  <a:srgbClr val="FF0000"/>
                </a:solidFill>
              </a:rPr>
              <a:t>perfect competition</a:t>
            </a:r>
            <a:r>
              <a:rPr lang="en-US" b="1" dirty="0" smtClean="0"/>
              <a:t>.</a:t>
            </a:r>
            <a:endParaRPr lang="en-US" b="1" dirty="0"/>
          </a:p>
        </p:txBody>
      </p:sp>
      <p:sp>
        <p:nvSpPr>
          <p:cNvPr id="71" name="Rectangle 70"/>
          <p:cNvSpPr/>
          <p:nvPr/>
        </p:nvSpPr>
        <p:spPr>
          <a:xfrm>
            <a:off x="6152838" y="4459265"/>
            <a:ext cx="2209800" cy="1656558"/>
          </a:xfrm>
          <a:prstGeom prst="rect">
            <a:avLst/>
          </a:prstGeom>
          <a:effectLst>
            <a:outerShdw blurRad="50800" dist="38100" dir="2700000" algn="tl" rotWithShape="0">
              <a:prstClr val="black">
                <a:alpha val="40000"/>
              </a:prstClr>
            </a:outerShdw>
          </a:effectLst>
        </p:spPr>
        <p:style>
          <a:lnRef idx="1">
            <a:schemeClr val="accent6"/>
          </a:lnRef>
          <a:fillRef idx="2">
            <a:schemeClr val="accent6"/>
          </a:fillRef>
          <a:effectRef idx="1">
            <a:schemeClr val="accent6"/>
          </a:effectRef>
          <a:fontRef idx="minor">
            <a:schemeClr val="dk1"/>
          </a:fontRef>
        </p:style>
        <p:txBody>
          <a:bodyPr rtlCol="0" anchor="ctr"/>
          <a:lstStyle/>
          <a:p>
            <a:pPr algn="ctr"/>
            <a:r>
              <a:rPr lang="en-US" b="1" u="sng" dirty="0" smtClean="0">
                <a:solidFill>
                  <a:srgbClr val="FF0000"/>
                </a:solidFill>
              </a:rPr>
              <a:t>Perfectly reliable</a:t>
            </a:r>
            <a:r>
              <a:rPr lang="en-US" b="1" dirty="0" smtClean="0"/>
              <a:t> BTC conversion service.</a:t>
            </a:r>
          </a:p>
          <a:p>
            <a:pPr algn="ctr"/>
            <a:endParaRPr lang="en-US" b="1" dirty="0"/>
          </a:p>
          <a:p>
            <a:pPr algn="ctr"/>
            <a:r>
              <a:rPr lang="en-US" b="1" dirty="0" smtClean="0"/>
              <a:t>BTC </a:t>
            </a:r>
            <a:r>
              <a:rPr lang="en-US" b="1" dirty="0" smtClean="0">
                <a:sym typeface="Wingdings" panose="05000000000000000000" pitchFamily="2" charset="2"/>
              </a:rPr>
              <a:t> PT Fees</a:t>
            </a:r>
            <a:endParaRPr lang="en-US" b="1" dirty="0"/>
          </a:p>
        </p:txBody>
      </p:sp>
      <p:sp>
        <p:nvSpPr>
          <p:cNvPr id="75" name="Rectangle 74"/>
          <p:cNvSpPr/>
          <p:nvPr/>
        </p:nvSpPr>
        <p:spPr>
          <a:xfrm>
            <a:off x="3094206" y="5023411"/>
            <a:ext cx="1944183" cy="1133419"/>
          </a:xfrm>
          <a:prstGeom prst="rect">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Access Policy:</a:t>
            </a:r>
          </a:p>
          <a:p>
            <a:pPr algn="ctr"/>
            <a:r>
              <a:rPr lang="en-US" b="1" dirty="0" smtClean="0"/>
              <a:t>Serial </a:t>
            </a:r>
            <a:r>
              <a:rPr lang="en-US" b="1" u="sng" dirty="0" smtClean="0">
                <a:solidFill>
                  <a:srgbClr val="FF0000"/>
                </a:solidFill>
              </a:rPr>
              <a:t>Monopoly</a:t>
            </a:r>
            <a:r>
              <a:rPr lang="en-US" b="1" dirty="0" smtClean="0"/>
              <a:t> </a:t>
            </a:r>
            <a:endParaRPr lang="en-US" b="1" dirty="0"/>
          </a:p>
        </p:txBody>
      </p:sp>
      <p:sp>
        <p:nvSpPr>
          <p:cNvPr id="76" name="Rectangle 75"/>
          <p:cNvSpPr/>
          <p:nvPr/>
        </p:nvSpPr>
        <p:spPr>
          <a:xfrm>
            <a:off x="6724558" y="5994699"/>
            <a:ext cx="2209800" cy="496774"/>
          </a:xfrm>
          <a:prstGeom prst="rect">
            <a:avLst/>
          </a:prstGeom>
          <a:effectLst>
            <a:outerShdw blurRad="50800" dist="38100" dir="2700000" algn="tl" rotWithShape="0">
              <a:prstClr val="black">
                <a:alpha val="40000"/>
              </a:prstClr>
            </a:outerShdw>
          </a:effectLst>
        </p:spPr>
        <p:style>
          <a:lnRef idx="1">
            <a:schemeClr val="accent6"/>
          </a:lnRef>
          <a:fillRef idx="2">
            <a:schemeClr val="accent6"/>
          </a:fillRef>
          <a:effectRef idx="1">
            <a:schemeClr val="accent6"/>
          </a:effectRef>
          <a:fontRef idx="minor">
            <a:schemeClr val="dk1"/>
          </a:fontRef>
        </p:style>
        <p:txBody>
          <a:bodyPr rtlCol="0" anchor="ctr"/>
          <a:lstStyle/>
          <a:p>
            <a:pPr algn="ctr"/>
            <a:r>
              <a:rPr lang="en-US" b="1" u="sng" dirty="0" smtClean="0">
                <a:solidFill>
                  <a:srgbClr val="FF0000"/>
                </a:solidFill>
              </a:rPr>
              <a:t>(Perfect competition)</a:t>
            </a:r>
            <a:endParaRPr lang="en-US" b="1" dirty="0"/>
          </a:p>
        </p:txBody>
      </p:sp>
    </p:spTree>
    <p:extLst>
      <p:ext uri="{BB962C8B-B14F-4D97-AF65-F5344CB8AC3E}">
        <p14:creationId xmlns:p14="http://schemas.microsoft.com/office/powerpoint/2010/main" val="193087537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Snip and Round Single Corner Rectangle 39"/>
          <p:cNvSpPr/>
          <p:nvPr/>
        </p:nvSpPr>
        <p:spPr>
          <a:xfrm>
            <a:off x="7199148" y="4829175"/>
            <a:ext cx="1212659" cy="542925"/>
          </a:xfrm>
          <a:prstGeom prst="snipRoundRect">
            <a:avLst>
              <a:gd name="adj1" fmla="val 16667"/>
              <a:gd name="adj2" fmla="val 50000"/>
            </a:avLst>
          </a:prstGeom>
          <a:ln>
            <a:solidFill>
              <a:srgbClr val="FF000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57200" y="0"/>
            <a:ext cx="8229600" cy="990600"/>
          </a:xfrm>
        </p:spPr>
        <p:txBody>
          <a:bodyPr>
            <a:normAutofit/>
          </a:bodyPr>
          <a:lstStyle/>
          <a:p>
            <a:r>
              <a:rPr lang="en-US" sz="5400" dirty="0" smtClean="0"/>
              <a:t>Damaging the (BTC) Miners</a:t>
            </a:r>
            <a:endParaRPr lang="en-US" sz="5400" dirty="0"/>
          </a:p>
        </p:txBody>
      </p:sp>
      <p:sp>
        <p:nvSpPr>
          <p:cNvPr id="4" name="TextBox 3"/>
          <p:cNvSpPr txBox="1"/>
          <p:nvPr/>
        </p:nvSpPr>
        <p:spPr>
          <a:xfrm>
            <a:off x="1219200" y="3084973"/>
            <a:ext cx="1238865" cy="584775"/>
          </a:xfrm>
          <a:prstGeom prst="rect">
            <a:avLst/>
          </a:prstGeom>
          <a:noFill/>
        </p:spPr>
        <p:txBody>
          <a:bodyPr wrap="none" rtlCol="0">
            <a:spAutoFit/>
          </a:bodyPr>
          <a:lstStyle/>
          <a:p>
            <a:r>
              <a:rPr lang="en-US" sz="3200" dirty="0" smtClean="0"/>
              <a:t>Power</a:t>
            </a:r>
            <a:endParaRPr lang="en-US" sz="1600" dirty="0"/>
          </a:p>
        </p:txBody>
      </p:sp>
      <p:sp>
        <p:nvSpPr>
          <p:cNvPr id="5" name="TextBox 4"/>
          <p:cNvSpPr txBox="1"/>
          <p:nvPr/>
        </p:nvSpPr>
        <p:spPr>
          <a:xfrm>
            <a:off x="3416327" y="3121493"/>
            <a:ext cx="1818511" cy="584775"/>
          </a:xfrm>
          <a:prstGeom prst="rect">
            <a:avLst/>
          </a:prstGeom>
          <a:noFill/>
        </p:spPr>
        <p:txBody>
          <a:bodyPr wrap="none" rtlCol="0">
            <a:spAutoFit/>
          </a:bodyPr>
          <a:lstStyle/>
          <a:p>
            <a:r>
              <a:rPr lang="en-US" sz="3200" dirty="0" smtClean="0"/>
              <a:t>Hardware</a:t>
            </a:r>
            <a:endParaRPr lang="en-US" sz="3200" dirty="0"/>
          </a:p>
        </p:txBody>
      </p:sp>
      <p:sp>
        <p:nvSpPr>
          <p:cNvPr id="6" name="TextBox 5"/>
          <p:cNvSpPr txBox="1"/>
          <p:nvPr/>
        </p:nvSpPr>
        <p:spPr>
          <a:xfrm>
            <a:off x="6019798" y="2979003"/>
            <a:ext cx="3063105" cy="830997"/>
          </a:xfrm>
          <a:prstGeom prst="rect">
            <a:avLst/>
          </a:prstGeom>
          <a:noFill/>
        </p:spPr>
        <p:txBody>
          <a:bodyPr wrap="square" rtlCol="0">
            <a:spAutoFit/>
          </a:bodyPr>
          <a:lstStyle/>
          <a:p>
            <a:r>
              <a:rPr lang="en-US" sz="2400" dirty="0" smtClean="0"/>
              <a:t>Current Block </a:t>
            </a:r>
            <a:r>
              <a:rPr lang="en-US" dirty="0" smtClean="0"/>
              <a:t>(header)</a:t>
            </a:r>
          </a:p>
          <a:p>
            <a:r>
              <a:rPr lang="en-US" sz="2400" dirty="0" smtClean="0"/>
              <a:t>Blockreward</a:t>
            </a:r>
            <a:r>
              <a:rPr lang="en-US" sz="2400" dirty="0"/>
              <a:t> </a:t>
            </a:r>
            <a:r>
              <a:rPr lang="en-US" dirty="0" smtClean="0"/>
              <a:t>(tx fees, sub.)</a:t>
            </a:r>
            <a:endParaRPr lang="en-US" dirty="0"/>
          </a:p>
        </p:txBody>
      </p:sp>
      <p:cxnSp>
        <p:nvCxnSpPr>
          <p:cNvPr id="9" name="Straight Connector 8"/>
          <p:cNvCxnSpPr/>
          <p:nvPr/>
        </p:nvCxnSpPr>
        <p:spPr>
          <a:xfrm>
            <a:off x="3048000" y="2433638"/>
            <a:ext cx="0" cy="213360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5638799" y="2433636"/>
            <a:ext cx="0" cy="2133602"/>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522664" y="2967038"/>
            <a:ext cx="8236795"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522663" y="3805238"/>
            <a:ext cx="8236795"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810396" y="2347677"/>
            <a:ext cx="1880643" cy="584775"/>
          </a:xfrm>
          <a:prstGeom prst="rect">
            <a:avLst/>
          </a:prstGeom>
          <a:noFill/>
        </p:spPr>
        <p:txBody>
          <a:bodyPr wrap="none" rtlCol="0">
            <a:spAutoFit/>
          </a:bodyPr>
          <a:lstStyle/>
          <a:p>
            <a:r>
              <a:rPr lang="en-US" sz="3200" b="1" dirty="0" smtClean="0"/>
              <a:t>Operating</a:t>
            </a:r>
            <a:endParaRPr lang="en-US" sz="1600" b="1" dirty="0"/>
          </a:p>
        </p:txBody>
      </p:sp>
      <p:sp>
        <p:nvSpPr>
          <p:cNvPr id="16" name="TextBox 15"/>
          <p:cNvSpPr txBox="1"/>
          <p:nvPr/>
        </p:nvSpPr>
        <p:spPr>
          <a:xfrm>
            <a:off x="3733800" y="2347677"/>
            <a:ext cx="1366849" cy="584775"/>
          </a:xfrm>
          <a:prstGeom prst="rect">
            <a:avLst/>
          </a:prstGeom>
          <a:noFill/>
        </p:spPr>
        <p:txBody>
          <a:bodyPr wrap="none" rtlCol="0">
            <a:spAutoFit/>
          </a:bodyPr>
          <a:lstStyle/>
          <a:p>
            <a:r>
              <a:rPr lang="en-US" sz="3200" b="1" dirty="0" smtClean="0"/>
              <a:t>Capital</a:t>
            </a:r>
            <a:endParaRPr lang="en-US" sz="1600" b="1" dirty="0"/>
          </a:p>
        </p:txBody>
      </p:sp>
      <p:sp>
        <p:nvSpPr>
          <p:cNvPr id="17" name="TextBox 16"/>
          <p:cNvSpPr txBox="1"/>
          <p:nvPr/>
        </p:nvSpPr>
        <p:spPr>
          <a:xfrm>
            <a:off x="6442998" y="2347677"/>
            <a:ext cx="1669240" cy="584775"/>
          </a:xfrm>
          <a:prstGeom prst="rect">
            <a:avLst/>
          </a:prstGeom>
          <a:noFill/>
        </p:spPr>
        <p:txBody>
          <a:bodyPr wrap="none" rtlCol="0">
            <a:spAutoFit/>
          </a:bodyPr>
          <a:lstStyle/>
          <a:p>
            <a:r>
              <a:rPr lang="en-US" sz="3200" b="1" dirty="0" smtClean="0"/>
              <a:t>Network</a:t>
            </a:r>
            <a:endParaRPr lang="en-US" sz="1600" b="1" dirty="0"/>
          </a:p>
        </p:txBody>
      </p:sp>
      <p:sp>
        <p:nvSpPr>
          <p:cNvPr id="18" name="Flowchart: Process 17"/>
          <p:cNvSpPr/>
          <p:nvPr/>
        </p:nvSpPr>
        <p:spPr>
          <a:xfrm>
            <a:off x="685799" y="4948238"/>
            <a:ext cx="1295401" cy="1295400"/>
          </a:xfrm>
          <a:prstGeom prst="flowChartProcess">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lowchart: Process 18"/>
          <p:cNvSpPr/>
          <p:nvPr/>
        </p:nvSpPr>
        <p:spPr>
          <a:xfrm>
            <a:off x="2286000" y="4938713"/>
            <a:ext cx="1295401" cy="1295400"/>
          </a:xfrm>
          <a:prstGeom prst="flowChartProcess">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lowchart: Process 19"/>
          <p:cNvSpPr/>
          <p:nvPr/>
        </p:nvSpPr>
        <p:spPr>
          <a:xfrm>
            <a:off x="3886200" y="4938713"/>
            <a:ext cx="1295401" cy="1295400"/>
          </a:xfrm>
          <a:prstGeom prst="flowChartProcess">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lowchart: Process 23"/>
          <p:cNvSpPr/>
          <p:nvPr/>
        </p:nvSpPr>
        <p:spPr>
          <a:xfrm>
            <a:off x="2431194" y="5100638"/>
            <a:ext cx="914401" cy="152400"/>
          </a:xfrm>
          <a:prstGeom prst="flowChartProcess">
            <a:avLst/>
          </a:prstGeom>
          <a:solidFill>
            <a:schemeClr val="accent1">
              <a:lumMod val="75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Arrow Connector 24"/>
          <p:cNvCxnSpPr>
            <a:stCxn id="18" idx="3"/>
            <a:endCxn id="24" idx="1"/>
          </p:cNvCxnSpPr>
          <p:nvPr/>
        </p:nvCxnSpPr>
        <p:spPr>
          <a:xfrm flipV="1">
            <a:off x="1981200" y="5176838"/>
            <a:ext cx="449994" cy="419100"/>
          </a:xfrm>
          <a:prstGeom prst="straightConnector1">
            <a:avLst/>
          </a:prstGeom>
          <a:ln w="57150">
            <a:solidFill>
              <a:srgbClr val="0070C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8" name="Flowchart: Process 27"/>
          <p:cNvSpPr/>
          <p:nvPr/>
        </p:nvSpPr>
        <p:spPr>
          <a:xfrm>
            <a:off x="4038600" y="5100638"/>
            <a:ext cx="914401" cy="152400"/>
          </a:xfrm>
          <a:prstGeom prst="flowChartProcess">
            <a:avLst/>
          </a:prstGeom>
          <a:solidFill>
            <a:schemeClr val="accent1">
              <a:lumMod val="75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Straight Arrow Connector 28"/>
          <p:cNvCxnSpPr>
            <a:stCxn id="19" idx="3"/>
            <a:endCxn id="28" idx="1"/>
          </p:cNvCxnSpPr>
          <p:nvPr/>
        </p:nvCxnSpPr>
        <p:spPr>
          <a:xfrm flipV="1">
            <a:off x="3581401" y="5176838"/>
            <a:ext cx="457199" cy="409575"/>
          </a:xfrm>
          <a:prstGeom prst="straightConnector1">
            <a:avLst/>
          </a:prstGeom>
          <a:ln w="57150">
            <a:solidFill>
              <a:srgbClr val="0070C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1" name="Flowchart: Process 30"/>
          <p:cNvSpPr/>
          <p:nvPr/>
        </p:nvSpPr>
        <p:spPr>
          <a:xfrm>
            <a:off x="810396" y="5100638"/>
            <a:ext cx="914401" cy="152400"/>
          </a:xfrm>
          <a:prstGeom prst="flowChartProcess">
            <a:avLst/>
          </a:prstGeom>
          <a:solidFill>
            <a:schemeClr val="accent1">
              <a:lumMod val="75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Arrow Connector 31"/>
          <p:cNvCxnSpPr>
            <a:endCxn id="31" idx="1"/>
          </p:cNvCxnSpPr>
          <p:nvPr/>
        </p:nvCxnSpPr>
        <p:spPr>
          <a:xfrm flipV="1">
            <a:off x="360402" y="5176838"/>
            <a:ext cx="449994" cy="419100"/>
          </a:xfrm>
          <a:prstGeom prst="straightConnector1">
            <a:avLst/>
          </a:prstGeom>
          <a:ln w="57150">
            <a:solidFill>
              <a:srgbClr val="0070C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Flowchart: Process 33"/>
          <p:cNvSpPr/>
          <p:nvPr/>
        </p:nvSpPr>
        <p:spPr>
          <a:xfrm>
            <a:off x="5497336" y="4948238"/>
            <a:ext cx="1295401" cy="1295400"/>
          </a:xfrm>
          <a:prstGeom prst="flowChartProcess">
            <a:avLst/>
          </a:prstGeom>
          <a:noFill/>
          <a:ln>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lowchart: Process 34"/>
          <p:cNvSpPr/>
          <p:nvPr/>
        </p:nvSpPr>
        <p:spPr>
          <a:xfrm>
            <a:off x="5649736" y="5110163"/>
            <a:ext cx="914401" cy="152400"/>
          </a:xfrm>
          <a:prstGeom prst="flowChartProcess">
            <a:avLst/>
          </a:prstGeom>
          <a:solidFill>
            <a:srgbClr val="FF0000"/>
          </a:solid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6" name="Straight Arrow Connector 35"/>
          <p:cNvCxnSpPr>
            <a:endCxn id="35" idx="1"/>
          </p:cNvCxnSpPr>
          <p:nvPr/>
        </p:nvCxnSpPr>
        <p:spPr>
          <a:xfrm flipV="1">
            <a:off x="5192537" y="5186363"/>
            <a:ext cx="457199" cy="409575"/>
          </a:xfrm>
          <a:prstGeom prst="straightConnector1">
            <a:avLst/>
          </a:prstGeom>
          <a:ln w="5715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7" name="Can 36"/>
          <p:cNvSpPr/>
          <p:nvPr/>
        </p:nvSpPr>
        <p:spPr>
          <a:xfrm>
            <a:off x="7290798" y="4884349"/>
            <a:ext cx="251693" cy="137950"/>
          </a:xfrm>
          <a:prstGeom prst="can">
            <a:avLst>
              <a:gd name="adj" fmla="val 47250"/>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41" name="Can 40"/>
          <p:cNvSpPr/>
          <p:nvPr/>
        </p:nvSpPr>
        <p:spPr>
          <a:xfrm>
            <a:off x="7290798" y="5072549"/>
            <a:ext cx="251693" cy="137950"/>
          </a:xfrm>
          <a:prstGeom prst="can">
            <a:avLst>
              <a:gd name="adj" fmla="val 47250"/>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42" name="Can 41"/>
          <p:cNvSpPr/>
          <p:nvPr/>
        </p:nvSpPr>
        <p:spPr>
          <a:xfrm>
            <a:off x="7633239" y="4960225"/>
            <a:ext cx="251693" cy="137950"/>
          </a:xfrm>
          <a:prstGeom prst="can">
            <a:avLst>
              <a:gd name="adj" fmla="val 47250"/>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43" name="Can 42"/>
          <p:cNvSpPr/>
          <p:nvPr/>
        </p:nvSpPr>
        <p:spPr>
          <a:xfrm>
            <a:off x="7633239" y="5148425"/>
            <a:ext cx="251693" cy="137950"/>
          </a:xfrm>
          <a:prstGeom prst="can">
            <a:avLst>
              <a:gd name="adj" fmla="val 47250"/>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44" name="Can 43"/>
          <p:cNvSpPr/>
          <p:nvPr/>
        </p:nvSpPr>
        <p:spPr>
          <a:xfrm>
            <a:off x="7992187" y="4960225"/>
            <a:ext cx="251693" cy="137950"/>
          </a:xfrm>
          <a:prstGeom prst="can">
            <a:avLst>
              <a:gd name="adj" fmla="val 47250"/>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45" name="Can 44"/>
          <p:cNvSpPr/>
          <p:nvPr/>
        </p:nvSpPr>
        <p:spPr>
          <a:xfrm>
            <a:off x="7992187" y="5148425"/>
            <a:ext cx="251693" cy="137950"/>
          </a:xfrm>
          <a:prstGeom prst="can">
            <a:avLst>
              <a:gd name="adj" fmla="val 47250"/>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46" name="Lightning Bolt 45"/>
          <p:cNvSpPr/>
          <p:nvPr/>
        </p:nvSpPr>
        <p:spPr>
          <a:xfrm flipH="1">
            <a:off x="7454212" y="5586413"/>
            <a:ext cx="1075949" cy="966787"/>
          </a:xfrm>
          <a:prstGeom prst="lightningBolt">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Smiley Face 46"/>
          <p:cNvSpPr/>
          <p:nvPr/>
        </p:nvSpPr>
        <p:spPr>
          <a:xfrm>
            <a:off x="8411807" y="4612400"/>
            <a:ext cx="469186" cy="435850"/>
          </a:xfrm>
          <a:prstGeom prst="smileyFace">
            <a:avLst/>
          </a:prstGeom>
          <a:ln>
            <a:solidFill>
              <a:srgbClr val="FF000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8" name="Title 1"/>
          <p:cNvSpPr txBox="1">
            <a:spLocks/>
          </p:cNvSpPr>
          <p:nvPr/>
        </p:nvSpPr>
        <p:spPr>
          <a:xfrm>
            <a:off x="228600" y="838200"/>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4000" dirty="0" smtClean="0"/>
              <a:t>How are </a:t>
            </a:r>
            <a:r>
              <a:rPr lang="en-US" sz="4000" i="1" dirty="0" smtClean="0"/>
              <a:t>Bitcoin</a:t>
            </a:r>
            <a:r>
              <a:rPr lang="en-US" sz="4000" dirty="0" smtClean="0"/>
              <a:t> blocks found?</a:t>
            </a:r>
            <a:endParaRPr lang="en-US" sz="4000" dirty="0"/>
          </a:p>
        </p:txBody>
      </p:sp>
      <p:sp>
        <p:nvSpPr>
          <p:cNvPr id="49" name="Isosceles Triangle 48"/>
          <p:cNvSpPr/>
          <p:nvPr/>
        </p:nvSpPr>
        <p:spPr>
          <a:xfrm>
            <a:off x="310268" y="4274101"/>
            <a:ext cx="294063" cy="221699"/>
          </a:xfrm>
          <a:prstGeom prst="triangle">
            <a:avLst/>
          </a:prstGeom>
          <a:solidFill>
            <a:schemeClr val="bg1">
              <a:lumMod val="50000"/>
            </a:schemeClr>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0" name="Rectangle 49"/>
          <p:cNvSpPr/>
          <p:nvPr/>
        </p:nvSpPr>
        <p:spPr>
          <a:xfrm>
            <a:off x="221803" y="4209333"/>
            <a:ext cx="463997" cy="4571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54" name="TextBox 53"/>
          <p:cNvSpPr txBox="1"/>
          <p:nvPr/>
        </p:nvSpPr>
        <p:spPr>
          <a:xfrm>
            <a:off x="838200" y="3856420"/>
            <a:ext cx="2313803" cy="830997"/>
          </a:xfrm>
          <a:prstGeom prst="rect">
            <a:avLst/>
          </a:prstGeom>
          <a:noFill/>
        </p:spPr>
        <p:txBody>
          <a:bodyPr wrap="square" rtlCol="0">
            <a:spAutoFit/>
          </a:bodyPr>
          <a:lstStyle/>
          <a:p>
            <a:r>
              <a:rPr lang="en-US" sz="1600" i="1" dirty="0" err="1" smtClean="0"/>
              <a:t>arg</a:t>
            </a:r>
            <a:r>
              <a:rPr lang="en-US" sz="1600" i="1" dirty="0" smtClean="0"/>
              <a:t> min (</a:t>
            </a:r>
            <a:r>
              <a:rPr lang="en-US" sz="1600" i="1" dirty="0" err="1" smtClean="0"/>
              <a:t>Power_Costs</a:t>
            </a:r>
            <a:r>
              <a:rPr lang="en-US" sz="1600" i="1" dirty="0" smtClean="0"/>
              <a:t>) would be Geographically Distributed </a:t>
            </a:r>
            <a:endParaRPr lang="en-US" sz="1000" i="1" dirty="0"/>
          </a:p>
        </p:txBody>
      </p:sp>
      <p:sp>
        <p:nvSpPr>
          <p:cNvPr id="55" name="TextBox 54"/>
          <p:cNvSpPr txBox="1"/>
          <p:nvPr/>
        </p:nvSpPr>
        <p:spPr>
          <a:xfrm>
            <a:off x="3265663" y="3917976"/>
            <a:ext cx="2296937" cy="707886"/>
          </a:xfrm>
          <a:prstGeom prst="rect">
            <a:avLst/>
          </a:prstGeom>
          <a:noFill/>
        </p:spPr>
        <p:txBody>
          <a:bodyPr wrap="square" rtlCol="0">
            <a:spAutoFit/>
          </a:bodyPr>
          <a:lstStyle/>
          <a:p>
            <a:r>
              <a:rPr lang="en-US" sz="2000" i="1" dirty="0" smtClean="0"/>
              <a:t>Equal Access to Best Hardware/Practices</a:t>
            </a:r>
            <a:endParaRPr lang="en-US" sz="1100" i="1" dirty="0"/>
          </a:p>
        </p:txBody>
      </p:sp>
      <p:sp>
        <p:nvSpPr>
          <p:cNvPr id="56" name="TextBox 55"/>
          <p:cNvSpPr txBox="1"/>
          <p:nvPr/>
        </p:nvSpPr>
        <p:spPr>
          <a:xfrm>
            <a:off x="5715000" y="3851343"/>
            <a:ext cx="3200400" cy="707886"/>
          </a:xfrm>
          <a:prstGeom prst="rect">
            <a:avLst/>
          </a:prstGeom>
          <a:noFill/>
        </p:spPr>
        <p:txBody>
          <a:bodyPr wrap="square" rtlCol="0">
            <a:spAutoFit/>
          </a:bodyPr>
          <a:lstStyle/>
          <a:p>
            <a:pPr algn="ctr"/>
            <a:r>
              <a:rPr lang="en-US" sz="2000" i="1" dirty="0" smtClean="0"/>
              <a:t>Instant Block Propagation</a:t>
            </a:r>
          </a:p>
          <a:p>
            <a:pPr algn="ctr"/>
            <a:r>
              <a:rPr lang="en-US" sz="2000" i="1" dirty="0" smtClean="0"/>
              <a:t>High, Stable Demand</a:t>
            </a:r>
            <a:endParaRPr lang="en-US" sz="1100" i="1" dirty="0"/>
          </a:p>
        </p:txBody>
      </p:sp>
      <p:sp>
        <p:nvSpPr>
          <p:cNvPr id="57" name="Oval 56"/>
          <p:cNvSpPr/>
          <p:nvPr/>
        </p:nvSpPr>
        <p:spPr>
          <a:xfrm>
            <a:off x="3194931" y="2284008"/>
            <a:ext cx="772937" cy="127337"/>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58" name="Oval 57"/>
          <p:cNvSpPr/>
          <p:nvPr/>
        </p:nvSpPr>
        <p:spPr>
          <a:xfrm>
            <a:off x="3423532" y="2633933"/>
            <a:ext cx="315737" cy="127337"/>
          </a:xfrm>
          <a:prstGeom prst="ellipse">
            <a:avLst/>
          </a:prstGeom>
          <a:solidFill>
            <a:schemeClr val="bg1"/>
          </a:solid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cxnSp>
        <p:nvCxnSpPr>
          <p:cNvPr id="60" name="Straight Connector 59"/>
          <p:cNvCxnSpPr>
            <a:stCxn id="57" idx="2"/>
            <a:endCxn id="58" idx="2"/>
          </p:cNvCxnSpPr>
          <p:nvPr/>
        </p:nvCxnSpPr>
        <p:spPr>
          <a:xfrm>
            <a:off x="3194931" y="2347677"/>
            <a:ext cx="228601" cy="349925"/>
          </a:xfrm>
          <a:prstGeom prst="line">
            <a:avLst/>
          </a:prstGeom>
          <a:ln/>
        </p:spPr>
        <p:style>
          <a:lnRef idx="1">
            <a:schemeClr val="accent2"/>
          </a:lnRef>
          <a:fillRef idx="2">
            <a:schemeClr val="accent2"/>
          </a:fillRef>
          <a:effectRef idx="1">
            <a:schemeClr val="accent2"/>
          </a:effectRef>
          <a:fontRef idx="minor">
            <a:schemeClr val="dk1"/>
          </a:fontRef>
        </p:style>
      </p:cxnSp>
      <p:cxnSp>
        <p:nvCxnSpPr>
          <p:cNvPr id="61" name="Straight Connector 60"/>
          <p:cNvCxnSpPr>
            <a:stCxn id="57" idx="6"/>
            <a:endCxn id="58" idx="6"/>
          </p:cNvCxnSpPr>
          <p:nvPr/>
        </p:nvCxnSpPr>
        <p:spPr>
          <a:xfrm flipH="1">
            <a:off x="3739269" y="2347677"/>
            <a:ext cx="228599" cy="349925"/>
          </a:xfrm>
          <a:prstGeom prst="line">
            <a:avLst/>
          </a:prstGeom>
          <a:ln/>
        </p:spPr>
        <p:style>
          <a:lnRef idx="1">
            <a:schemeClr val="accent2"/>
          </a:lnRef>
          <a:fillRef idx="2">
            <a:schemeClr val="accent2"/>
          </a:fillRef>
          <a:effectRef idx="1">
            <a:schemeClr val="accent2"/>
          </a:effectRef>
          <a:fontRef idx="minor">
            <a:schemeClr val="dk1"/>
          </a:fontRef>
        </p:style>
      </p:cxnSp>
      <p:sp>
        <p:nvSpPr>
          <p:cNvPr id="64" name="Curved Down Arrow 63"/>
          <p:cNvSpPr/>
          <p:nvPr/>
        </p:nvSpPr>
        <p:spPr>
          <a:xfrm>
            <a:off x="1838632" y="1976438"/>
            <a:ext cx="1584900" cy="358707"/>
          </a:xfrm>
          <a:prstGeom prst="curvedDownArrow">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solidFill>
                <a:schemeClr val="tx1"/>
              </a:solidFill>
            </a:endParaRPr>
          </a:p>
        </p:txBody>
      </p:sp>
      <p:sp>
        <p:nvSpPr>
          <p:cNvPr id="68" name="Oval 67"/>
          <p:cNvSpPr/>
          <p:nvPr/>
        </p:nvSpPr>
        <p:spPr>
          <a:xfrm>
            <a:off x="3425854" y="2586038"/>
            <a:ext cx="313415" cy="168087"/>
          </a:xfrm>
          <a:prstGeom prst="ellipse">
            <a:avLst/>
          </a:prstGeom>
          <a:solidFill>
            <a:schemeClr val="bg1"/>
          </a:solidFill>
          <a:ln>
            <a:noFill/>
          </a:ln>
          <a:effectLst/>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69" name="Oval 68"/>
          <p:cNvSpPr/>
          <p:nvPr/>
        </p:nvSpPr>
        <p:spPr>
          <a:xfrm rot="3599537">
            <a:off x="3356260" y="2557957"/>
            <a:ext cx="250541" cy="151952"/>
          </a:xfrm>
          <a:prstGeom prst="ellipse">
            <a:avLst/>
          </a:prstGeom>
          <a:solidFill>
            <a:schemeClr val="bg1"/>
          </a:solidFill>
          <a:ln>
            <a:noFill/>
          </a:ln>
          <a:effectLst/>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70" name="Oval 69"/>
          <p:cNvSpPr/>
          <p:nvPr/>
        </p:nvSpPr>
        <p:spPr>
          <a:xfrm rot="7312658">
            <a:off x="3552243" y="2560471"/>
            <a:ext cx="250541" cy="151952"/>
          </a:xfrm>
          <a:prstGeom prst="ellipse">
            <a:avLst/>
          </a:prstGeom>
          <a:solidFill>
            <a:schemeClr val="bg1"/>
          </a:solidFill>
          <a:ln>
            <a:noFill/>
          </a:ln>
          <a:effectLst/>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71" name="Rectangle 70"/>
          <p:cNvSpPr/>
          <p:nvPr/>
        </p:nvSpPr>
        <p:spPr>
          <a:xfrm>
            <a:off x="3517224" y="2814638"/>
            <a:ext cx="130673" cy="117814"/>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72" name="Curved Down Arrow 71"/>
          <p:cNvSpPr/>
          <p:nvPr/>
        </p:nvSpPr>
        <p:spPr>
          <a:xfrm flipH="1">
            <a:off x="1333499" y="1676400"/>
            <a:ext cx="5810062" cy="658657"/>
          </a:xfrm>
          <a:prstGeom prst="curvedDownArrow">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solidFill>
                <a:schemeClr val="tx1"/>
              </a:solidFill>
            </a:endParaRPr>
          </a:p>
        </p:txBody>
      </p:sp>
      <p:pic>
        <p:nvPicPr>
          <p:cNvPr id="51" name="image3.png" descr="bloq-logo.png"/>
          <p:cNvPicPr>
            <a:picLocks noChangeAspect="1"/>
          </p:cNvPicPr>
          <p:nvPr/>
        </p:nvPicPr>
        <p:blipFill>
          <a:blip r:embed="rId3">
            <a:extLst/>
          </a:blip>
          <a:stretch>
            <a:fillRect/>
          </a:stretch>
        </p:blipFill>
        <p:spPr>
          <a:xfrm>
            <a:off x="8237272" y="76200"/>
            <a:ext cx="830528" cy="400610"/>
          </a:xfrm>
          <a:prstGeom prst="rect">
            <a:avLst/>
          </a:prstGeom>
          <a:ln w="12700">
            <a:miter lim="400000"/>
          </a:ln>
        </p:spPr>
      </p:pic>
      <p:sp>
        <p:nvSpPr>
          <p:cNvPr id="53" name="TextBox 52"/>
          <p:cNvSpPr txBox="1"/>
          <p:nvPr/>
        </p:nvSpPr>
        <p:spPr>
          <a:xfrm>
            <a:off x="0" y="3195935"/>
            <a:ext cx="1055097" cy="461665"/>
          </a:xfrm>
          <a:prstGeom prst="rect">
            <a:avLst/>
          </a:prstGeom>
          <a:noFill/>
        </p:spPr>
        <p:txBody>
          <a:bodyPr wrap="none" rtlCol="0">
            <a:spAutoFit/>
          </a:bodyPr>
          <a:lstStyle/>
          <a:p>
            <a:r>
              <a:rPr lang="en-US" sz="2400" dirty="0" smtClean="0"/>
              <a:t>Needs:</a:t>
            </a:r>
            <a:endParaRPr lang="en-US" sz="1200" dirty="0"/>
          </a:p>
        </p:txBody>
      </p:sp>
      <p:sp>
        <p:nvSpPr>
          <p:cNvPr id="59" name="Flowchart: Process 58"/>
          <p:cNvSpPr/>
          <p:nvPr/>
        </p:nvSpPr>
        <p:spPr>
          <a:xfrm>
            <a:off x="5791200" y="5440680"/>
            <a:ext cx="640863" cy="45719"/>
          </a:xfrm>
          <a:prstGeom prst="flowChartProcess">
            <a:avLst/>
          </a:prstGeom>
          <a:solidFill>
            <a:srgbClr val="FF0000"/>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Flowchart: Process 61"/>
          <p:cNvSpPr/>
          <p:nvPr/>
        </p:nvSpPr>
        <p:spPr>
          <a:xfrm>
            <a:off x="5791200" y="5593080"/>
            <a:ext cx="640863" cy="45719"/>
          </a:xfrm>
          <a:prstGeom prst="flowChartProcess">
            <a:avLst/>
          </a:prstGeom>
          <a:solidFill>
            <a:srgbClr val="FF0000"/>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Flowchart: Process 62"/>
          <p:cNvSpPr/>
          <p:nvPr/>
        </p:nvSpPr>
        <p:spPr>
          <a:xfrm>
            <a:off x="5791200" y="5745480"/>
            <a:ext cx="640863" cy="45719"/>
          </a:xfrm>
          <a:prstGeom prst="flowChartProcess">
            <a:avLst/>
          </a:prstGeom>
          <a:solidFill>
            <a:srgbClr val="FF0000"/>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Flowchart: Process 64"/>
          <p:cNvSpPr/>
          <p:nvPr/>
        </p:nvSpPr>
        <p:spPr>
          <a:xfrm>
            <a:off x="5791200" y="5897880"/>
            <a:ext cx="640863" cy="45719"/>
          </a:xfrm>
          <a:prstGeom prst="flowChartProcess">
            <a:avLst/>
          </a:prstGeom>
          <a:solidFill>
            <a:srgbClr val="FF0000"/>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TextBox 65"/>
          <p:cNvSpPr txBox="1"/>
          <p:nvPr/>
        </p:nvSpPr>
        <p:spPr>
          <a:xfrm>
            <a:off x="83167" y="3810000"/>
            <a:ext cx="763351" cy="400110"/>
          </a:xfrm>
          <a:prstGeom prst="rect">
            <a:avLst/>
          </a:prstGeom>
          <a:noFill/>
        </p:spPr>
        <p:txBody>
          <a:bodyPr wrap="none" rtlCol="0">
            <a:spAutoFit/>
          </a:bodyPr>
          <a:lstStyle/>
          <a:p>
            <a:r>
              <a:rPr lang="en-US" sz="2000" dirty="0" smtClean="0"/>
              <a:t>Ideal:</a:t>
            </a:r>
            <a:endParaRPr lang="en-US" sz="1200" dirty="0"/>
          </a:p>
        </p:txBody>
      </p:sp>
      <p:sp>
        <p:nvSpPr>
          <p:cNvPr id="3" name="Slide Number Placeholder 2"/>
          <p:cNvSpPr>
            <a:spLocks noGrp="1"/>
          </p:cNvSpPr>
          <p:nvPr>
            <p:ph type="sldNum" sz="quarter" idx="12"/>
          </p:nvPr>
        </p:nvSpPr>
        <p:spPr/>
        <p:txBody>
          <a:bodyPr/>
          <a:lstStyle/>
          <a:p>
            <a:fld id="{B2FC610D-FAE1-464C-9CF3-920562D0AD66}" type="slidenum">
              <a:rPr lang="en-US" smtClean="0"/>
              <a:t>12</a:t>
            </a:fld>
            <a:endParaRPr lang="en-US"/>
          </a:p>
        </p:txBody>
      </p:sp>
    </p:spTree>
    <p:extLst>
      <p:ext uri="{BB962C8B-B14F-4D97-AF65-F5344CB8AC3E}">
        <p14:creationId xmlns:p14="http://schemas.microsoft.com/office/powerpoint/2010/main" val="2500357951"/>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229600" cy="1143000"/>
          </a:xfrm>
        </p:spPr>
        <p:txBody>
          <a:bodyPr>
            <a:normAutofit/>
          </a:bodyPr>
          <a:lstStyle/>
          <a:p>
            <a:r>
              <a:rPr lang="en-US" sz="5400" b="1" dirty="0" smtClean="0"/>
              <a:t>Reminder</a:t>
            </a:r>
            <a:endParaRPr lang="en-US" sz="5400" b="1" dirty="0"/>
          </a:p>
        </p:txBody>
      </p:sp>
      <p:sp>
        <p:nvSpPr>
          <p:cNvPr id="4" name="Slide Number Placeholder 3"/>
          <p:cNvSpPr>
            <a:spLocks noGrp="1"/>
          </p:cNvSpPr>
          <p:nvPr>
            <p:ph type="sldNum" sz="quarter" idx="12"/>
          </p:nvPr>
        </p:nvSpPr>
        <p:spPr/>
        <p:txBody>
          <a:bodyPr/>
          <a:lstStyle/>
          <a:p>
            <a:fld id="{B2FC610D-FAE1-464C-9CF3-920562D0AD66}" type="slidenum">
              <a:rPr lang="en-US" smtClean="0"/>
              <a:t>120</a:t>
            </a:fld>
            <a:endParaRPr lang="en-US" dirty="0"/>
          </a:p>
        </p:txBody>
      </p:sp>
      <p:pic>
        <p:nvPicPr>
          <p:cNvPr id="5" name="Picture 4"/>
          <p:cNvPicPr>
            <a:picLocks noChangeAspect="1"/>
          </p:cNvPicPr>
          <p:nvPr/>
        </p:nvPicPr>
        <p:blipFill>
          <a:blip r:embed="rId3"/>
          <a:stretch>
            <a:fillRect/>
          </a:stretch>
        </p:blipFill>
        <p:spPr>
          <a:xfrm>
            <a:off x="650748" y="1825283"/>
            <a:ext cx="5540190" cy="4395788"/>
          </a:xfrm>
          <a:prstGeom prst="rect">
            <a:avLst/>
          </a:prstGeom>
          <a:ln>
            <a:noFill/>
          </a:ln>
          <a:effectLst>
            <a:outerShdw blurRad="292100" dist="139700" dir="2700000" algn="tl" rotWithShape="0">
              <a:srgbClr val="333333">
                <a:alpha val="65000"/>
              </a:srgbClr>
            </a:outerShdw>
          </a:effectLst>
        </p:spPr>
      </p:pic>
      <p:pic>
        <p:nvPicPr>
          <p:cNvPr id="6" name="Picture 5"/>
          <p:cNvPicPr>
            <a:picLocks noChangeAspect="1"/>
          </p:cNvPicPr>
          <p:nvPr/>
        </p:nvPicPr>
        <p:blipFill>
          <a:blip r:embed="rId4"/>
          <a:stretch>
            <a:fillRect/>
          </a:stretch>
        </p:blipFill>
        <p:spPr>
          <a:xfrm>
            <a:off x="462215" y="1828800"/>
            <a:ext cx="5015246" cy="1745884"/>
          </a:xfrm>
          <a:prstGeom prst="rect">
            <a:avLst/>
          </a:prstGeom>
          <a:ln>
            <a:noFill/>
          </a:ln>
          <a:effectLst>
            <a:outerShdw blurRad="292100" dist="139700" dir="2700000" algn="tl" rotWithShape="0">
              <a:srgbClr val="333333">
                <a:alpha val="65000"/>
              </a:srgbClr>
            </a:outerShdw>
          </a:effectLst>
        </p:spPr>
      </p:pic>
      <p:pic>
        <p:nvPicPr>
          <p:cNvPr id="7" name="Picture 6"/>
          <p:cNvPicPr>
            <a:picLocks noChangeAspect="1"/>
          </p:cNvPicPr>
          <p:nvPr/>
        </p:nvPicPr>
        <p:blipFill>
          <a:blip r:embed="rId5"/>
          <a:stretch>
            <a:fillRect/>
          </a:stretch>
        </p:blipFill>
        <p:spPr>
          <a:xfrm>
            <a:off x="152400" y="1242854"/>
            <a:ext cx="6396577" cy="585946"/>
          </a:xfrm>
          <a:prstGeom prst="rect">
            <a:avLst/>
          </a:prstGeom>
          <a:ln>
            <a:noFill/>
          </a:ln>
          <a:effectLst>
            <a:outerShdw blurRad="292100" dist="139700" dir="2700000" algn="tl" rotWithShape="0">
              <a:srgbClr val="333333">
                <a:alpha val="65000"/>
              </a:srgbClr>
            </a:outerShdw>
          </a:effectLst>
        </p:spPr>
      </p:pic>
      <p:sp>
        <p:nvSpPr>
          <p:cNvPr id="9" name="Rounded Rectangle 8"/>
          <p:cNvSpPr/>
          <p:nvPr/>
        </p:nvSpPr>
        <p:spPr>
          <a:xfrm>
            <a:off x="462215" y="4495800"/>
            <a:ext cx="5252785" cy="609600"/>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rotWithShape="1">
          <a:blip r:embed="rId6"/>
          <a:srcRect r="22338"/>
          <a:stretch/>
        </p:blipFill>
        <p:spPr>
          <a:xfrm>
            <a:off x="5105400" y="2541221"/>
            <a:ext cx="3853991" cy="2066925"/>
          </a:xfrm>
          <a:prstGeom prst="rect">
            <a:avLst/>
          </a:prstGeom>
          <a:ln>
            <a:noFill/>
          </a:ln>
          <a:effectLst>
            <a:outerShdw blurRad="292100" dist="139700" dir="2700000" algn="tl" rotWithShape="0">
              <a:srgbClr val="333333">
                <a:alpha val="65000"/>
              </a:srgbClr>
            </a:outerShdw>
          </a:effectLst>
        </p:spPr>
      </p:pic>
      <p:sp>
        <p:nvSpPr>
          <p:cNvPr id="11" name="Circular Arrow 10"/>
          <p:cNvSpPr/>
          <p:nvPr/>
        </p:nvSpPr>
        <p:spPr>
          <a:xfrm rot="16200000">
            <a:off x="3817295" y="3148989"/>
            <a:ext cx="2998421" cy="2438400"/>
          </a:xfrm>
          <a:prstGeom prst="circularArrow">
            <a:avLst>
              <a:gd name="adj1" fmla="val 9799"/>
              <a:gd name="adj2" fmla="val 890735"/>
              <a:gd name="adj3" fmla="val 20535404"/>
              <a:gd name="adj4" fmla="val 15985419"/>
              <a:gd name="adj5" fmla="val 11800"/>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976242577"/>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52400"/>
            <a:ext cx="8229600" cy="1143000"/>
          </a:xfrm>
        </p:spPr>
        <p:txBody>
          <a:bodyPr/>
          <a:lstStyle/>
          <a:p>
            <a:r>
              <a:rPr lang="en-US" dirty="0" smtClean="0"/>
              <a:t>4. Coase vs Folk</a:t>
            </a:r>
            <a:endParaRPr lang="en-US" dirty="0"/>
          </a:p>
        </p:txBody>
      </p:sp>
      <p:sp>
        <p:nvSpPr>
          <p:cNvPr id="4" name="Slide Number Placeholder 3"/>
          <p:cNvSpPr>
            <a:spLocks noGrp="1"/>
          </p:cNvSpPr>
          <p:nvPr>
            <p:ph type="sldNum" sz="quarter" idx="12"/>
          </p:nvPr>
        </p:nvSpPr>
        <p:spPr/>
        <p:txBody>
          <a:bodyPr/>
          <a:lstStyle/>
          <a:p>
            <a:fld id="{B2FC610D-FAE1-464C-9CF3-920562D0AD66}" type="slidenum">
              <a:rPr lang="en-US" smtClean="0"/>
              <a:t>121</a:t>
            </a:fld>
            <a:endParaRPr lang="en-US" dirty="0"/>
          </a:p>
        </p:txBody>
      </p:sp>
      <p:cxnSp>
        <p:nvCxnSpPr>
          <p:cNvPr id="5" name="Straight Connector 4"/>
          <p:cNvCxnSpPr/>
          <p:nvPr/>
        </p:nvCxnSpPr>
        <p:spPr>
          <a:xfrm>
            <a:off x="4572000" y="1295400"/>
            <a:ext cx="0" cy="5334000"/>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6" name="Picture 15"/>
          <p:cNvPicPr>
            <a:picLocks noChangeAspect="1"/>
          </p:cNvPicPr>
          <p:nvPr/>
        </p:nvPicPr>
        <p:blipFill>
          <a:blip r:embed="rId3"/>
          <a:stretch>
            <a:fillRect/>
          </a:stretch>
        </p:blipFill>
        <p:spPr>
          <a:xfrm>
            <a:off x="990600" y="1676400"/>
            <a:ext cx="2572063" cy="2254168"/>
          </a:xfrm>
          <a:prstGeom prst="rect">
            <a:avLst/>
          </a:prstGeom>
          <a:ln>
            <a:noFill/>
          </a:ln>
          <a:effectLst>
            <a:outerShdw blurRad="292100" dist="139700" dir="2700000" algn="tl" rotWithShape="0">
              <a:srgbClr val="333333">
                <a:alpha val="65000"/>
              </a:srgbClr>
            </a:outerShdw>
          </a:effectLst>
        </p:spPr>
      </p:pic>
      <p:pic>
        <p:nvPicPr>
          <p:cNvPr id="17" name="Picture 16"/>
          <p:cNvPicPr>
            <a:picLocks noChangeAspect="1"/>
          </p:cNvPicPr>
          <p:nvPr/>
        </p:nvPicPr>
        <p:blipFill>
          <a:blip r:embed="rId4"/>
          <a:stretch>
            <a:fillRect/>
          </a:stretch>
        </p:blipFill>
        <p:spPr>
          <a:xfrm>
            <a:off x="857535" y="4343400"/>
            <a:ext cx="2705128" cy="2032082"/>
          </a:xfrm>
          <a:prstGeom prst="rect">
            <a:avLst/>
          </a:prstGeom>
          <a:ln>
            <a:noFill/>
          </a:ln>
          <a:effectLst>
            <a:outerShdw blurRad="292100" dist="139700" dir="2700000" algn="tl" rotWithShape="0">
              <a:srgbClr val="333333">
                <a:alpha val="65000"/>
              </a:srgbClr>
            </a:outerShdw>
          </a:effectLst>
        </p:spPr>
      </p:pic>
      <p:pic>
        <p:nvPicPr>
          <p:cNvPr id="18" name="Picture 17"/>
          <p:cNvPicPr>
            <a:picLocks noChangeAspect="1"/>
          </p:cNvPicPr>
          <p:nvPr/>
        </p:nvPicPr>
        <p:blipFill>
          <a:blip r:embed="rId5"/>
          <a:stretch>
            <a:fillRect/>
          </a:stretch>
        </p:blipFill>
        <p:spPr>
          <a:xfrm>
            <a:off x="5410200" y="2822534"/>
            <a:ext cx="2762602" cy="167163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276750978"/>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52400"/>
            <a:ext cx="8229600" cy="1143000"/>
          </a:xfrm>
        </p:spPr>
        <p:txBody>
          <a:bodyPr/>
          <a:lstStyle/>
          <a:p>
            <a:r>
              <a:rPr lang="en-US" dirty="0" smtClean="0"/>
              <a:t>Coase Conjecture</a:t>
            </a:r>
            <a:endParaRPr lang="en-US" dirty="0"/>
          </a:p>
        </p:txBody>
      </p:sp>
      <p:sp>
        <p:nvSpPr>
          <p:cNvPr id="4" name="Slide Number Placeholder 3"/>
          <p:cNvSpPr>
            <a:spLocks noGrp="1"/>
          </p:cNvSpPr>
          <p:nvPr>
            <p:ph type="sldNum" sz="quarter" idx="12"/>
          </p:nvPr>
        </p:nvSpPr>
        <p:spPr/>
        <p:txBody>
          <a:bodyPr/>
          <a:lstStyle/>
          <a:p>
            <a:fld id="{B2FC610D-FAE1-464C-9CF3-920562D0AD66}" type="slidenum">
              <a:rPr lang="en-US" smtClean="0"/>
              <a:t>122</a:t>
            </a:fld>
            <a:endParaRPr lang="en-US" dirty="0"/>
          </a:p>
        </p:txBody>
      </p:sp>
      <p:cxnSp>
        <p:nvCxnSpPr>
          <p:cNvPr id="5" name="Straight Connector 4"/>
          <p:cNvCxnSpPr/>
          <p:nvPr/>
        </p:nvCxnSpPr>
        <p:spPr>
          <a:xfrm>
            <a:off x="4572000" y="1892745"/>
            <a:ext cx="0" cy="443185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7" name="Picture 6"/>
          <p:cNvPicPr>
            <a:picLocks noChangeAspect="1"/>
          </p:cNvPicPr>
          <p:nvPr/>
        </p:nvPicPr>
        <p:blipFill>
          <a:blip r:embed="rId3"/>
          <a:stretch>
            <a:fillRect/>
          </a:stretch>
        </p:blipFill>
        <p:spPr>
          <a:xfrm>
            <a:off x="1811268" y="3200400"/>
            <a:ext cx="5526881" cy="1676400"/>
          </a:xfrm>
          <a:prstGeom prst="rect">
            <a:avLst/>
          </a:prstGeom>
          <a:ln>
            <a:noFill/>
          </a:ln>
          <a:effectLst>
            <a:outerShdw blurRad="292100" dist="139700" dir="2700000" algn="tl" rotWithShape="0">
              <a:srgbClr val="333333">
                <a:alpha val="65000"/>
              </a:srgbClr>
            </a:outerShdw>
          </a:effectLst>
        </p:spPr>
      </p:pic>
      <p:pic>
        <p:nvPicPr>
          <p:cNvPr id="8" name="Picture 7"/>
          <p:cNvPicPr>
            <a:picLocks noChangeAspect="1"/>
          </p:cNvPicPr>
          <p:nvPr/>
        </p:nvPicPr>
        <p:blipFill>
          <a:blip r:embed="rId4"/>
          <a:stretch>
            <a:fillRect/>
          </a:stretch>
        </p:blipFill>
        <p:spPr>
          <a:xfrm>
            <a:off x="1310554" y="1219200"/>
            <a:ext cx="6690446" cy="1166794"/>
          </a:xfrm>
          <a:prstGeom prst="rect">
            <a:avLst/>
          </a:prstGeom>
          <a:ln>
            <a:noFill/>
          </a:ln>
          <a:effectLst>
            <a:outerShdw blurRad="292100" dist="139700" dir="2700000" algn="tl" rotWithShape="0">
              <a:srgbClr val="333333">
                <a:alpha val="65000"/>
              </a:srgbClr>
            </a:outerShdw>
          </a:effectLst>
        </p:spPr>
      </p:pic>
      <p:pic>
        <p:nvPicPr>
          <p:cNvPr id="9" name="Picture 8"/>
          <p:cNvPicPr>
            <a:picLocks noChangeAspect="1"/>
          </p:cNvPicPr>
          <p:nvPr/>
        </p:nvPicPr>
        <p:blipFill>
          <a:blip r:embed="rId5"/>
          <a:stretch>
            <a:fillRect/>
          </a:stretch>
        </p:blipFill>
        <p:spPr>
          <a:xfrm>
            <a:off x="5201676" y="2509279"/>
            <a:ext cx="2200275" cy="333375"/>
          </a:xfrm>
          <a:prstGeom prst="rect">
            <a:avLst/>
          </a:prstGeom>
          <a:ln>
            <a:noFill/>
          </a:ln>
          <a:effectLst>
            <a:outerShdw blurRad="292100" dist="139700" dir="2700000" algn="tl" rotWithShape="0">
              <a:srgbClr val="333333">
                <a:alpha val="65000"/>
              </a:srgbClr>
            </a:outerShdw>
          </a:effectLst>
        </p:spPr>
      </p:pic>
      <p:sp>
        <p:nvSpPr>
          <p:cNvPr id="10" name="Freeform 9"/>
          <p:cNvSpPr/>
          <p:nvPr/>
        </p:nvSpPr>
        <p:spPr>
          <a:xfrm>
            <a:off x="1480754" y="4114800"/>
            <a:ext cx="5910646" cy="757756"/>
          </a:xfrm>
          <a:custGeom>
            <a:avLst/>
            <a:gdLst>
              <a:gd name="connsiteX0" fmla="*/ 343992 w 5904001"/>
              <a:gd name="connsiteY0" fmla="*/ 713061 h 751086"/>
              <a:gd name="connsiteX1" fmla="*/ 3579561 w 5904001"/>
              <a:gd name="connsiteY1" fmla="*/ 698993 h 751086"/>
              <a:gd name="connsiteX2" fmla="*/ 3649899 w 5904001"/>
              <a:gd name="connsiteY2" fmla="*/ 389504 h 751086"/>
              <a:gd name="connsiteX3" fmla="*/ 5633444 w 5904001"/>
              <a:gd name="connsiteY3" fmla="*/ 333233 h 751086"/>
              <a:gd name="connsiteX4" fmla="*/ 5661579 w 5904001"/>
              <a:gd name="connsiteY4" fmla="*/ 37812 h 751086"/>
              <a:gd name="connsiteX5" fmla="*/ 3551425 w 5904001"/>
              <a:gd name="connsiteY5" fmla="*/ 37812 h 751086"/>
              <a:gd name="connsiteX6" fmla="*/ 3438884 w 5904001"/>
              <a:gd name="connsiteY6" fmla="*/ 347301 h 751086"/>
              <a:gd name="connsiteX7" fmla="*/ 442465 w 5904001"/>
              <a:gd name="connsiteY7" fmla="*/ 319166 h 751086"/>
              <a:gd name="connsiteX8" fmla="*/ 343992 w 5904001"/>
              <a:gd name="connsiteY8" fmla="*/ 713061 h 751086"/>
              <a:gd name="connsiteX0" fmla="*/ 343992 w 5920753"/>
              <a:gd name="connsiteY0" fmla="*/ 721679 h 759704"/>
              <a:gd name="connsiteX1" fmla="*/ 3579561 w 5920753"/>
              <a:gd name="connsiteY1" fmla="*/ 707611 h 759704"/>
              <a:gd name="connsiteX2" fmla="*/ 3649899 w 5920753"/>
              <a:gd name="connsiteY2" fmla="*/ 398122 h 759704"/>
              <a:gd name="connsiteX3" fmla="*/ 5633444 w 5920753"/>
              <a:gd name="connsiteY3" fmla="*/ 341851 h 759704"/>
              <a:gd name="connsiteX4" fmla="*/ 5661579 w 5920753"/>
              <a:gd name="connsiteY4" fmla="*/ 46430 h 759704"/>
              <a:gd name="connsiteX5" fmla="*/ 3298206 w 5920753"/>
              <a:gd name="connsiteY5" fmla="*/ 32362 h 759704"/>
              <a:gd name="connsiteX6" fmla="*/ 3438884 w 5920753"/>
              <a:gd name="connsiteY6" fmla="*/ 355919 h 759704"/>
              <a:gd name="connsiteX7" fmla="*/ 442465 w 5920753"/>
              <a:gd name="connsiteY7" fmla="*/ 327784 h 759704"/>
              <a:gd name="connsiteX8" fmla="*/ 343992 w 5920753"/>
              <a:gd name="connsiteY8" fmla="*/ 721679 h 759704"/>
              <a:gd name="connsiteX0" fmla="*/ 333885 w 5910646"/>
              <a:gd name="connsiteY0" fmla="*/ 719731 h 757756"/>
              <a:gd name="connsiteX1" fmla="*/ 3569454 w 5910646"/>
              <a:gd name="connsiteY1" fmla="*/ 705663 h 757756"/>
              <a:gd name="connsiteX2" fmla="*/ 3639792 w 5910646"/>
              <a:gd name="connsiteY2" fmla="*/ 396174 h 757756"/>
              <a:gd name="connsiteX3" fmla="*/ 5623337 w 5910646"/>
              <a:gd name="connsiteY3" fmla="*/ 339903 h 757756"/>
              <a:gd name="connsiteX4" fmla="*/ 5651472 w 5910646"/>
              <a:gd name="connsiteY4" fmla="*/ 44482 h 757756"/>
              <a:gd name="connsiteX5" fmla="*/ 3288099 w 5910646"/>
              <a:gd name="connsiteY5" fmla="*/ 30414 h 757756"/>
              <a:gd name="connsiteX6" fmla="*/ 3245897 w 5910646"/>
              <a:gd name="connsiteY6" fmla="*/ 325836 h 757756"/>
              <a:gd name="connsiteX7" fmla="*/ 432358 w 5910646"/>
              <a:gd name="connsiteY7" fmla="*/ 325836 h 757756"/>
              <a:gd name="connsiteX8" fmla="*/ 333885 w 5910646"/>
              <a:gd name="connsiteY8" fmla="*/ 719731 h 757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10646" h="757756">
                <a:moveTo>
                  <a:pt x="333885" y="719731"/>
                </a:moveTo>
                <a:cubicBezTo>
                  <a:pt x="856734" y="783035"/>
                  <a:pt x="3018470" y="759589"/>
                  <a:pt x="3569454" y="705663"/>
                </a:cubicBezTo>
                <a:cubicBezTo>
                  <a:pt x="4120438" y="651737"/>
                  <a:pt x="3297478" y="457134"/>
                  <a:pt x="3639792" y="396174"/>
                </a:cubicBezTo>
                <a:cubicBezTo>
                  <a:pt x="3982106" y="335214"/>
                  <a:pt x="5288057" y="398518"/>
                  <a:pt x="5623337" y="339903"/>
                </a:cubicBezTo>
                <a:cubicBezTo>
                  <a:pt x="5958617" y="281288"/>
                  <a:pt x="6040678" y="96063"/>
                  <a:pt x="5651472" y="44482"/>
                </a:cubicBezTo>
                <a:cubicBezTo>
                  <a:pt x="5262266" y="-7099"/>
                  <a:pt x="3689028" y="-16478"/>
                  <a:pt x="3288099" y="30414"/>
                </a:cubicBezTo>
                <a:cubicBezTo>
                  <a:pt x="2887170" y="77306"/>
                  <a:pt x="3764057" y="278944"/>
                  <a:pt x="3245897" y="325836"/>
                </a:cubicBezTo>
                <a:cubicBezTo>
                  <a:pt x="2727737" y="372728"/>
                  <a:pt x="917693" y="260187"/>
                  <a:pt x="432358" y="325836"/>
                </a:cubicBezTo>
                <a:cubicBezTo>
                  <a:pt x="-52977" y="391485"/>
                  <a:pt x="-188964" y="656427"/>
                  <a:pt x="333885" y="719731"/>
                </a:cubicBezTo>
                <a:close/>
              </a:path>
            </a:pathLst>
          </a:cu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p:cNvSpPr/>
          <p:nvPr/>
        </p:nvSpPr>
        <p:spPr>
          <a:xfrm>
            <a:off x="5313332" y="1797536"/>
            <a:ext cx="1295400" cy="277449"/>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a:blip r:embed="rId6"/>
          <a:stretch>
            <a:fillRect/>
          </a:stretch>
        </p:blipFill>
        <p:spPr>
          <a:xfrm>
            <a:off x="1320745" y="5131584"/>
            <a:ext cx="6502510" cy="1264377"/>
          </a:xfrm>
          <a:prstGeom prst="rect">
            <a:avLst/>
          </a:prstGeom>
          <a:ln>
            <a:noFill/>
          </a:ln>
          <a:effectLst>
            <a:outerShdw blurRad="292100" dist="139700" dir="2700000" algn="tl" rotWithShape="0">
              <a:srgbClr val="333333">
                <a:alpha val="65000"/>
              </a:srgbClr>
            </a:outerShdw>
          </a:effectLst>
        </p:spPr>
      </p:pic>
      <p:sp>
        <p:nvSpPr>
          <p:cNvPr id="12" name="Freeform 11"/>
          <p:cNvSpPr/>
          <p:nvPr/>
        </p:nvSpPr>
        <p:spPr>
          <a:xfrm>
            <a:off x="1084407" y="5404379"/>
            <a:ext cx="6658333" cy="709457"/>
          </a:xfrm>
          <a:custGeom>
            <a:avLst/>
            <a:gdLst>
              <a:gd name="connsiteX0" fmla="*/ 343992 w 5904001"/>
              <a:gd name="connsiteY0" fmla="*/ 713061 h 751086"/>
              <a:gd name="connsiteX1" fmla="*/ 3579561 w 5904001"/>
              <a:gd name="connsiteY1" fmla="*/ 698993 h 751086"/>
              <a:gd name="connsiteX2" fmla="*/ 3649899 w 5904001"/>
              <a:gd name="connsiteY2" fmla="*/ 389504 h 751086"/>
              <a:gd name="connsiteX3" fmla="*/ 5633444 w 5904001"/>
              <a:gd name="connsiteY3" fmla="*/ 333233 h 751086"/>
              <a:gd name="connsiteX4" fmla="*/ 5661579 w 5904001"/>
              <a:gd name="connsiteY4" fmla="*/ 37812 h 751086"/>
              <a:gd name="connsiteX5" fmla="*/ 3551425 w 5904001"/>
              <a:gd name="connsiteY5" fmla="*/ 37812 h 751086"/>
              <a:gd name="connsiteX6" fmla="*/ 3438884 w 5904001"/>
              <a:gd name="connsiteY6" fmla="*/ 347301 h 751086"/>
              <a:gd name="connsiteX7" fmla="*/ 442465 w 5904001"/>
              <a:gd name="connsiteY7" fmla="*/ 319166 h 751086"/>
              <a:gd name="connsiteX8" fmla="*/ 343992 w 5904001"/>
              <a:gd name="connsiteY8" fmla="*/ 713061 h 751086"/>
              <a:gd name="connsiteX0" fmla="*/ 343992 w 5920753"/>
              <a:gd name="connsiteY0" fmla="*/ 721679 h 759704"/>
              <a:gd name="connsiteX1" fmla="*/ 3579561 w 5920753"/>
              <a:gd name="connsiteY1" fmla="*/ 707611 h 759704"/>
              <a:gd name="connsiteX2" fmla="*/ 3649899 w 5920753"/>
              <a:gd name="connsiteY2" fmla="*/ 398122 h 759704"/>
              <a:gd name="connsiteX3" fmla="*/ 5633444 w 5920753"/>
              <a:gd name="connsiteY3" fmla="*/ 341851 h 759704"/>
              <a:gd name="connsiteX4" fmla="*/ 5661579 w 5920753"/>
              <a:gd name="connsiteY4" fmla="*/ 46430 h 759704"/>
              <a:gd name="connsiteX5" fmla="*/ 3298206 w 5920753"/>
              <a:gd name="connsiteY5" fmla="*/ 32362 h 759704"/>
              <a:gd name="connsiteX6" fmla="*/ 3438884 w 5920753"/>
              <a:gd name="connsiteY6" fmla="*/ 355919 h 759704"/>
              <a:gd name="connsiteX7" fmla="*/ 442465 w 5920753"/>
              <a:gd name="connsiteY7" fmla="*/ 327784 h 759704"/>
              <a:gd name="connsiteX8" fmla="*/ 343992 w 5920753"/>
              <a:gd name="connsiteY8" fmla="*/ 721679 h 759704"/>
              <a:gd name="connsiteX0" fmla="*/ 333885 w 5910646"/>
              <a:gd name="connsiteY0" fmla="*/ 719731 h 757756"/>
              <a:gd name="connsiteX1" fmla="*/ 3569454 w 5910646"/>
              <a:gd name="connsiteY1" fmla="*/ 705663 h 757756"/>
              <a:gd name="connsiteX2" fmla="*/ 3639792 w 5910646"/>
              <a:gd name="connsiteY2" fmla="*/ 396174 h 757756"/>
              <a:gd name="connsiteX3" fmla="*/ 5623337 w 5910646"/>
              <a:gd name="connsiteY3" fmla="*/ 339903 h 757756"/>
              <a:gd name="connsiteX4" fmla="*/ 5651472 w 5910646"/>
              <a:gd name="connsiteY4" fmla="*/ 44482 h 757756"/>
              <a:gd name="connsiteX5" fmla="*/ 3288099 w 5910646"/>
              <a:gd name="connsiteY5" fmla="*/ 30414 h 757756"/>
              <a:gd name="connsiteX6" fmla="*/ 3245897 w 5910646"/>
              <a:gd name="connsiteY6" fmla="*/ 325836 h 757756"/>
              <a:gd name="connsiteX7" fmla="*/ 432358 w 5910646"/>
              <a:gd name="connsiteY7" fmla="*/ 325836 h 757756"/>
              <a:gd name="connsiteX8" fmla="*/ 333885 w 5910646"/>
              <a:gd name="connsiteY8" fmla="*/ 719731 h 757756"/>
              <a:gd name="connsiteX0" fmla="*/ 431577 w 6008338"/>
              <a:gd name="connsiteY0" fmla="*/ 719731 h 764678"/>
              <a:gd name="connsiteX1" fmla="*/ 5059847 w 6008338"/>
              <a:gd name="connsiteY1" fmla="*/ 719731 h 764678"/>
              <a:gd name="connsiteX2" fmla="*/ 3737484 w 6008338"/>
              <a:gd name="connsiteY2" fmla="*/ 396174 h 764678"/>
              <a:gd name="connsiteX3" fmla="*/ 5721029 w 6008338"/>
              <a:gd name="connsiteY3" fmla="*/ 339903 h 764678"/>
              <a:gd name="connsiteX4" fmla="*/ 5749164 w 6008338"/>
              <a:gd name="connsiteY4" fmla="*/ 44482 h 764678"/>
              <a:gd name="connsiteX5" fmla="*/ 3385791 w 6008338"/>
              <a:gd name="connsiteY5" fmla="*/ 30414 h 764678"/>
              <a:gd name="connsiteX6" fmla="*/ 3343589 w 6008338"/>
              <a:gd name="connsiteY6" fmla="*/ 325836 h 764678"/>
              <a:gd name="connsiteX7" fmla="*/ 530050 w 6008338"/>
              <a:gd name="connsiteY7" fmla="*/ 325836 h 764678"/>
              <a:gd name="connsiteX8" fmla="*/ 431577 w 6008338"/>
              <a:gd name="connsiteY8" fmla="*/ 719731 h 764678"/>
              <a:gd name="connsiteX0" fmla="*/ 431577 w 5948405"/>
              <a:gd name="connsiteY0" fmla="*/ 719731 h 762223"/>
              <a:gd name="connsiteX1" fmla="*/ 5059847 w 5948405"/>
              <a:gd name="connsiteY1" fmla="*/ 719731 h 762223"/>
              <a:gd name="connsiteX2" fmla="*/ 4905103 w 5948405"/>
              <a:gd name="connsiteY2" fmla="*/ 438378 h 762223"/>
              <a:gd name="connsiteX3" fmla="*/ 5721029 w 5948405"/>
              <a:gd name="connsiteY3" fmla="*/ 339903 h 762223"/>
              <a:gd name="connsiteX4" fmla="*/ 5749164 w 5948405"/>
              <a:gd name="connsiteY4" fmla="*/ 44482 h 762223"/>
              <a:gd name="connsiteX5" fmla="*/ 3385791 w 5948405"/>
              <a:gd name="connsiteY5" fmla="*/ 30414 h 762223"/>
              <a:gd name="connsiteX6" fmla="*/ 3343589 w 5948405"/>
              <a:gd name="connsiteY6" fmla="*/ 325836 h 762223"/>
              <a:gd name="connsiteX7" fmla="*/ 530050 w 5948405"/>
              <a:gd name="connsiteY7" fmla="*/ 325836 h 762223"/>
              <a:gd name="connsiteX8" fmla="*/ 431577 w 5948405"/>
              <a:gd name="connsiteY8" fmla="*/ 719731 h 762223"/>
              <a:gd name="connsiteX0" fmla="*/ 379185 w 5896013"/>
              <a:gd name="connsiteY0" fmla="*/ 724635 h 767127"/>
              <a:gd name="connsiteX1" fmla="*/ 5007455 w 5896013"/>
              <a:gd name="connsiteY1" fmla="*/ 724635 h 767127"/>
              <a:gd name="connsiteX2" fmla="*/ 4852711 w 5896013"/>
              <a:gd name="connsiteY2" fmla="*/ 443282 h 767127"/>
              <a:gd name="connsiteX3" fmla="*/ 5668637 w 5896013"/>
              <a:gd name="connsiteY3" fmla="*/ 344807 h 767127"/>
              <a:gd name="connsiteX4" fmla="*/ 5696772 w 5896013"/>
              <a:gd name="connsiteY4" fmla="*/ 49386 h 767127"/>
              <a:gd name="connsiteX5" fmla="*/ 3333399 w 5896013"/>
              <a:gd name="connsiteY5" fmla="*/ 35318 h 767127"/>
              <a:gd name="connsiteX6" fmla="*/ 2165781 w 5896013"/>
              <a:gd name="connsiteY6" fmla="*/ 401078 h 767127"/>
              <a:gd name="connsiteX7" fmla="*/ 477658 w 5896013"/>
              <a:gd name="connsiteY7" fmla="*/ 330740 h 767127"/>
              <a:gd name="connsiteX8" fmla="*/ 379185 w 5896013"/>
              <a:gd name="connsiteY8" fmla="*/ 724635 h 767127"/>
              <a:gd name="connsiteX0" fmla="*/ 379185 w 5978633"/>
              <a:gd name="connsiteY0" fmla="*/ 681691 h 724183"/>
              <a:gd name="connsiteX1" fmla="*/ 5007455 w 5978633"/>
              <a:gd name="connsiteY1" fmla="*/ 681691 h 724183"/>
              <a:gd name="connsiteX2" fmla="*/ 4852711 w 5978633"/>
              <a:gd name="connsiteY2" fmla="*/ 400338 h 724183"/>
              <a:gd name="connsiteX3" fmla="*/ 5668637 w 5978633"/>
              <a:gd name="connsiteY3" fmla="*/ 301863 h 724183"/>
              <a:gd name="connsiteX4" fmla="*/ 5696772 w 5978633"/>
              <a:gd name="connsiteY4" fmla="*/ 6442 h 724183"/>
              <a:gd name="connsiteX5" fmla="*/ 2207983 w 5978633"/>
              <a:gd name="connsiteY5" fmla="*/ 118983 h 724183"/>
              <a:gd name="connsiteX6" fmla="*/ 2165781 w 5978633"/>
              <a:gd name="connsiteY6" fmla="*/ 358134 h 724183"/>
              <a:gd name="connsiteX7" fmla="*/ 477658 w 5978633"/>
              <a:gd name="connsiteY7" fmla="*/ 287796 h 724183"/>
              <a:gd name="connsiteX8" fmla="*/ 379185 w 5978633"/>
              <a:gd name="connsiteY8" fmla="*/ 681691 h 724183"/>
              <a:gd name="connsiteX0" fmla="*/ 367302 w 5966750"/>
              <a:gd name="connsiteY0" fmla="*/ 682094 h 724586"/>
              <a:gd name="connsiteX1" fmla="*/ 4995572 w 5966750"/>
              <a:gd name="connsiteY1" fmla="*/ 682094 h 724586"/>
              <a:gd name="connsiteX2" fmla="*/ 4840828 w 5966750"/>
              <a:gd name="connsiteY2" fmla="*/ 400741 h 724586"/>
              <a:gd name="connsiteX3" fmla="*/ 5656754 w 5966750"/>
              <a:gd name="connsiteY3" fmla="*/ 302266 h 724586"/>
              <a:gd name="connsiteX4" fmla="*/ 5684889 w 5966750"/>
              <a:gd name="connsiteY4" fmla="*/ 6845 h 724586"/>
              <a:gd name="connsiteX5" fmla="*/ 2196100 w 5966750"/>
              <a:gd name="connsiteY5" fmla="*/ 119386 h 724586"/>
              <a:gd name="connsiteX6" fmla="*/ 1872544 w 5966750"/>
              <a:gd name="connsiteY6" fmla="*/ 400740 h 724586"/>
              <a:gd name="connsiteX7" fmla="*/ 465775 w 5966750"/>
              <a:gd name="connsiteY7" fmla="*/ 288199 h 724586"/>
              <a:gd name="connsiteX8" fmla="*/ 367302 w 5966750"/>
              <a:gd name="connsiteY8" fmla="*/ 682094 h 724586"/>
              <a:gd name="connsiteX0" fmla="*/ 355906 w 5955354"/>
              <a:gd name="connsiteY0" fmla="*/ 681445 h 723937"/>
              <a:gd name="connsiteX1" fmla="*/ 4984176 w 5955354"/>
              <a:gd name="connsiteY1" fmla="*/ 681445 h 723937"/>
              <a:gd name="connsiteX2" fmla="*/ 4829432 w 5955354"/>
              <a:gd name="connsiteY2" fmla="*/ 400092 h 723937"/>
              <a:gd name="connsiteX3" fmla="*/ 5645358 w 5955354"/>
              <a:gd name="connsiteY3" fmla="*/ 301617 h 723937"/>
              <a:gd name="connsiteX4" fmla="*/ 5673493 w 5955354"/>
              <a:gd name="connsiteY4" fmla="*/ 6196 h 723937"/>
              <a:gd name="connsiteX5" fmla="*/ 2184704 w 5955354"/>
              <a:gd name="connsiteY5" fmla="*/ 118737 h 723937"/>
              <a:gd name="connsiteX6" fmla="*/ 1579794 w 5955354"/>
              <a:gd name="connsiteY6" fmla="*/ 329752 h 723937"/>
              <a:gd name="connsiteX7" fmla="*/ 454379 w 5955354"/>
              <a:gd name="connsiteY7" fmla="*/ 287550 h 723937"/>
              <a:gd name="connsiteX8" fmla="*/ 355906 w 5955354"/>
              <a:gd name="connsiteY8" fmla="*/ 681445 h 723937"/>
              <a:gd name="connsiteX0" fmla="*/ 355906 w 6458952"/>
              <a:gd name="connsiteY0" fmla="*/ 580733 h 623225"/>
              <a:gd name="connsiteX1" fmla="*/ 4984176 w 6458952"/>
              <a:gd name="connsiteY1" fmla="*/ 580733 h 623225"/>
              <a:gd name="connsiteX2" fmla="*/ 4829432 w 6458952"/>
              <a:gd name="connsiteY2" fmla="*/ 299380 h 623225"/>
              <a:gd name="connsiteX3" fmla="*/ 5645358 w 6458952"/>
              <a:gd name="connsiteY3" fmla="*/ 200905 h 623225"/>
              <a:gd name="connsiteX4" fmla="*/ 6278404 w 6458952"/>
              <a:gd name="connsiteY4" fmla="*/ 32093 h 623225"/>
              <a:gd name="connsiteX5" fmla="*/ 2184704 w 6458952"/>
              <a:gd name="connsiteY5" fmla="*/ 18025 h 623225"/>
              <a:gd name="connsiteX6" fmla="*/ 1579794 w 6458952"/>
              <a:gd name="connsiteY6" fmla="*/ 229040 h 623225"/>
              <a:gd name="connsiteX7" fmla="*/ 454379 w 6458952"/>
              <a:gd name="connsiteY7" fmla="*/ 186838 h 623225"/>
              <a:gd name="connsiteX8" fmla="*/ 355906 w 6458952"/>
              <a:gd name="connsiteY8" fmla="*/ 580733 h 623225"/>
              <a:gd name="connsiteX0" fmla="*/ 355906 w 6625520"/>
              <a:gd name="connsiteY0" fmla="*/ 585801 h 628293"/>
              <a:gd name="connsiteX1" fmla="*/ 4984176 w 6625520"/>
              <a:gd name="connsiteY1" fmla="*/ 585801 h 628293"/>
              <a:gd name="connsiteX2" fmla="*/ 4829432 w 6625520"/>
              <a:gd name="connsiteY2" fmla="*/ 304448 h 628293"/>
              <a:gd name="connsiteX3" fmla="*/ 6236201 w 6625520"/>
              <a:gd name="connsiteY3" fmla="*/ 304447 h 628293"/>
              <a:gd name="connsiteX4" fmla="*/ 6278404 w 6625520"/>
              <a:gd name="connsiteY4" fmla="*/ 37161 h 628293"/>
              <a:gd name="connsiteX5" fmla="*/ 2184704 w 6625520"/>
              <a:gd name="connsiteY5" fmla="*/ 23093 h 628293"/>
              <a:gd name="connsiteX6" fmla="*/ 1579794 w 6625520"/>
              <a:gd name="connsiteY6" fmla="*/ 234108 h 628293"/>
              <a:gd name="connsiteX7" fmla="*/ 454379 w 6625520"/>
              <a:gd name="connsiteY7" fmla="*/ 191906 h 628293"/>
              <a:gd name="connsiteX8" fmla="*/ 355906 w 6625520"/>
              <a:gd name="connsiteY8" fmla="*/ 585801 h 628293"/>
              <a:gd name="connsiteX0" fmla="*/ 355906 w 6621762"/>
              <a:gd name="connsiteY0" fmla="*/ 585801 h 622985"/>
              <a:gd name="connsiteX1" fmla="*/ 4984176 w 6621762"/>
              <a:gd name="connsiteY1" fmla="*/ 585801 h 622985"/>
              <a:gd name="connsiteX2" fmla="*/ 4913838 w 6621762"/>
              <a:gd name="connsiteY2" fmla="*/ 402922 h 622985"/>
              <a:gd name="connsiteX3" fmla="*/ 6236201 w 6621762"/>
              <a:gd name="connsiteY3" fmla="*/ 304447 h 622985"/>
              <a:gd name="connsiteX4" fmla="*/ 6278404 w 6621762"/>
              <a:gd name="connsiteY4" fmla="*/ 37161 h 622985"/>
              <a:gd name="connsiteX5" fmla="*/ 2184704 w 6621762"/>
              <a:gd name="connsiteY5" fmla="*/ 23093 h 622985"/>
              <a:gd name="connsiteX6" fmla="*/ 1579794 w 6621762"/>
              <a:gd name="connsiteY6" fmla="*/ 234108 h 622985"/>
              <a:gd name="connsiteX7" fmla="*/ 454379 w 6621762"/>
              <a:gd name="connsiteY7" fmla="*/ 191906 h 622985"/>
              <a:gd name="connsiteX8" fmla="*/ 355906 w 6621762"/>
              <a:gd name="connsiteY8" fmla="*/ 585801 h 622985"/>
              <a:gd name="connsiteX0" fmla="*/ 339717 w 6675911"/>
              <a:gd name="connsiteY0" fmla="*/ 656139 h 678784"/>
              <a:gd name="connsiteX1" fmla="*/ 5038325 w 6675911"/>
              <a:gd name="connsiteY1" fmla="*/ 585801 h 678784"/>
              <a:gd name="connsiteX2" fmla="*/ 4967987 w 6675911"/>
              <a:gd name="connsiteY2" fmla="*/ 402922 h 678784"/>
              <a:gd name="connsiteX3" fmla="*/ 6290350 w 6675911"/>
              <a:gd name="connsiteY3" fmla="*/ 304447 h 678784"/>
              <a:gd name="connsiteX4" fmla="*/ 6332553 w 6675911"/>
              <a:gd name="connsiteY4" fmla="*/ 37161 h 678784"/>
              <a:gd name="connsiteX5" fmla="*/ 2238853 w 6675911"/>
              <a:gd name="connsiteY5" fmla="*/ 23093 h 678784"/>
              <a:gd name="connsiteX6" fmla="*/ 1633943 w 6675911"/>
              <a:gd name="connsiteY6" fmla="*/ 234108 h 678784"/>
              <a:gd name="connsiteX7" fmla="*/ 508528 w 6675911"/>
              <a:gd name="connsiteY7" fmla="*/ 191906 h 678784"/>
              <a:gd name="connsiteX8" fmla="*/ 339717 w 6675911"/>
              <a:gd name="connsiteY8" fmla="*/ 656139 h 678784"/>
              <a:gd name="connsiteX0" fmla="*/ 330340 w 6666534"/>
              <a:gd name="connsiteY0" fmla="*/ 656139 h 708960"/>
              <a:gd name="connsiteX1" fmla="*/ 4902338 w 6666534"/>
              <a:gd name="connsiteY1" fmla="*/ 670207 h 708960"/>
              <a:gd name="connsiteX2" fmla="*/ 4958610 w 6666534"/>
              <a:gd name="connsiteY2" fmla="*/ 402922 h 708960"/>
              <a:gd name="connsiteX3" fmla="*/ 6280973 w 6666534"/>
              <a:gd name="connsiteY3" fmla="*/ 304447 h 708960"/>
              <a:gd name="connsiteX4" fmla="*/ 6323176 w 6666534"/>
              <a:gd name="connsiteY4" fmla="*/ 37161 h 708960"/>
              <a:gd name="connsiteX5" fmla="*/ 2229476 w 6666534"/>
              <a:gd name="connsiteY5" fmla="*/ 23093 h 708960"/>
              <a:gd name="connsiteX6" fmla="*/ 1624566 w 6666534"/>
              <a:gd name="connsiteY6" fmla="*/ 234108 h 708960"/>
              <a:gd name="connsiteX7" fmla="*/ 499151 w 6666534"/>
              <a:gd name="connsiteY7" fmla="*/ 191906 h 708960"/>
              <a:gd name="connsiteX8" fmla="*/ 330340 w 6666534"/>
              <a:gd name="connsiteY8" fmla="*/ 656139 h 708960"/>
              <a:gd name="connsiteX0" fmla="*/ 312306 w 6648500"/>
              <a:gd name="connsiteY0" fmla="*/ 656139 h 703636"/>
              <a:gd name="connsiteX1" fmla="*/ 4884304 w 6648500"/>
              <a:gd name="connsiteY1" fmla="*/ 670207 h 703636"/>
              <a:gd name="connsiteX2" fmla="*/ 4940576 w 6648500"/>
              <a:gd name="connsiteY2" fmla="*/ 402922 h 703636"/>
              <a:gd name="connsiteX3" fmla="*/ 6262939 w 6648500"/>
              <a:gd name="connsiteY3" fmla="*/ 304447 h 703636"/>
              <a:gd name="connsiteX4" fmla="*/ 6305142 w 6648500"/>
              <a:gd name="connsiteY4" fmla="*/ 37161 h 703636"/>
              <a:gd name="connsiteX5" fmla="*/ 2211442 w 6648500"/>
              <a:gd name="connsiteY5" fmla="*/ 23093 h 703636"/>
              <a:gd name="connsiteX6" fmla="*/ 1606532 w 6648500"/>
              <a:gd name="connsiteY6" fmla="*/ 234108 h 703636"/>
              <a:gd name="connsiteX7" fmla="*/ 537388 w 6648500"/>
              <a:gd name="connsiteY7" fmla="*/ 276312 h 703636"/>
              <a:gd name="connsiteX8" fmla="*/ 312306 w 6648500"/>
              <a:gd name="connsiteY8" fmla="*/ 656139 h 703636"/>
              <a:gd name="connsiteX0" fmla="*/ 322139 w 6658333"/>
              <a:gd name="connsiteY0" fmla="*/ 661960 h 709457"/>
              <a:gd name="connsiteX1" fmla="*/ 4894137 w 6658333"/>
              <a:gd name="connsiteY1" fmla="*/ 676028 h 709457"/>
              <a:gd name="connsiteX2" fmla="*/ 4950409 w 6658333"/>
              <a:gd name="connsiteY2" fmla="*/ 408743 h 709457"/>
              <a:gd name="connsiteX3" fmla="*/ 6272772 w 6658333"/>
              <a:gd name="connsiteY3" fmla="*/ 310268 h 709457"/>
              <a:gd name="connsiteX4" fmla="*/ 6314975 w 6658333"/>
              <a:gd name="connsiteY4" fmla="*/ 42982 h 709457"/>
              <a:gd name="connsiteX5" fmla="*/ 2221275 w 6658333"/>
              <a:gd name="connsiteY5" fmla="*/ 28914 h 709457"/>
              <a:gd name="connsiteX6" fmla="*/ 1897718 w 6658333"/>
              <a:gd name="connsiteY6" fmla="*/ 324335 h 709457"/>
              <a:gd name="connsiteX7" fmla="*/ 547221 w 6658333"/>
              <a:gd name="connsiteY7" fmla="*/ 282133 h 709457"/>
              <a:gd name="connsiteX8" fmla="*/ 322139 w 6658333"/>
              <a:gd name="connsiteY8" fmla="*/ 661960 h 709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58333" h="709457">
                <a:moveTo>
                  <a:pt x="322139" y="661960"/>
                </a:moveTo>
                <a:cubicBezTo>
                  <a:pt x="1046625" y="727609"/>
                  <a:pt x="4122759" y="718231"/>
                  <a:pt x="4894137" y="676028"/>
                </a:cubicBezTo>
                <a:cubicBezTo>
                  <a:pt x="5665515" y="633825"/>
                  <a:pt x="4720637" y="469703"/>
                  <a:pt x="4950409" y="408743"/>
                </a:cubicBezTo>
                <a:cubicBezTo>
                  <a:pt x="5180181" y="347783"/>
                  <a:pt x="6045344" y="371228"/>
                  <a:pt x="6272772" y="310268"/>
                </a:cubicBezTo>
                <a:cubicBezTo>
                  <a:pt x="6500200" y="249308"/>
                  <a:pt x="6990224" y="89874"/>
                  <a:pt x="6314975" y="42982"/>
                </a:cubicBezTo>
                <a:cubicBezTo>
                  <a:pt x="5639726" y="-3910"/>
                  <a:pt x="2957485" y="-17978"/>
                  <a:pt x="2221275" y="28914"/>
                </a:cubicBezTo>
                <a:cubicBezTo>
                  <a:pt x="1485066" y="75806"/>
                  <a:pt x="2415878" y="277443"/>
                  <a:pt x="1897718" y="324335"/>
                </a:cubicBezTo>
                <a:cubicBezTo>
                  <a:pt x="1379558" y="371227"/>
                  <a:pt x="809818" y="225862"/>
                  <a:pt x="547221" y="282133"/>
                </a:cubicBezTo>
                <a:cubicBezTo>
                  <a:pt x="284625" y="338404"/>
                  <a:pt x="-402347" y="596311"/>
                  <a:pt x="322139" y="661960"/>
                </a:cubicBezTo>
                <a:close/>
              </a:path>
            </a:pathLst>
          </a:cu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1"/>
          <p:cNvSpPr txBox="1">
            <a:spLocks/>
          </p:cNvSpPr>
          <p:nvPr/>
        </p:nvSpPr>
        <p:spPr>
          <a:xfrm>
            <a:off x="457200" y="605833"/>
            <a:ext cx="8229600" cy="689567"/>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200" dirty="0" smtClean="0"/>
              <a:t>Monopolies lose, if customers are patient.</a:t>
            </a:r>
            <a:endParaRPr lang="en-US" sz="4000" dirty="0"/>
          </a:p>
        </p:txBody>
      </p:sp>
    </p:spTree>
    <p:extLst>
      <p:ext uri="{BB962C8B-B14F-4D97-AF65-F5344CB8AC3E}">
        <p14:creationId xmlns:p14="http://schemas.microsoft.com/office/powerpoint/2010/main" val="2437982516"/>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Freeform 12"/>
          <p:cNvSpPr/>
          <p:nvPr/>
        </p:nvSpPr>
        <p:spPr>
          <a:xfrm>
            <a:off x="418548" y="2378866"/>
            <a:ext cx="7963452" cy="2652677"/>
          </a:xfrm>
          <a:custGeom>
            <a:avLst/>
            <a:gdLst>
              <a:gd name="connsiteX0" fmla="*/ 607329 w 9641576"/>
              <a:gd name="connsiteY0" fmla="*/ 119335 h 2624905"/>
              <a:gd name="connsiteX1" fmla="*/ 8151129 w 9641576"/>
              <a:gd name="connsiteY1" fmla="*/ 100285 h 2624905"/>
              <a:gd name="connsiteX2" fmla="*/ 9027429 w 9641576"/>
              <a:gd name="connsiteY2" fmla="*/ 1205185 h 2624905"/>
              <a:gd name="connsiteX3" fmla="*/ 1045479 w 9641576"/>
              <a:gd name="connsiteY3" fmla="*/ 1300435 h 2624905"/>
              <a:gd name="connsiteX4" fmla="*/ 854979 w 9641576"/>
              <a:gd name="connsiteY4" fmla="*/ 2481535 h 2624905"/>
              <a:gd name="connsiteX5" fmla="*/ 8055879 w 9641576"/>
              <a:gd name="connsiteY5" fmla="*/ 2614885 h 2624905"/>
              <a:gd name="connsiteX0" fmla="*/ 0 w 9859292"/>
              <a:gd name="connsiteY0" fmla="*/ 89957 h 2652677"/>
              <a:gd name="connsiteX1" fmla="*/ 8335031 w 9859292"/>
              <a:gd name="connsiteY1" fmla="*/ 128057 h 2652677"/>
              <a:gd name="connsiteX2" fmla="*/ 9211331 w 9859292"/>
              <a:gd name="connsiteY2" fmla="*/ 1232957 h 2652677"/>
              <a:gd name="connsiteX3" fmla="*/ 1229381 w 9859292"/>
              <a:gd name="connsiteY3" fmla="*/ 1328207 h 2652677"/>
              <a:gd name="connsiteX4" fmla="*/ 1038881 w 9859292"/>
              <a:gd name="connsiteY4" fmla="*/ 2509307 h 2652677"/>
              <a:gd name="connsiteX5" fmla="*/ 8239781 w 9859292"/>
              <a:gd name="connsiteY5" fmla="*/ 2642657 h 2652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59292" h="2652677">
                <a:moveTo>
                  <a:pt x="0" y="89957"/>
                </a:moveTo>
                <a:cubicBezTo>
                  <a:pt x="3070225" y="-10056"/>
                  <a:pt x="6799809" y="-62443"/>
                  <a:pt x="8335031" y="128057"/>
                </a:cubicBezTo>
                <a:cubicBezTo>
                  <a:pt x="9870253" y="318557"/>
                  <a:pt x="10395606" y="1032932"/>
                  <a:pt x="9211331" y="1232957"/>
                </a:cubicBezTo>
                <a:cubicBezTo>
                  <a:pt x="8027056" y="1432982"/>
                  <a:pt x="2591456" y="1115482"/>
                  <a:pt x="1229381" y="1328207"/>
                </a:cubicBezTo>
                <a:cubicBezTo>
                  <a:pt x="-132694" y="1540932"/>
                  <a:pt x="-129519" y="2290232"/>
                  <a:pt x="1038881" y="2509307"/>
                </a:cubicBezTo>
                <a:cubicBezTo>
                  <a:pt x="2207281" y="2728382"/>
                  <a:pt x="6747531" y="2626782"/>
                  <a:pt x="8239781" y="2642657"/>
                </a:cubicBezTo>
              </a:path>
            </a:pathLst>
          </a:custGeom>
          <a:noFill/>
          <a:ln w="762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Perfect Competition Wins</a:t>
            </a:r>
            <a:endParaRPr lang="en-US" dirty="0"/>
          </a:p>
        </p:txBody>
      </p:sp>
      <p:sp>
        <p:nvSpPr>
          <p:cNvPr id="4" name="Slide Number Placeholder 3"/>
          <p:cNvSpPr>
            <a:spLocks noGrp="1"/>
          </p:cNvSpPr>
          <p:nvPr>
            <p:ph type="sldNum" sz="quarter" idx="12"/>
          </p:nvPr>
        </p:nvSpPr>
        <p:spPr/>
        <p:txBody>
          <a:bodyPr/>
          <a:lstStyle/>
          <a:p>
            <a:fld id="{B2FC610D-FAE1-464C-9CF3-920562D0AD66}" type="slidenum">
              <a:rPr lang="en-US" smtClean="0"/>
              <a:t>123</a:t>
            </a:fld>
            <a:endParaRPr lang="en-US" dirty="0"/>
          </a:p>
        </p:txBody>
      </p:sp>
      <p:pic>
        <p:nvPicPr>
          <p:cNvPr id="5" name="Picture 4"/>
          <p:cNvPicPr>
            <a:picLocks noChangeAspect="1"/>
          </p:cNvPicPr>
          <p:nvPr/>
        </p:nvPicPr>
        <p:blipFill>
          <a:blip r:embed="rId3"/>
          <a:stretch>
            <a:fillRect/>
          </a:stretch>
        </p:blipFill>
        <p:spPr>
          <a:xfrm>
            <a:off x="1352050" y="3916623"/>
            <a:ext cx="1829612" cy="1785789"/>
          </a:xfrm>
          <a:prstGeom prst="rect">
            <a:avLst/>
          </a:prstGeom>
          <a:ln>
            <a:noFill/>
          </a:ln>
          <a:effectLst>
            <a:outerShdw blurRad="292100" dist="139700" dir="2700000" algn="tl" rotWithShape="0">
              <a:srgbClr val="333333">
                <a:alpha val="65000"/>
              </a:srgbClr>
            </a:outerShdw>
          </a:effectLst>
        </p:spPr>
      </p:pic>
      <p:pic>
        <p:nvPicPr>
          <p:cNvPr id="6" name="Picture 5"/>
          <p:cNvPicPr>
            <a:picLocks noChangeAspect="1"/>
          </p:cNvPicPr>
          <p:nvPr/>
        </p:nvPicPr>
        <p:blipFill>
          <a:blip r:embed="rId4"/>
          <a:stretch>
            <a:fillRect/>
          </a:stretch>
        </p:blipFill>
        <p:spPr>
          <a:xfrm>
            <a:off x="743262" y="1684597"/>
            <a:ext cx="1752600" cy="1680856"/>
          </a:xfrm>
          <a:prstGeom prst="rect">
            <a:avLst/>
          </a:prstGeom>
          <a:ln>
            <a:noFill/>
          </a:ln>
          <a:effectLst>
            <a:outerShdw blurRad="292100" dist="139700" dir="2700000" algn="tl" rotWithShape="0">
              <a:srgbClr val="333333">
                <a:alpha val="65000"/>
              </a:srgbClr>
            </a:outerShdw>
          </a:effectLst>
        </p:spPr>
      </p:pic>
      <p:pic>
        <p:nvPicPr>
          <p:cNvPr id="7" name="Picture 6"/>
          <p:cNvPicPr>
            <a:picLocks noChangeAspect="1"/>
          </p:cNvPicPr>
          <p:nvPr/>
        </p:nvPicPr>
        <p:blipFill>
          <a:blip r:embed="rId4"/>
          <a:stretch>
            <a:fillRect/>
          </a:stretch>
        </p:blipFill>
        <p:spPr>
          <a:xfrm>
            <a:off x="3181662" y="1676400"/>
            <a:ext cx="1752600" cy="1680856"/>
          </a:xfrm>
          <a:prstGeom prst="rect">
            <a:avLst/>
          </a:prstGeom>
          <a:ln>
            <a:noFill/>
          </a:ln>
          <a:effectLst>
            <a:outerShdw blurRad="292100" dist="139700" dir="2700000" algn="tl" rotWithShape="0">
              <a:srgbClr val="333333">
                <a:alpha val="65000"/>
              </a:srgbClr>
            </a:outerShdw>
          </a:effectLst>
        </p:spPr>
      </p:pic>
      <p:pic>
        <p:nvPicPr>
          <p:cNvPr id="8" name="Picture 7"/>
          <p:cNvPicPr>
            <a:picLocks noChangeAspect="1"/>
          </p:cNvPicPr>
          <p:nvPr/>
        </p:nvPicPr>
        <p:blipFill>
          <a:blip r:embed="rId4"/>
          <a:stretch>
            <a:fillRect/>
          </a:stretch>
        </p:blipFill>
        <p:spPr>
          <a:xfrm>
            <a:off x="5620062" y="1684597"/>
            <a:ext cx="1752600" cy="1680856"/>
          </a:xfrm>
          <a:prstGeom prst="rect">
            <a:avLst/>
          </a:prstGeom>
          <a:ln>
            <a:noFill/>
          </a:ln>
          <a:effectLst>
            <a:outerShdw blurRad="292100" dist="139700" dir="2700000" algn="tl" rotWithShape="0">
              <a:srgbClr val="333333">
                <a:alpha val="65000"/>
              </a:srgbClr>
            </a:outerShdw>
          </a:effectLst>
        </p:spPr>
      </p:pic>
      <p:pic>
        <p:nvPicPr>
          <p:cNvPr id="10" name="Picture 9"/>
          <p:cNvPicPr>
            <a:picLocks noChangeAspect="1"/>
          </p:cNvPicPr>
          <p:nvPr/>
        </p:nvPicPr>
        <p:blipFill>
          <a:blip r:embed="rId4"/>
          <a:stretch>
            <a:fillRect/>
          </a:stretch>
        </p:blipFill>
        <p:spPr>
          <a:xfrm>
            <a:off x="3867462" y="3896625"/>
            <a:ext cx="1752600" cy="1680856"/>
          </a:xfrm>
          <a:prstGeom prst="rect">
            <a:avLst/>
          </a:prstGeom>
          <a:ln>
            <a:noFill/>
          </a:ln>
          <a:effectLst>
            <a:outerShdw blurRad="292100" dist="139700" dir="2700000" algn="tl" rotWithShape="0">
              <a:srgbClr val="333333">
                <a:alpha val="65000"/>
              </a:srgbClr>
            </a:outerShdw>
          </a:effectLst>
        </p:spPr>
      </p:pic>
      <p:pic>
        <p:nvPicPr>
          <p:cNvPr id="11" name="Picture 10"/>
          <p:cNvPicPr>
            <a:picLocks noChangeAspect="1"/>
          </p:cNvPicPr>
          <p:nvPr/>
        </p:nvPicPr>
        <p:blipFill>
          <a:blip r:embed="rId4"/>
          <a:stretch>
            <a:fillRect/>
          </a:stretch>
        </p:blipFill>
        <p:spPr>
          <a:xfrm>
            <a:off x="6305862" y="3904822"/>
            <a:ext cx="1752600" cy="1680856"/>
          </a:xfrm>
          <a:prstGeom prst="rect">
            <a:avLst/>
          </a:prstGeom>
          <a:ln>
            <a:noFill/>
          </a:ln>
          <a:effectLst>
            <a:outerShdw blurRad="292100" dist="139700" dir="2700000" algn="tl" rotWithShape="0">
              <a:srgbClr val="333333">
                <a:alpha val="65000"/>
              </a:srgbClr>
            </a:outerShdw>
          </a:effectLst>
        </p:spPr>
      </p:pic>
      <p:sp>
        <p:nvSpPr>
          <p:cNvPr id="14" name="Up Arrow 13"/>
          <p:cNvSpPr/>
          <p:nvPr/>
        </p:nvSpPr>
        <p:spPr>
          <a:xfrm rot="19958872">
            <a:off x="2659819" y="5447716"/>
            <a:ext cx="685800" cy="880573"/>
          </a:xfrm>
          <a:prstGeom prst="up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3348884" y="6198254"/>
            <a:ext cx="1585690" cy="523220"/>
          </a:xfrm>
          <a:prstGeom prst="rect">
            <a:avLst/>
          </a:prstGeom>
          <a:noFill/>
        </p:spPr>
        <p:txBody>
          <a:bodyPr wrap="none" rtlCol="0">
            <a:spAutoFit/>
          </a:bodyPr>
          <a:lstStyle/>
          <a:p>
            <a:r>
              <a:rPr lang="en-US" sz="2800" b="1" dirty="0" smtClean="0">
                <a:ln>
                  <a:solidFill>
                    <a:srgbClr val="C00000"/>
                  </a:solidFill>
                </a:ln>
                <a:solidFill>
                  <a:srgbClr val="FF0000"/>
                </a:solidFill>
                <a:latin typeface="Arial Unicode MS" panose="020B0604020202020204" pitchFamily="34" charset="-128"/>
                <a:ea typeface="Arial Unicode MS" panose="020B0604020202020204" pitchFamily="34" charset="-128"/>
                <a:cs typeface="Arial Unicode MS" panose="020B0604020202020204" pitchFamily="34" charset="-128"/>
              </a:rPr>
              <a:t>All Sales</a:t>
            </a:r>
            <a:endParaRPr lang="en-US" b="1" dirty="0">
              <a:ln>
                <a:solidFill>
                  <a:srgbClr val="C00000"/>
                </a:solidFill>
              </a:ln>
              <a:solidFill>
                <a:srgbClr val="FF0000"/>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16" name="TextBox 15"/>
          <p:cNvSpPr txBox="1"/>
          <p:nvPr/>
        </p:nvSpPr>
        <p:spPr>
          <a:xfrm>
            <a:off x="4141729" y="1599461"/>
            <a:ext cx="3985386" cy="523220"/>
          </a:xfrm>
          <a:prstGeom prst="rect">
            <a:avLst/>
          </a:prstGeom>
          <a:solidFill>
            <a:schemeClr val="accent4">
              <a:lumMod val="20000"/>
              <a:lumOff val="80000"/>
            </a:schemeClr>
          </a:solidFill>
        </p:spPr>
        <p:txBody>
          <a:bodyPr wrap="none" rtlCol="0">
            <a:spAutoFit/>
          </a:bodyPr>
          <a:lstStyle/>
          <a:p>
            <a:r>
              <a:rPr lang="en-US" sz="2800" b="1" dirty="0" smtClean="0">
                <a:ln>
                  <a:solidFill>
                    <a:srgbClr val="C00000"/>
                  </a:solidFill>
                </a:ln>
                <a:solidFill>
                  <a:srgbClr val="FF0000"/>
                </a:solidFill>
                <a:latin typeface="Arial Unicode MS" panose="020B0604020202020204" pitchFamily="34" charset="-128"/>
                <a:ea typeface="Arial Unicode MS" panose="020B0604020202020204" pitchFamily="34" charset="-128"/>
                <a:cs typeface="Arial Unicode MS" panose="020B0604020202020204" pitchFamily="34" charset="-128"/>
              </a:rPr>
              <a:t>Zero Sales (patience…)</a:t>
            </a:r>
            <a:endParaRPr lang="en-US" b="1" dirty="0">
              <a:ln>
                <a:solidFill>
                  <a:srgbClr val="C00000"/>
                </a:solidFill>
              </a:ln>
              <a:solidFill>
                <a:srgbClr val="FF0000"/>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spTree>
    <p:extLst>
      <p:ext uri="{BB962C8B-B14F-4D97-AF65-F5344CB8AC3E}">
        <p14:creationId xmlns:p14="http://schemas.microsoft.com/office/powerpoint/2010/main" val="288201518"/>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4" name="Straight Connector 63"/>
          <p:cNvCxnSpPr/>
          <p:nvPr/>
        </p:nvCxnSpPr>
        <p:spPr>
          <a:xfrm>
            <a:off x="656934" y="4834527"/>
            <a:ext cx="15803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381000" y="-152400"/>
            <a:ext cx="8229600" cy="1143000"/>
          </a:xfrm>
        </p:spPr>
        <p:txBody>
          <a:bodyPr/>
          <a:lstStyle/>
          <a:p>
            <a:r>
              <a:rPr lang="en-US" dirty="0" smtClean="0"/>
              <a:t>Folk</a:t>
            </a:r>
            <a:endParaRPr lang="en-US" dirty="0"/>
          </a:p>
        </p:txBody>
      </p:sp>
      <p:sp>
        <p:nvSpPr>
          <p:cNvPr id="4" name="Slide Number Placeholder 3"/>
          <p:cNvSpPr>
            <a:spLocks noGrp="1"/>
          </p:cNvSpPr>
          <p:nvPr>
            <p:ph type="sldNum" sz="quarter" idx="12"/>
          </p:nvPr>
        </p:nvSpPr>
        <p:spPr/>
        <p:txBody>
          <a:bodyPr/>
          <a:lstStyle/>
          <a:p>
            <a:fld id="{B2FC610D-FAE1-464C-9CF3-920562D0AD66}" type="slidenum">
              <a:rPr lang="en-US" smtClean="0"/>
              <a:t>124</a:t>
            </a:fld>
            <a:endParaRPr lang="en-US" dirty="0"/>
          </a:p>
        </p:txBody>
      </p:sp>
      <p:pic>
        <p:nvPicPr>
          <p:cNvPr id="7" name="Picture 6"/>
          <p:cNvPicPr>
            <a:picLocks noChangeAspect="1"/>
          </p:cNvPicPr>
          <p:nvPr/>
        </p:nvPicPr>
        <p:blipFill>
          <a:blip r:embed="rId3"/>
          <a:stretch>
            <a:fillRect/>
          </a:stretch>
        </p:blipFill>
        <p:spPr>
          <a:xfrm>
            <a:off x="482914" y="1066800"/>
            <a:ext cx="5526881" cy="1676400"/>
          </a:xfrm>
          <a:prstGeom prst="rect">
            <a:avLst/>
          </a:prstGeom>
          <a:ln>
            <a:noFill/>
          </a:ln>
          <a:effectLst>
            <a:outerShdw blurRad="292100" dist="139700" dir="2700000" algn="tl" rotWithShape="0">
              <a:srgbClr val="333333">
                <a:alpha val="65000"/>
              </a:srgbClr>
            </a:outerShdw>
          </a:effectLst>
        </p:spPr>
      </p:pic>
      <p:sp>
        <p:nvSpPr>
          <p:cNvPr id="10" name="Freeform 9"/>
          <p:cNvSpPr/>
          <p:nvPr/>
        </p:nvSpPr>
        <p:spPr>
          <a:xfrm>
            <a:off x="152400" y="1981200"/>
            <a:ext cx="5910646" cy="757756"/>
          </a:xfrm>
          <a:custGeom>
            <a:avLst/>
            <a:gdLst>
              <a:gd name="connsiteX0" fmla="*/ 343992 w 5904001"/>
              <a:gd name="connsiteY0" fmla="*/ 713061 h 751086"/>
              <a:gd name="connsiteX1" fmla="*/ 3579561 w 5904001"/>
              <a:gd name="connsiteY1" fmla="*/ 698993 h 751086"/>
              <a:gd name="connsiteX2" fmla="*/ 3649899 w 5904001"/>
              <a:gd name="connsiteY2" fmla="*/ 389504 h 751086"/>
              <a:gd name="connsiteX3" fmla="*/ 5633444 w 5904001"/>
              <a:gd name="connsiteY3" fmla="*/ 333233 h 751086"/>
              <a:gd name="connsiteX4" fmla="*/ 5661579 w 5904001"/>
              <a:gd name="connsiteY4" fmla="*/ 37812 h 751086"/>
              <a:gd name="connsiteX5" fmla="*/ 3551425 w 5904001"/>
              <a:gd name="connsiteY5" fmla="*/ 37812 h 751086"/>
              <a:gd name="connsiteX6" fmla="*/ 3438884 w 5904001"/>
              <a:gd name="connsiteY6" fmla="*/ 347301 h 751086"/>
              <a:gd name="connsiteX7" fmla="*/ 442465 w 5904001"/>
              <a:gd name="connsiteY7" fmla="*/ 319166 h 751086"/>
              <a:gd name="connsiteX8" fmla="*/ 343992 w 5904001"/>
              <a:gd name="connsiteY8" fmla="*/ 713061 h 751086"/>
              <a:gd name="connsiteX0" fmla="*/ 343992 w 5920753"/>
              <a:gd name="connsiteY0" fmla="*/ 721679 h 759704"/>
              <a:gd name="connsiteX1" fmla="*/ 3579561 w 5920753"/>
              <a:gd name="connsiteY1" fmla="*/ 707611 h 759704"/>
              <a:gd name="connsiteX2" fmla="*/ 3649899 w 5920753"/>
              <a:gd name="connsiteY2" fmla="*/ 398122 h 759704"/>
              <a:gd name="connsiteX3" fmla="*/ 5633444 w 5920753"/>
              <a:gd name="connsiteY3" fmla="*/ 341851 h 759704"/>
              <a:gd name="connsiteX4" fmla="*/ 5661579 w 5920753"/>
              <a:gd name="connsiteY4" fmla="*/ 46430 h 759704"/>
              <a:gd name="connsiteX5" fmla="*/ 3298206 w 5920753"/>
              <a:gd name="connsiteY5" fmla="*/ 32362 h 759704"/>
              <a:gd name="connsiteX6" fmla="*/ 3438884 w 5920753"/>
              <a:gd name="connsiteY6" fmla="*/ 355919 h 759704"/>
              <a:gd name="connsiteX7" fmla="*/ 442465 w 5920753"/>
              <a:gd name="connsiteY7" fmla="*/ 327784 h 759704"/>
              <a:gd name="connsiteX8" fmla="*/ 343992 w 5920753"/>
              <a:gd name="connsiteY8" fmla="*/ 721679 h 759704"/>
              <a:gd name="connsiteX0" fmla="*/ 333885 w 5910646"/>
              <a:gd name="connsiteY0" fmla="*/ 719731 h 757756"/>
              <a:gd name="connsiteX1" fmla="*/ 3569454 w 5910646"/>
              <a:gd name="connsiteY1" fmla="*/ 705663 h 757756"/>
              <a:gd name="connsiteX2" fmla="*/ 3639792 w 5910646"/>
              <a:gd name="connsiteY2" fmla="*/ 396174 h 757756"/>
              <a:gd name="connsiteX3" fmla="*/ 5623337 w 5910646"/>
              <a:gd name="connsiteY3" fmla="*/ 339903 h 757756"/>
              <a:gd name="connsiteX4" fmla="*/ 5651472 w 5910646"/>
              <a:gd name="connsiteY4" fmla="*/ 44482 h 757756"/>
              <a:gd name="connsiteX5" fmla="*/ 3288099 w 5910646"/>
              <a:gd name="connsiteY5" fmla="*/ 30414 h 757756"/>
              <a:gd name="connsiteX6" fmla="*/ 3245897 w 5910646"/>
              <a:gd name="connsiteY6" fmla="*/ 325836 h 757756"/>
              <a:gd name="connsiteX7" fmla="*/ 432358 w 5910646"/>
              <a:gd name="connsiteY7" fmla="*/ 325836 h 757756"/>
              <a:gd name="connsiteX8" fmla="*/ 333885 w 5910646"/>
              <a:gd name="connsiteY8" fmla="*/ 719731 h 757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10646" h="757756">
                <a:moveTo>
                  <a:pt x="333885" y="719731"/>
                </a:moveTo>
                <a:cubicBezTo>
                  <a:pt x="856734" y="783035"/>
                  <a:pt x="3018470" y="759589"/>
                  <a:pt x="3569454" y="705663"/>
                </a:cubicBezTo>
                <a:cubicBezTo>
                  <a:pt x="4120438" y="651737"/>
                  <a:pt x="3297478" y="457134"/>
                  <a:pt x="3639792" y="396174"/>
                </a:cubicBezTo>
                <a:cubicBezTo>
                  <a:pt x="3982106" y="335214"/>
                  <a:pt x="5288057" y="398518"/>
                  <a:pt x="5623337" y="339903"/>
                </a:cubicBezTo>
                <a:cubicBezTo>
                  <a:pt x="5958617" y="281288"/>
                  <a:pt x="6040678" y="96063"/>
                  <a:pt x="5651472" y="44482"/>
                </a:cubicBezTo>
                <a:cubicBezTo>
                  <a:pt x="5262266" y="-7099"/>
                  <a:pt x="3689028" y="-16478"/>
                  <a:pt x="3288099" y="30414"/>
                </a:cubicBezTo>
                <a:cubicBezTo>
                  <a:pt x="2887170" y="77306"/>
                  <a:pt x="3764057" y="278944"/>
                  <a:pt x="3245897" y="325836"/>
                </a:cubicBezTo>
                <a:cubicBezTo>
                  <a:pt x="2727737" y="372728"/>
                  <a:pt x="917693" y="260187"/>
                  <a:pt x="432358" y="325836"/>
                </a:cubicBezTo>
                <a:cubicBezTo>
                  <a:pt x="-52977" y="391485"/>
                  <a:pt x="-188964" y="656427"/>
                  <a:pt x="333885" y="719731"/>
                </a:cubicBezTo>
                <a:close/>
              </a:path>
            </a:pathLst>
          </a:custGeom>
          <a:noFill/>
          <a:ln w="762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Arrow Connector 5"/>
          <p:cNvCxnSpPr/>
          <p:nvPr/>
        </p:nvCxnSpPr>
        <p:spPr>
          <a:xfrm flipV="1">
            <a:off x="793585" y="4057650"/>
            <a:ext cx="0" cy="228600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793585" y="6343650"/>
            <a:ext cx="2590800" cy="234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H="1" flipV="1">
            <a:off x="793585" y="4819650"/>
            <a:ext cx="592603" cy="948327"/>
          </a:xfrm>
          <a:prstGeom prst="straightConnector1">
            <a:avLst/>
          </a:prstGeom>
          <a:ln w="57150">
            <a:solidFill>
              <a:srgbClr val="00B0F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flipH="1" flipV="1">
            <a:off x="1386188" y="5767977"/>
            <a:ext cx="960118" cy="552450"/>
          </a:xfrm>
          <a:prstGeom prst="straightConnector1">
            <a:avLst/>
          </a:prstGeom>
          <a:ln w="28575">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flipH="1" flipV="1">
            <a:off x="1753703" y="5338911"/>
            <a:ext cx="592603" cy="948327"/>
          </a:xfrm>
          <a:prstGeom prst="straightConnector1">
            <a:avLst/>
          </a:prstGeom>
          <a:ln w="57150">
            <a:solidFill>
              <a:srgbClr val="00B0F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flipH="1" flipV="1">
            <a:off x="793585" y="4834527"/>
            <a:ext cx="960118" cy="552450"/>
          </a:xfrm>
          <a:prstGeom prst="straightConnector1">
            <a:avLst/>
          </a:prstGeom>
          <a:ln w="28575">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381000" y="3505200"/>
            <a:ext cx="848309" cy="523220"/>
          </a:xfrm>
          <a:prstGeom prst="rect">
            <a:avLst/>
          </a:prstGeom>
          <a:noFill/>
        </p:spPr>
        <p:txBody>
          <a:bodyPr wrap="none" rtlCol="0">
            <a:spAutoFit/>
          </a:bodyPr>
          <a:lstStyle/>
          <a:p>
            <a:r>
              <a:rPr lang="en-US" sz="2800" b="1" dirty="0" smtClean="0">
                <a:ln>
                  <a:solidFill>
                    <a:schemeClr val="tx1"/>
                  </a:solidFill>
                </a:ln>
                <a:solidFill>
                  <a:srgbClr val="00B0F0"/>
                </a:solidFill>
              </a:rPr>
              <a:t>Blue</a:t>
            </a:r>
            <a:endParaRPr lang="en-US" b="1" dirty="0">
              <a:ln>
                <a:solidFill>
                  <a:schemeClr val="tx1"/>
                </a:solidFill>
              </a:ln>
              <a:solidFill>
                <a:srgbClr val="00B0F0"/>
              </a:solidFill>
            </a:endParaRPr>
          </a:p>
        </p:txBody>
      </p:sp>
      <p:sp>
        <p:nvSpPr>
          <p:cNvPr id="35" name="TextBox 34"/>
          <p:cNvSpPr txBox="1"/>
          <p:nvPr/>
        </p:nvSpPr>
        <p:spPr>
          <a:xfrm>
            <a:off x="3384385" y="6025628"/>
            <a:ext cx="754887" cy="523220"/>
          </a:xfrm>
          <a:prstGeom prst="rect">
            <a:avLst/>
          </a:prstGeom>
          <a:noFill/>
        </p:spPr>
        <p:txBody>
          <a:bodyPr wrap="none" rtlCol="0">
            <a:spAutoFit/>
          </a:bodyPr>
          <a:lstStyle/>
          <a:p>
            <a:r>
              <a:rPr lang="en-US" sz="2800" b="1" dirty="0" smtClean="0">
                <a:ln>
                  <a:solidFill>
                    <a:schemeClr val="tx1"/>
                  </a:solidFill>
                </a:ln>
                <a:solidFill>
                  <a:srgbClr val="FF0000"/>
                </a:solidFill>
              </a:rPr>
              <a:t>Red</a:t>
            </a:r>
            <a:endParaRPr lang="en-US" b="1" dirty="0">
              <a:ln>
                <a:solidFill>
                  <a:schemeClr val="tx1"/>
                </a:solidFill>
              </a:ln>
              <a:solidFill>
                <a:srgbClr val="FF0000"/>
              </a:solidFill>
            </a:endParaRPr>
          </a:p>
        </p:txBody>
      </p:sp>
      <p:sp>
        <p:nvSpPr>
          <p:cNvPr id="36" name="TextBox 35"/>
          <p:cNvSpPr txBox="1"/>
          <p:nvPr/>
        </p:nvSpPr>
        <p:spPr>
          <a:xfrm>
            <a:off x="2902713" y="4479649"/>
            <a:ext cx="754887" cy="523220"/>
          </a:xfrm>
          <a:prstGeom prst="rect">
            <a:avLst/>
          </a:prstGeom>
          <a:noFill/>
        </p:spPr>
        <p:txBody>
          <a:bodyPr wrap="none" rtlCol="0">
            <a:spAutoFit/>
          </a:bodyPr>
          <a:lstStyle/>
          <a:p>
            <a:r>
              <a:rPr lang="en-US" sz="2800" b="1" dirty="0" smtClean="0">
                <a:ln>
                  <a:solidFill>
                    <a:schemeClr val="tx1"/>
                  </a:solidFill>
                </a:ln>
                <a:solidFill>
                  <a:srgbClr val="FF0000"/>
                </a:solidFill>
              </a:rPr>
              <a:t>Red</a:t>
            </a:r>
            <a:endParaRPr lang="en-US" b="1" dirty="0">
              <a:ln>
                <a:solidFill>
                  <a:schemeClr val="tx1"/>
                </a:solidFill>
              </a:ln>
              <a:solidFill>
                <a:srgbClr val="FF0000"/>
              </a:solidFill>
            </a:endParaRPr>
          </a:p>
        </p:txBody>
      </p:sp>
      <p:sp>
        <p:nvSpPr>
          <p:cNvPr id="37" name="TextBox 36"/>
          <p:cNvSpPr txBox="1"/>
          <p:nvPr/>
        </p:nvSpPr>
        <p:spPr>
          <a:xfrm>
            <a:off x="5105400" y="3124200"/>
            <a:ext cx="848309" cy="523220"/>
          </a:xfrm>
          <a:prstGeom prst="rect">
            <a:avLst/>
          </a:prstGeom>
          <a:noFill/>
        </p:spPr>
        <p:txBody>
          <a:bodyPr wrap="none" rtlCol="0">
            <a:spAutoFit/>
          </a:bodyPr>
          <a:lstStyle/>
          <a:p>
            <a:r>
              <a:rPr lang="en-US" sz="2800" b="1" dirty="0" smtClean="0">
                <a:ln>
                  <a:solidFill>
                    <a:schemeClr val="tx1"/>
                  </a:solidFill>
                </a:ln>
                <a:solidFill>
                  <a:srgbClr val="00B0F0"/>
                </a:solidFill>
              </a:rPr>
              <a:t>Blue</a:t>
            </a:r>
            <a:endParaRPr lang="en-US" b="1" dirty="0">
              <a:ln>
                <a:solidFill>
                  <a:schemeClr val="tx1"/>
                </a:solidFill>
              </a:ln>
              <a:solidFill>
                <a:srgbClr val="00B0F0"/>
              </a:solidFill>
            </a:endParaRPr>
          </a:p>
        </p:txBody>
      </p:sp>
      <p:graphicFrame>
        <p:nvGraphicFramePr>
          <p:cNvPr id="38" name="Table 37"/>
          <p:cNvGraphicFramePr>
            <a:graphicFrameLocks noGrp="1"/>
          </p:cNvGraphicFramePr>
          <p:nvPr>
            <p:extLst>
              <p:ext uri="{D42A27DB-BD31-4B8C-83A1-F6EECF244321}">
                <p14:modId xmlns:p14="http://schemas.microsoft.com/office/powerpoint/2010/main" val="3886280530"/>
              </p:ext>
            </p:extLst>
          </p:nvPr>
        </p:nvGraphicFramePr>
        <p:xfrm>
          <a:off x="3657600" y="3581400"/>
          <a:ext cx="2971800" cy="1827372"/>
        </p:xfrm>
        <a:graphic>
          <a:graphicData uri="http://schemas.openxmlformats.org/drawingml/2006/table">
            <a:tbl>
              <a:tblPr firstRow="1" bandRow="1">
                <a:tableStyleId>{5940675A-B579-460E-94D1-54222C63F5DA}</a:tableStyleId>
              </a:tblPr>
              <a:tblGrid>
                <a:gridCol w="990600"/>
                <a:gridCol w="910054"/>
                <a:gridCol w="1071146"/>
              </a:tblGrid>
              <a:tr h="541798">
                <a:tc>
                  <a:txBody>
                    <a:bodyPr/>
                    <a:lstStyle/>
                    <a:p>
                      <a:endParaRPr lang="en-US" sz="2400" dirty="0"/>
                    </a:p>
                  </a:txBody>
                  <a:tcPr/>
                </a:tc>
                <a:tc>
                  <a:txBody>
                    <a:bodyPr/>
                    <a:lstStyle/>
                    <a:p>
                      <a:pPr algn="ctr"/>
                      <a:r>
                        <a:rPr lang="en-US" sz="2400" b="1" dirty="0" smtClean="0">
                          <a:ln>
                            <a:solidFill>
                              <a:schemeClr val="tx1"/>
                            </a:solidFill>
                          </a:ln>
                          <a:solidFill>
                            <a:srgbClr val="00B0F0"/>
                          </a:solidFill>
                        </a:rPr>
                        <a:t>Coop</a:t>
                      </a:r>
                      <a:endParaRPr lang="en-US" sz="2400" b="1" dirty="0">
                        <a:ln>
                          <a:solidFill>
                            <a:schemeClr val="tx1"/>
                          </a:solidFill>
                        </a:ln>
                        <a:solidFill>
                          <a:srgbClr val="00B0F0"/>
                        </a:solidFill>
                      </a:endParaRPr>
                    </a:p>
                  </a:txBody>
                  <a:tcPr/>
                </a:tc>
                <a:tc>
                  <a:txBody>
                    <a:bodyPr/>
                    <a:lstStyle/>
                    <a:p>
                      <a:pPr algn="ctr"/>
                      <a:r>
                        <a:rPr lang="en-US" sz="2400" b="1" dirty="0" smtClean="0">
                          <a:ln>
                            <a:solidFill>
                              <a:schemeClr val="tx1"/>
                            </a:solidFill>
                          </a:ln>
                          <a:solidFill>
                            <a:srgbClr val="00B0F0"/>
                          </a:solidFill>
                        </a:rPr>
                        <a:t>Dfct</a:t>
                      </a:r>
                      <a:endParaRPr lang="en-US" sz="2400" b="1" dirty="0">
                        <a:ln>
                          <a:solidFill>
                            <a:schemeClr val="tx1"/>
                          </a:solidFill>
                        </a:ln>
                        <a:solidFill>
                          <a:srgbClr val="00B0F0"/>
                        </a:solidFill>
                      </a:endParaRPr>
                    </a:p>
                  </a:txBody>
                  <a:tcPr/>
                </a:tc>
              </a:tr>
              <a:tr h="642787">
                <a:tc>
                  <a:txBody>
                    <a:bodyPr/>
                    <a:lstStyle/>
                    <a:p>
                      <a:r>
                        <a:rPr lang="en-US" sz="2400" b="1" dirty="0" smtClean="0">
                          <a:ln>
                            <a:solidFill>
                              <a:schemeClr val="tx1"/>
                            </a:solidFill>
                          </a:ln>
                          <a:solidFill>
                            <a:srgbClr val="FF0000"/>
                          </a:solidFill>
                        </a:rPr>
                        <a:t>Coop</a:t>
                      </a:r>
                      <a:endParaRPr lang="en-US" sz="2400" b="1" dirty="0">
                        <a:ln>
                          <a:solidFill>
                            <a:schemeClr val="tx1"/>
                          </a:solidFill>
                        </a:ln>
                        <a:solidFill>
                          <a:srgbClr val="FF0000"/>
                        </a:solidFill>
                      </a:endParaRPr>
                    </a:p>
                  </a:txBody>
                  <a:tcPr anchor="ctr"/>
                </a:tc>
                <a:tc>
                  <a:txBody>
                    <a:bodyPr/>
                    <a:lstStyle/>
                    <a:p>
                      <a:pPr algn="ctr"/>
                      <a:endParaRPr lang="en-US" sz="2400" dirty="0"/>
                    </a:p>
                  </a:txBody>
                  <a:tcPr/>
                </a:tc>
                <a:tc>
                  <a:txBody>
                    <a:bodyPr/>
                    <a:lstStyle/>
                    <a:p>
                      <a:pPr algn="ctr"/>
                      <a:endParaRPr lang="en-US" sz="2400" dirty="0"/>
                    </a:p>
                  </a:txBody>
                  <a:tcPr/>
                </a:tc>
              </a:tr>
              <a:tr h="642787">
                <a:tc>
                  <a:txBody>
                    <a:bodyPr/>
                    <a:lstStyle/>
                    <a:p>
                      <a:r>
                        <a:rPr lang="en-US" sz="2400" b="1" dirty="0" smtClean="0">
                          <a:ln>
                            <a:solidFill>
                              <a:schemeClr val="tx1"/>
                            </a:solidFill>
                          </a:ln>
                          <a:solidFill>
                            <a:srgbClr val="FF0000"/>
                          </a:solidFill>
                        </a:rPr>
                        <a:t>Dfct</a:t>
                      </a:r>
                      <a:endParaRPr lang="en-US" sz="2400" b="1" dirty="0">
                        <a:ln>
                          <a:solidFill>
                            <a:schemeClr val="tx1"/>
                          </a:solidFill>
                        </a:ln>
                        <a:solidFill>
                          <a:srgbClr val="FF0000"/>
                        </a:solidFill>
                      </a:endParaRPr>
                    </a:p>
                  </a:txBody>
                  <a:tcPr anchor="ctr"/>
                </a:tc>
                <a:tc>
                  <a:txBody>
                    <a:bodyPr/>
                    <a:lstStyle/>
                    <a:p>
                      <a:pPr algn="ctr"/>
                      <a:endParaRPr lang="en-US" sz="2400" dirty="0"/>
                    </a:p>
                  </a:txBody>
                  <a:tcPr/>
                </a:tc>
                <a:tc>
                  <a:txBody>
                    <a:bodyPr/>
                    <a:lstStyle/>
                    <a:p>
                      <a:pPr algn="ctr"/>
                      <a:endParaRPr lang="en-US" sz="2400" dirty="0"/>
                    </a:p>
                  </a:txBody>
                  <a:tcPr/>
                </a:tc>
              </a:tr>
            </a:tbl>
          </a:graphicData>
        </a:graphic>
      </p:graphicFrame>
      <p:sp>
        <p:nvSpPr>
          <p:cNvPr id="39" name="TextBox 38"/>
          <p:cNvSpPr txBox="1"/>
          <p:nvPr/>
        </p:nvSpPr>
        <p:spPr>
          <a:xfrm>
            <a:off x="5188987" y="4038600"/>
            <a:ext cx="326369"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3600" b="1" i="0" u="none" strike="noStrike" cap="none" spc="0" normalizeH="0" baseline="0" dirty="0" smtClean="0">
                <a:ln w="38100">
                  <a:solidFill>
                    <a:schemeClr val="tx1"/>
                  </a:solidFill>
                </a:ln>
                <a:solidFill>
                  <a:srgbClr val="00B0F0"/>
                </a:solidFill>
                <a:effectLst/>
                <a:uFillTx/>
                <a:latin typeface="+mj-lt"/>
                <a:ea typeface="+mj-ea"/>
                <a:cs typeface="+mj-cs"/>
                <a:sym typeface="Arial"/>
              </a:rPr>
              <a:t>2</a:t>
            </a:r>
            <a:endParaRPr kumimoji="0" lang="en-US" sz="3600" b="1" i="0" u="none" strike="noStrike" cap="none" spc="0" normalizeH="0" baseline="0" dirty="0">
              <a:ln w="38100">
                <a:solidFill>
                  <a:schemeClr val="tx1"/>
                </a:solidFill>
              </a:ln>
              <a:solidFill>
                <a:srgbClr val="00B0F0"/>
              </a:solidFill>
              <a:effectLst/>
              <a:uFillTx/>
              <a:latin typeface="+mj-lt"/>
              <a:ea typeface="+mj-ea"/>
              <a:cs typeface="+mj-cs"/>
              <a:sym typeface="Arial"/>
            </a:endParaRPr>
          </a:p>
        </p:txBody>
      </p:sp>
      <p:sp>
        <p:nvSpPr>
          <p:cNvPr id="40" name="TextBox 39"/>
          <p:cNvSpPr txBox="1"/>
          <p:nvPr/>
        </p:nvSpPr>
        <p:spPr>
          <a:xfrm>
            <a:off x="6108161" y="4066223"/>
            <a:ext cx="326369"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3600" b="1" i="0" u="none" strike="noStrike" cap="none" spc="0" normalizeH="0" baseline="0" dirty="0" smtClean="0">
                <a:ln w="38100">
                  <a:solidFill>
                    <a:schemeClr val="tx1"/>
                  </a:solidFill>
                </a:ln>
                <a:solidFill>
                  <a:srgbClr val="00B0F0"/>
                </a:solidFill>
                <a:effectLst/>
                <a:uFillTx/>
                <a:latin typeface="+mj-lt"/>
                <a:ea typeface="+mj-ea"/>
                <a:cs typeface="+mj-cs"/>
                <a:sym typeface="Arial"/>
              </a:rPr>
              <a:t>3</a:t>
            </a:r>
            <a:endParaRPr kumimoji="0" lang="en-US" sz="3600" b="1" i="0" u="none" strike="noStrike" cap="none" spc="0" normalizeH="0" baseline="0" dirty="0">
              <a:ln w="38100">
                <a:solidFill>
                  <a:schemeClr val="tx1"/>
                </a:solidFill>
              </a:ln>
              <a:solidFill>
                <a:srgbClr val="00B0F0"/>
              </a:solidFill>
              <a:effectLst/>
              <a:uFillTx/>
              <a:latin typeface="+mj-lt"/>
              <a:ea typeface="+mj-ea"/>
              <a:cs typeface="+mj-cs"/>
              <a:sym typeface="Arial"/>
            </a:endParaRPr>
          </a:p>
        </p:txBody>
      </p:sp>
      <p:sp>
        <p:nvSpPr>
          <p:cNvPr id="41" name="TextBox 40"/>
          <p:cNvSpPr txBox="1"/>
          <p:nvPr/>
        </p:nvSpPr>
        <p:spPr>
          <a:xfrm>
            <a:off x="6093382" y="4660893"/>
            <a:ext cx="326369"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3600" b="1" i="0" u="none" strike="noStrike" cap="none" spc="0" normalizeH="0" baseline="0" dirty="0" smtClean="0">
                <a:ln w="38100">
                  <a:solidFill>
                    <a:schemeClr val="tx1"/>
                  </a:solidFill>
                </a:ln>
                <a:solidFill>
                  <a:srgbClr val="00B0F0"/>
                </a:solidFill>
                <a:effectLst/>
                <a:uFillTx/>
                <a:latin typeface="+mj-lt"/>
                <a:ea typeface="+mj-ea"/>
                <a:cs typeface="+mj-cs"/>
                <a:sym typeface="Arial"/>
              </a:rPr>
              <a:t>1</a:t>
            </a:r>
            <a:endParaRPr kumimoji="0" lang="en-US" sz="3600" b="1" i="0" u="none" strike="noStrike" cap="none" spc="0" normalizeH="0" baseline="0" dirty="0">
              <a:ln w="38100">
                <a:solidFill>
                  <a:schemeClr val="tx1"/>
                </a:solidFill>
              </a:ln>
              <a:solidFill>
                <a:srgbClr val="00B0F0"/>
              </a:solidFill>
              <a:effectLst/>
              <a:uFillTx/>
              <a:latin typeface="+mj-lt"/>
              <a:ea typeface="+mj-ea"/>
              <a:cs typeface="+mj-cs"/>
              <a:sym typeface="Arial"/>
            </a:endParaRPr>
          </a:p>
        </p:txBody>
      </p:sp>
      <p:sp>
        <p:nvSpPr>
          <p:cNvPr id="42" name="TextBox 41"/>
          <p:cNvSpPr txBox="1"/>
          <p:nvPr/>
        </p:nvSpPr>
        <p:spPr>
          <a:xfrm>
            <a:off x="5171470" y="4679704"/>
            <a:ext cx="326369"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3600" b="1" i="0" u="none" strike="noStrike" cap="none" spc="0" normalizeH="0" baseline="0" dirty="0" smtClean="0">
                <a:ln w="38100">
                  <a:solidFill>
                    <a:schemeClr val="tx1"/>
                  </a:solidFill>
                </a:ln>
                <a:solidFill>
                  <a:srgbClr val="00B0F0"/>
                </a:solidFill>
                <a:effectLst/>
                <a:uFillTx/>
                <a:latin typeface="+mj-lt"/>
                <a:ea typeface="+mj-ea"/>
                <a:cs typeface="+mj-cs"/>
                <a:sym typeface="Arial"/>
              </a:rPr>
              <a:t>0</a:t>
            </a:r>
            <a:endParaRPr kumimoji="0" lang="en-US" sz="3600" b="1" i="0" u="none" strike="noStrike" cap="none" spc="0" normalizeH="0" baseline="0" dirty="0">
              <a:ln w="38100">
                <a:solidFill>
                  <a:schemeClr val="tx1"/>
                </a:solidFill>
              </a:ln>
              <a:solidFill>
                <a:srgbClr val="00B0F0"/>
              </a:solidFill>
              <a:effectLst/>
              <a:uFillTx/>
              <a:latin typeface="+mj-lt"/>
              <a:ea typeface="+mj-ea"/>
              <a:cs typeface="+mj-cs"/>
              <a:sym typeface="Arial"/>
            </a:endParaRPr>
          </a:p>
        </p:txBody>
      </p:sp>
      <p:sp>
        <p:nvSpPr>
          <p:cNvPr id="43" name="TextBox 42"/>
          <p:cNvSpPr txBox="1"/>
          <p:nvPr/>
        </p:nvSpPr>
        <p:spPr>
          <a:xfrm>
            <a:off x="4731484" y="4191000"/>
            <a:ext cx="326369"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3600" b="1" i="0" u="none" strike="noStrike" cap="none" spc="0" normalizeH="0" baseline="0" dirty="0" smtClean="0">
                <a:ln w="38100">
                  <a:solidFill>
                    <a:schemeClr val="tx1"/>
                  </a:solidFill>
                </a:ln>
                <a:solidFill>
                  <a:srgbClr val="FF0000"/>
                </a:solidFill>
                <a:effectLst/>
                <a:uFillTx/>
                <a:latin typeface="+mj-lt"/>
                <a:ea typeface="+mj-ea"/>
                <a:cs typeface="+mj-cs"/>
                <a:sym typeface="Arial"/>
              </a:rPr>
              <a:t>2</a:t>
            </a:r>
            <a:endParaRPr kumimoji="0" lang="en-US" sz="3600" b="1" i="0" u="none" strike="noStrike" cap="none" spc="0" normalizeH="0" baseline="0" dirty="0">
              <a:ln w="38100">
                <a:solidFill>
                  <a:schemeClr val="tx1"/>
                </a:solidFill>
              </a:ln>
              <a:solidFill>
                <a:srgbClr val="FF0000"/>
              </a:solidFill>
              <a:effectLst/>
              <a:uFillTx/>
              <a:latin typeface="+mj-lt"/>
              <a:ea typeface="+mj-ea"/>
              <a:cs typeface="+mj-cs"/>
              <a:sym typeface="Arial"/>
            </a:endParaRPr>
          </a:p>
        </p:txBody>
      </p:sp>
      <p:sp>
        <p:nvSpPr>
          <p:cNvPr id="44" name="TextBox 43"/>
          <p:cNvSpPr txBox="1"/>
          <p:nvPr/>
        </p:nvSpPr>
        <p:spPr>
          <a:xfrm>
            <a:off x="4724400" y="4874455"/>
            <a:ext cx="326369"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3600" b="1" i="0" u="none" strike="noStrike" cap="none" spc="0" normalizeH="0" baseline="0" dirty="0" smtClean="0">
                <a:ln w="38100">
                  <a:solidFill>
                    <a:schemeClr val="tx1"/>
                  </a:solidFill>
                </a:ln>
                <a:solidFill>
                  <a:srgbClr val="FF0000"/>
                </a:solidFill>
                <a:effectLst/>
                <a:uFillTx/>
                <a:latin typeface="+mj-lt"/>
                <a:ea typeface="+mj-ea"/>
                <a:cs typeface="+mj-cs"/>
                <a:sym typeface="Arial"/>
              </a:rPr>
              <a:t>3</a:t>
            </a:r>
            <a:endParaRPr kumimoji="0" lang="en-US" sz="3600" b="1" i="0" u="none" strike="noStrike" cap="none" spc="0" normalizeH="0" baseline="0" dirty="0">
              <a:ln w="38100">
                <a:solidFill>
                  <a:schemeClr val="tx1"/>
                </a:solidFill>
              </a:ln>
              <a:solidFill>
                <a:srgbClr val="FF0000"/>
              </a:solidFill>
              <a:effectLst/>
              <a:uFillTx/>
              <a:latin typeface="+mj-lt"/>
              <a:ea typeface="+mj-ea"/>
              <a:cs typeface="+mj-cs"/>
              <a:sym typeface="Arial"/>
            </a:endParaRPr>
          </a:p>
        </p:txBody>
      </p:sp>
      <p:sp>
        <p:nvSpPr>
          <p:cNvPr id="45" name="TextBox 44"/>
          <p:cNvSpPr txBox="1"/>
          <p:nvPr/>
        </p:nvSpPr>
        <p:spPr>
          <a:xfrm>
            <a:off x="5683426" y="4874454"/>
            <a:ext cx="326369"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3600" b="1" i="0" u="none" strike="noStrike" cap="none" spc="0" normalizeH="0" baseline="0" dirty="0" smtClean="0">
                <a:ln w="38100">
                  <a:solidFill>
                    <a:schemeClr val="tx1"/>
                  </a:solidFill>
                </a:ln>
                <a:solidFill>
                  <a:srgbClr val="FF0000"/>
                </a:solidFill>
                <a:effectLst/>
                <a:uFillTx/>
                <a:latin typeface="+mj-lt"/>
                <a:ea typeface="+mj-ea"/>
                <a:cs typeface="+mj-cs"/>
                <a:sym typeface="Arial"/>
              </a:rPr>
              <a:t>1</a:t>
            </a:r>
            <a:endParaRPr kumimoji="0" lang="en-US" sz="3600" b="1" i="0" u="none" strike="noStrike" cap="none" spc="0" normalizeH="0" baseline="0" dirty="0">
              <a:ln w="38100">
                <a:solidFill>
                  <a:schemeClr val="tx1"/>
                </a:solidFill>
              </a:ln>
              <a:solidFill>
                <a:srgbClr val="FF0000"/>
              </a:solidFill>
              <a:effectLst/>
              <a:uFillTx/>
              <a:latin typeface="+mj-lt"/>
              <a:ea typeface="+mj-ea"/>
              <a:cs typeface="+mj-cs"/>
              <a:sym typeface="Arial"/>
            </a:endParaRPr>
          </a:p>
        </p:txBody>
      </p:sp>
      <p:sp>
        <p:nvSpPr>
          <p:cNvPr id="46" name="TextBox 45"/>
          <p:cNvSpPr txBox="1"/>
          <p:nvPr/>
        </p:nvSpPr>
        <p:spPr>
          <a:xfrm>
            <a:off x="5694932" y="4205489"/>
            <a:ext cx="326369"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sz="3600" b="1" dirty="0" smtClean="0">
                <a:ln w="38100">
                  <a:solidFill>
                    <a:schemeClr val="tx1"/>
                  </a:solidFill>
                </a:ln>
                <a:solidFill>
                  <a:srgbClr val="FF0000"/>
                </a:solidFill>
                <a:latin typeface="+mj-lt"/>
                <a:ea typeface="+mj-ea"/>
                <a:cs typeface="+mj-cs"/>
                <a:sym typeface="Arial"/>
              </a:rPr>
              <a:t>0</a:t>
            </a:r>
            <a:endParaRPr kumimoji="0" lang="en-US" sz="3600" b="1" i="0" u="none" strike="noStrike" cap="none" spc="0" normalizeH="0" baseline="0" dirty="0">
              <a:ln w="38100">
                <a:solidFill>
                  <a:schemeClr val="tx1"/>
                </a:solidFill>
              </a:ln>
              <a:solidFill>
                <a:srgbClr val="FF0000"/>
              </a:solidFill>
              <a:effectLst/>
              <a:uFillTx/>
              <a:latin typeface="+mj-lt"/>
              <a:ea typeface="+mj-ea"/>
              <a:cs typeface="+mj-cs"/>
              <a:sym typeface="Arial"/>
            </a:endParaRPr>
          </a:p>
        </p:txBody>
      </p:sp>
      <p:sp>
        <p:nvSpPr>
          <p:cNvPr id="47" name="TextBox 46"/>
          <p:cNvSpPr txBox="1"/>
          <p:nvPr/>
        </p:nvSpPr>
        <p:spPr>
          <a:xfrm>
            <a:off x="1211922" y="4703574"/>
            <a:ext cx="335348" cy="523220"/>
          </a:xfrm>
          <a:prstGeom prst="rect">
            <a:avLst/>
          </a:prstGeom>
          <a:noFill/>
        </p:spPr>
        <p:txBody>
          <a:bodyPr wrap="none" rtlCol="0">
            <a:spAutoFit/>
          </a:bodyPr>
          <a:lstStyle/>
          <a:p>
            <a:r>
              <a:rPr lang="en-US" sz="2800" b="1" dirty="0" smtClean="0">
                <a:ln>
                  <a:solidFill>
                    <a:schemeClr val="tx1"/>
                  </a:solidFill>
                </a:ln>
                <a:solidFill>
                  <a:srgbClr val="FF0000"/>
                </a:solidFill>
              </a:rPr>
              <a:t>c</a:t>
            </a:r>
            <a:endParaRPr lang="en-US" b="1" dirty="0">
              <a:ln>
                <a:solidFill>
                  <a:schemeClr val="tx1"/>
                </a:solidFill>
              </a:ln>
              <a:solidFill>
                <a:srgbClr val="FF0000"/>
              </a:solidFill>
            </a:endParaRPr>
          </a:p>
        </p:txBody>
      </p:sp>
      <p:sp>
        <p:nvSpPr>
          <p:cNvPr id="48" name="TextBox 47"/>
          <p:cNvSpPr txBox="1"/>
          <p:nvPr/>
        </p:nvSpPr>
        <p:spPr>
          <a:xfrm>
            <a:off x="1407159" y="5842481"/>
            <a:ext cx="377026" cy="523220"/>
          </a:xfrm>
          <a:prstGeom prst="rect">
            <a:avLst/>
          </a:prstGeom>
          <a:noFill/>
        </p:spPr>
        <p:txBody>
          <a:bodyPr wrap="none" rtlCol="0">
            <a:spAutoFit/>
          </a:bodyPr>
          <a:lstStyle/>
          <a:p>
            <a:r>
              <a:rPr lang="en-US" sz="2800" b="1" dirty="0" smtClean="0">
                <a:ln>
                  <a:solidFill>
                    <a:schemeClr val="tx1"/>
                  </a:solidFill>
                </a:ln>
                <a:solidFill>
                  <a:srgbClr val="FF0000"/>
                </a:solidFill>
              </a:rPr>
              <a:t>d</a:t>
            </a:r>
            <a:endParaRPr lang="en-US" b="1" dirty="0">
              <a:ln>
                <a:solidFill>
                  <a:schemeClr val="tx1"/>
                </a:solidFill>
              </a:ln>
              <a:solidFill>
                <a:srgbClr val="FF0000"/>
              </a:solidFill>
            </a:endParaRPr>
          </a:p>
        </p:txBody>
      </p:sp>
      <p:sp>
        <p:nvSpPr>
          <p:cNvPr id="49" name="TextBox 48"/>
          <p:cNvSpPr txBox="1"/>
          <p:nvPr/>
        </p:nvSpPr>
        <p:spPr>
          <a:xfrm>
            <a:off x="784297" y="5267980"/>
            <a:ext cx="377026" cy="523220"/>
          </a:xfrm>
          <a:prstGeom prst="rect">
            <a:avLst/>
          </a:prstGeom>
          <a:noFill/>
        </p:spPr>
        <p:txBody>
          <a:bodyPr wrap="none" rtlCol="0">
            <a:spAutoFit/>
          </a:bodyPr>
          <a:lstStyle/>
          <a:p>
            <a:r>
              <a:rPr lang="en-US" sz="2800" b="1" dirty="0">
                <a:ln>
                  <a:solidFill>
                    <a:schemeClr val="tx1"/>
                  </a:solidFill>
                </a:ln>
                <a:solidFill>
                  <a:srgbClr val="00B0F0"/>
                </a:solidFill>
              </a:rPr>
              <a:t>d</a:t>
            </a:r>
            <a:endParaRPr lang="en-US" b="1" dirty="0">
              <a:ln>
                <a:solidFill>
                  <a:schemeClr val="tx1"/>
                </a:solidFill>
              </a:ln>
              <a:solidFill>
                <a:srgbClr val="00B0F0"/>
              </a:solidFill>
            </a:endParaRPr>
          </a:p>
        </p:txBody>
      </p:sp>
      <p:sp>
        <p:nvSpPr>
          <p:cNvPr id="50" name="TextBox 49"/>
          <p:cNvSpPr txBox="1"/>
          <p:nvPr/>
        </p:nvSpPr>
        <p:spPr>
          <a:xfrm>
            <a:off x="2114578" y="5512261"/>
            <a:ext cx="335348" cy="523220"/>
          </a:xfrm>
          <a:prstGeom prst="rect">
            <a:avLst/>
          </a:prstGeom>
          <a:noFill/>
        </p:spPr>
        <p:txBody>
          <a:bodyPr wrap="none" rtlCol="0">
            <a:spAutoFit/>
          </a:bodyPr>
          <a:lstStyle/>
          <a:p>
            <a:r>
              <a:rPr lang="en-US" sz="2800" b="1" dirty="0" smtClean="0">
                <a:ln>
                  <a:solidFill>
                    <a:schemeClr val="tx1"/>
                  </a:solidFill>
                </a:ln>
                <a:solidFill>
                  <a:srgbClr val="00B0F0"/>
                </a:solidFill>
              </a:rPr>
              <a:t>c</a:t>
            </a:r>
            <a:endParaRPr lang="en-US" b="1" dirty="0">
              <a:ln>
                <a:solidFill>
                  <a:schemeClr val="tx1"/>
                </a:solidFill>
              </a:ln>
              <a:solidFill>
                <a:srgbClr val="00B0F0"/>
              </a:solidFill>
            </a:endParaRPr>
          </a:p>
        </p:txBody>
      </p:sp>
      <p:sp>
        <p:nvSpPr>
          <p:cNvPr id="51" name="TextBox 50"/>
          <p:cNvSpPr txBox="1"/>
          <p:nvPr/>
        </p:nvSpPr>
        <p:spPr>
          <a:xfrm>
            <a:off x="4817449" y="5696816"/>
            <a:ext cx="3581400" cy="954107"/>
          </a:xfrm>
          <a:prstGeom prst="rect">
            <a:avLst/>
          </a:prstGeom>
          <a:noFill/>
        </p:spPr>
        <p:txBody>
          <a:bodyPr wrap="square" rtlCol="0">
            <a:spAutoFit/>
          </a:bodyPr>
          <a:lstStyle/>
          <a:p>
            <a:r>
              <a:rPr lang="en-US" sz="2800" b="1" dirty="0" smtClean="0"/>
              <a:t>Future Punishment </a:t>
            </a:r>
            <a:r>
              <a:rPr lang="en-US" sz="2800" b="1" dirty="0" smtClean="0">
                <a:sym typeface="Wingdings" panose="05000000000000000000" pitchFamily="2" charset="2"/>
              </a:rPr>
              <a:t> Today’s </a:t>
            </a:r>
            <a:r>
              <a:rPr lang="en-US" sz="2800" b="1" dirty="0" smtClean="0"/>
              <a:t>Cooperation</a:t>
            </a:r>
            <a:endParaRPr lang="en-US" sz="2800" b="1" dirty="0"/>
          </a:p>
        </p:txBody>
      </p:sp>
      <p:sp>
        <p:nvSpPr>
          <p:cNvPr id="52" name="TextBox 51"/>
          <p:cNvSpPr txBox="1"/>
          <p:nvPr/>
        </p:nvSpPr>
        <p:spPr>
          <a:xfrm>
            <a:off x="6660303" y="1090432"/>
            <a:ext cx="1664235" cy="1815882"/>
          </a:xfrm>
          <a:prstGeom prst="rect">
            <a:avLst/>
          </a:prstGeom>
          <a:noFill/>
        </p:spPr>
        <p:txBody>
          <a:bodyPr wrap="square" rtlCol="0">
            <a:spAutoFit/>
          </a:bodyPr>
          <a:lstStyle/>
          <a:p>
            <a:r>
              <a:rPr lang="en-US" sz="2800" dirty="0" smtClean="0"/>
              <a:t>Are they really </a:t>
            </a:r>
            <a:r>
              <a:rPr lang="en-US" sz="2800" i="1" u="sng" dirty="0" smtClean="0"/>
              <a:t>unable</a:t>
            </a:r>
            <a:r>
              <a:rPr lang="en-US" sz="2800" dirty="0" smtClean="0"/>
              <a:t> to do this?</a:t>
            </a:r>
            <a:endParaRPr lang="en-US" sz="2800" dirty="0"/>
          </a:p>
        </p:txBody>
      </p:sp>
      <p:cxnSp>
        <p:nvCxnSpPr>
          <p:cNvPr id="54" name="Straight Connector 53"/>
          <p:cNvCxnSpPr/>
          <p:nvPr/>
        </p:nvCxnSpPr>
        <p:spPr>
          <a:xfrm>
            <a:off x="1784185" y="6343650"/>
            <a:ext cx="0" cy="15026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a:off x="2317585" y="6332775"/>
            <a:ext cx="0" cy="15026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a:off x="635554" y="5767977"/>
            <a:ext cx="15803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1326985" y="6343650"/>
            <a:ext cx="0" cy="15026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a:off x="647123" y="5338911"/>
            <a:ext cx="15803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68" name="TextBox 67"/>
          <p:cNvSpPr txBox="1"/>
          <p:nvPr/>
        </p:nvSpPr>
        <p:spPr>
          <a:xfrm>
            <a:off x="2218607" y="6387877"/>
            <a:ext cx="222175"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2000" b="1" i="0" u="none" strike="noStrike" cap="none" spc="0" normalizeH="0" baseline="0" dirty="0" smtClean="0">
                <a:ln w="38100">
                  <a:noFill/>
                </a:ln>
                <a:effectLst/>
                <a:uFillTx/>
                <a:latin typeface="+mj-lt"/>
                <a:ea typeface="+mj-ea"/>
                <a:cs typeface="+mj-cs"/>
                <a:sym typeface="Arial"/>
              </a:rPr>
              <a:t>3</a:t>
            </a:r>
            <a:endParaRPr kumimoji="0" lang="en-US" sz="2000" b="1" i="0" u="none" strike="noStrike" cap="none" spc="0" normalizeH="0" baseline="0" dirty="0">
              <a:ln w="38100">
                <a:noFill/>
              </a:ln>
              <a:effectLst/>
              <a:uFillTx/>
              <a:latin typeface="+mj-lt"/>
              <a:ea typeface="+mj-ea"/>
              <a:cs typeface="+mj-cs"/>
              <a:sym typeface="Arial"/>
            </a:endParaRPr>
          </a:p>
        </p:txBody>
      </p:sp>
      <p:sp>
        <p:nvSpPr>
          <p:cNvPr id="69" name="TextBox 68"/>
          <p:cNvSpPr txBox="1"/>
          <p:nvPr/>
        </p:nvSpPr>
        <p:spPr>
          <a:xfrm>
            <a:off x="465178" y="4632245"/>
            <a:ext cx="222175"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2000" b="1" i="0" u="none" strike="noStrike" cap="none" spc="0" normalizeH="0" baseline="0" dirty="0" smtClean="0">
                <a:ln w="38100">
                  <a:noFill/>
                </a:ln>
                <a:effectLst/>
                <a:uFillTx/>
                <a:latin typeface="+mj-lt"/>
                <a:ea typeface="+mj-ea"/>
                <a:cs typeface="+mj-cs"/>
                <a:sym typeface="Arial"/>
              </a:rPr>
              <a:t>3</a:t>
            </a:r>
            <a:endParaRPr kumimoji="0" lang="en-US" sz="2000" b="1" i="0" u="none" strike="noStrike" cap="none" spc="0" normalizeH="0" baseline="0" dirty="0">
              <a:ln w="38100">
                <a:noFill/>
              </a:ln>
              <a:effectLst/>
              <a:uFillTx/>
              <a:latin typeface="+mj-lt"/>
              <a:ea typeface="+mj-ea"/>
              <a:cs typeface="+mj-cs"/>
              <a:sym typeface="Arial"/>
            </a:endParaRPr>
          </a:p>
        </p:txBody>
      </p:sp>
      <p:sp>
        <p:nvSpPr>
          <p:cNvPr id="70" name="TextBox 69"/>
          <p:cNvSpPr txBox="1"/>
          <p:nvPr/>
        </p:nvSpPr>
        <p:spPr>
          <a:xfrm>
            <a:off x="456347" y="5110752"/>
            <a:ext cx="222175"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2000" b="1" i="0" u="none" strike="noStrike" cap="none" spc="0" normalizeH="0" baseline="0" dirty="0" smtClean="0">
                <a:ln w="38100">
                  <a:noFill/>
                </a:ln>
                <a:effectLst/>
                <a:uFillTx/>
                <a:latin typeface="+mj-lt"/>
                <a:ea typeface="+mj-ea"/>
                <a:cs typeface="+mj-cs"/>
                <a:sym typeface="Arial"/>
              </a:rPr>
              <a:t>2</a:t>
            </a:r>
            <a:endParaRPr kumimoji="0" lang="en-US" sz="2000" b="1" i="0" u="none" strike="noStrike" cap="none" spc="0" normalizeH="0" baseline="0" dirty="0">
              <a:ln w="38100">
                <a:noFill/>
              </a:ln>
              <a:effectLst/>
              <a:uFillTx/>
              <a:latin typeface="+mj-lt"/>
              <a:ea typeface="+mj-ea"/>
              <a:cs typeface="+mj-cs"/>
              <a:sym typeface="Arial"/>
            </a:endParaRPr>
          </a:p>
        </p:txBody>
      </p:sp>
      <p:sp>
        <p:nvSpPr>
          <p:cNvPr id="71" name="TextBox 70"/>
          <p:cNvSpPr txBox="1"/>
          <p:nvPr/>
        </p:nvSpPr>
        <p:spPr>
          <a:xfrm>
            <a:off x="1687929" y="6395353"/>
            <a:ext cx="222175"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2000" b="1" i="0" u="none" strike="noStrike" cap="none" spc="0" normalizeH="0" baseline="0" dirty="0" smtClean="0">
                <a:ln w="38100">
                  <a:noFill/>
                </a:ln>
                <a:effectLst/>
                <a:uFillTx/>
                <a:latin typeface="+mj-lt"/>
                <a:ea typeface="+mj-ea"/>
                <a:cs typeface="+mj-cs"/>
                <a:sym typeface="Arial"/>
              </a:rPr>
              <a:t>2</a:t>
            </a:r>
            <a:endParaRPr kumimoji="0" lang="en-US" sz="2000" b="1" i="0" u="none" strike="noStrike" cap="none" spc="0" normalizeH="0" baseline="0" dirty="0">
              <a:ln w="38100">
                <a:noFill/>
              </a:ln>
              <a:effectLst/>
              <a:uFillTx/>
              <a:latin typeface="+mj-lt"/>
              <a:ea typeface="+mj-ea"/>
              <a:cs typeface="+mj-cs"/>
              <a:sym typeface="Arial"/>
            </a:endParaRPr>
          </a:p>
        </p:txBody>
      </p:sp>
      <p:sp>
        <p:nvSpPr>
          <p:cNvPr id="72" name="TextBox 71"/>
          <p:cNvSpPr txBox="1"/>
          <p:nvPr/>
        </p:nvSpPr>
        <p:spPr>
          <a:xfrm>
            <a:off x="1223452" y="6404558"/>
            <a:ext cx="222175"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2000" b="1" i="0" u="none" strike="noStrike" cap="none" spc="0" normalizeH="0" baseline="0" dirty="0" smtClean="0">
                <a:ln w="38100">
                  <a:noFill/>
                </a:ln>
                <a:effectLst/>
                <a:uFillTx/>
                <a:latin typeface="+mj-lt"/>
                <a:ea typeface="+mj-ea"/>
                <a:cs typeface="+mj-cs"/>
                <a:sym typeface="Arial"/>
              </a:rPr>
              <a:t>1</a:t>
            </a:r>
            <a:endParaRPr kumimoji="0" lang="en-US" sz="2000" b="1" i="0" u="none" strike="noStrike" cap="none" spc="0" normalizeH="0" baseline="0" dirty="0">
              <a:ln w="38100">
                <a:noFill/>
              </a:ln>
              <a:effectLst/>
              <a:uFillTx/>
              <a:latin typeface="+mj-lt"/>
              <a:ea typeface="+mj-ea"/>
              <a:cs typeface="+mj-cs"/>
              <a:sym typeface="Arial"/>
            </a:endParaRPr>
          </a:p>
        </p:txBody>
      </p:sp>
      <p:sp>
        <p:nvSpPr>
          <p:cNvPr id="73" name="TextBox 72"/>
          <p:cNvSpPr txBox="1"/>
          <p:nvPr/>
        </p:nvSpPr>
        <p:spPr>
          <a:xfrm>
            <a:off x="456346" y="5538965"/>
            <a:ext cx="222175"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2000" b="1" i="0" u="none" strike="noStrike" cap="none" spc="0" normalizeH="0" baseline="0" dirty="0" smtClean="0">
                <a:ln w="38100">
                  <a:noFill/>
                </a:ln>
                <a:effectLst/>
                <a:uFillTx/>
                <a:latin typeface="+mj-lt"/>
                <a:ea typeface="+mj-ea"/>
                <a:cs typeface="+mj-cs"/>
                <a:sym typeface="Arial"/>
              </a:rPr>
              <a:t>1</a:t>
            </a:r>
            <a:endParaRPr kumimoji="0" lang="en-US" sz="2000" b="1" i="0" u="none" strike="noStrike" cap="none" spc="0" normalizeH="0" baseline="0" dirty="0">
              <a:ln w="38100">
                <a:noFill/>
              </a:ln>
              <a:effectLst/>
              <a:uFillTx/>
              <a:latin typeface="+mj-lt"/>
              <a:ea typeface="+mj-ea"/>
              <a:cs typeface="+mj-cs"/>
              <a:sym typeface="Arial"/>
            </a:endParaRPr>
          </a:p>
        </p:txBody>
      </p:sp>
      <p:sp>
        <p:nvSpPr>
          <p:cNvPr id="74" name="TextBox 73"/>
          <p:cNvSpPr txBox="1"/>
          <p:nvPr/>
        </p:nvSpPr>
        <p:spPr>
          <a:xfrm>
            <a:off x="6813098" y="4617893"/>
            <a:ext cx="1939313" cy="369332"/>
          </a:xfrm>
          <a:prstGeom prst="rect">
            <a:avLst/>
          </a:prstGeom>
          <a:noFill/>
        </p:spPr>
        <p:txBody>
          <a:bodyPr wrap="none" rtlCol="0">
            <a:spAutoFit/>
          </a:bodyPr>
          <a:lstStyle/>
          <a:p>
            <a:r>
              <a:rPr lang="en-US" dirty="0" smtClean="0"/>
              <a:t>-- Repeated Game.</a:t>
            </a:r>
            <a:endParaRPr lang="en-US" dirty="0"/>
          </a:p>
        </p:txBody>
      </p:sp>
    </p:spTree>
    <p:extLst>
      <p:ext uri="{BB962C8B-B14F-4D97-AF65-F5344CB8AC3E}">
        <p14:creationId xmlns:p14="http://schemas.microsoft.com/office/powerpoint/2010/main" val="1221050484"/>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 name="Picture 40"/>
          <p:cNvPicPr>
            <a:picLocks noChangeAspect="1"/>
          </p:cNvPicPr>
          <p:nvPr/>
        </p:nvPicPr>
        <p:blipFill>
          <a:blip r:embed="rId3"/>
          <a:stretch>
            <a:fillRect/>
          </a:stretch>
        </p:blipFill>
        <p:spPr>
          <a:xfrm>
            <a:off x="533400" y="2419350"/>
            <a:ext cx="4933950" cy="4210050"/>
          </a:xfrm>
          <a:prstGeom prst="rect">
            <a:avLst/>
          </a:prstGeom>
        </p:spPr>
      </p:pic>
      <p:pic>
        <p:nvPicPr>
          <p:cNvPr id="36" name="Picture 35"/>
          <p:cNvPicPr>
            <a:picLocks noChangeAspect="1"/>
          </p:cNvPicPr>
          <p:nvPr/>
        </p:nvPicPr>
        <p:blipFill>
          <a:blip r:embed="rId4"/>
          <a:stretch>
            <a:fillRect/>
          </a:stretch>
        </p:blipFill>
        <p:spPr>
          <a:xfrm>
            <a:off x="5495925" y="4769591"/>
            <a:ext cx="2886075" cy="1866900"/>
          </a:xfrm>
          <a:prstGeom prst="rect">
            <a:avLst/>
          </a:prstGeom>
        </p:spPr>
      </p:pic>
      <p:sp>
        <p:nvSpPr>
          <p:cNvPr id="2" name="Title 1"/>
          <p:cNvSpPr>
            <a:spLocks noGrp="1"/>
          </p:cNvSpPr>
          <p:nvPr>
            <p:ph type="title"/>
          </p:nvPr>
        </p:nvSpPr>
        <p:spPr>
          <a:xfrm>
            <a:off x="-2057400" y="98569"/>
            <a:ext cx="8229600" cy="1143000"/>
          </a:xfrm>
        </p:spPr>
        <p:txBody>
          <a:bodyPr>
            <a:normAutofit/>
          </a:bodyPr>
          <a:lstStyle/>
          <a:p>
            <a:r>
              <a:rPr lang="en-US" sz="5400" dirty="0" smtClean="0"/>
              <a:t>Folk Basics</a:t>
            </a:r>
            <a:endParaRPr lang="en-US" sz="5400" dirty="0"/>
          </a:p>
        </p:txBody>
      </p:sp>
      <p:sp>
        <p:nvSpPr>
          <p:cNvPr id="4" name="Slide Number Placeholder 3"/>
          <p:cNvSpPr>
            <a:spLocks noGrp="1"/>
          </p:cNvSpPr>
          <p:nvPr>
            <p:ph type="sldNum" sz="quarter" idx="12"/>
          </p:nvPr>
        </p:nvSpPr>
        <p:spPr/>
        <p:txBody>
          <a:bodyPr/>
          <a:lstStyle/>
          <a:p>
            <a:fld id="{B2FC610D-FAE1-464C-9CF3-920562D0AD66}" type="slidenum">
              <a:rPr lang="en-US" smtClean="0"/>
              <a:t>125</a:t>
            </a:fld>
            <a:endParaRPr lang="en-US" dirty="0"/>
          </a:p>
        </p:txBody>
      </p:sp>
      <p:sp>
        <p:nvSpPr>
          <p:cNvPr id="31" name="Isosceles Triangle 30"/>
          <p:cNvSpPr/>
          <p:nvPr/>
        </p:nvSpPr>
        <p:spPr>
          <a:xfrm>
            <a:off x="1807371" y="4505413"/>
            <a:ext cx="874597" cy="824056"/>
          </a:xfrm>
          <a:prstGeom prst="triangle">
            <a:avLst>
              <a:gd name="adj" fmla="val 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Isosceles Triangle 31"/>
          <p:cNvSpPr/>
          <p:nvPr/>
        </p:nvSpPr>
        <p:spPr>
          <a:xfrm rot="2602708">
            <a:off x="1761725" y="4837928"/>
            <a:ext cx="1013633" cy="131201"/>
          </a:xfrm>
          <a:prstGeom prst="triangl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TextBox 33"/>
          <p:cNvSpPr txBox="1"/>
          <p:nvPr/>
        </p:nvSpPr>
        <p:spPr>
          <a:xfrm>
            <a:off x="1836090" y="4855065"/>
            <a:ext cx="566245" cy="369332"/>
          </a:xfrm>
          <a:prstGeom prst="rect">
            <a:avLst/>
          </a:prstGeom>
          <a:noFill/>
        </p:spPr>
        <p:txBody>
          <a:bodyPr wrap="none" rtlCol="0">
            <a:spAutoFit/>
          </a:bodyPr>
          <a:lstStyle/>
          <a:p>
            <a:r>
              <a:rPr lang="en-US" dirty="0" smtClean="0">
                <a:solidFill>
                  <a:schemeClr val="bg1"/>
                </a:solidFill>
              </a:rPr>
              <a:t>Folk</a:t>
            </a:r>
            <a:endParaRPr lang="en-US" dirty="0">
              <a:solidFill>
                <a:schemeClr val="bg1"/>
              </a:solidFill>
            </a:endParaRPr>
          </a:p>
        </p:txBody>
      </p:sp>
      <p:sp>
        <p:nvSpPr>
          <p:cNvPr id="37" name="TextBox 36"/>
          <p:cNvSpPr txBox="1"/>
          <p:nvPr/>
        </p:nvSpPr>
        <p:spPr>
          <a:xfrm>
            <a:off x="3012030" y="1295400"/>
            <a:ext cx="5809283" cy="3416320"/>
          </a:xfrm>
          <a:prstGeom prst="rect">
            <a:avLst/>
          </a:prstGeom>
          <a:noFill/>
        </p:spPr>
        <p:txBody>
          <a:bodyPr wrap="none" rtlCol="0">
            <a:spAutoFit/>
          </a:bodyPr>
          <a:lstStyle/>
          <a:p>
            <a:r>
              <a:rPr lang="en-US" b="1" dirty="0" smtClean="0"/>
              <a:t>If…</a:t>
            </a:r>
          </a:p>
          <a:p>
            <a:r>
              <a:rPr lang="en-US" b="1" dirty="0" smtClean="0"/>
              <a:t>[1] Game is long.</a:t>
            </a:r>
          </a:p>
          <a:p>
            <a:r>
              <a:rPr lang="en-US" b="1" dirty="0" smtClean="0"/>
              <a:t>[2] Players are patient.</a:t>
            </a:r>
          </a:p>
          <a:p>
            <a:endParaRPr lang="en-US" b="1" dirty="0" smtClean="0"/>
          </a:p>
          <a:p>
            <a:r>
              <a:rPr lang="en-US" b="1" dirty="0" smtClean="0"/>
              <a:t>Then..</a:t>
            </a:r>
          </a:p>
          <a:p>
            <a:r>
              <a:rPr lang="en-US" b="1" dirty="0" smtClean="0"/>
              <a:t>[3] Players can be punished (in the future).</a:t>
            </a:r>
          </a:p>
          <a:p>
            <a:r>
              <a:rPr lang="en-US" b="1" dirty="0" smtClean="0"/>
              <a:t>Result…</a:t>
            </a:r>
          </a:p>
          <a:p>
            <a:r>
              <a:rPr lang="en-US" b="1" dirty="0" smtClean="0"/>
              <a:t>[4] Mutually, all can hit any region better than “punish </a:t>
            </a:r>
            <a:r>
              <a:rPr lang="en-US" b="1" dirty="0" err="1" smtClean="0"/>
              <a:t>eq</a:t>
            </a:r>
            <a:r>
              <a:rPr lang="en-US" b="1" dirty="0" smtClean="0"/>
              <a:t>”.</a:t>
            </a:r>
          </a:p>
          <a:p>
            <a:endParaRPr lang="en-US" b="1" dirty="0"/>
          </a:p>
          <a:p>
            <a:r>
              <a:rPr lang="en-US" b="1" dirty="0" smtClean="0"/>
              <a:t>Simple rule:</a:t>
            </a:r>
          </a:p>
          <a:p>
            <a:r>
              <a:rPr lang="en-US" b="1" dirty="0" smtClean="0"/>
              <a:t>[1] Choose Eq*</a:t>
            </a:r>
          </a:p>
          <a:p>
            <a:r>
              <a:rPr lang="en-US" b="1" dirty="0" smtClean="0"/>
              <a:t>[2] Select Eq* until someone doesn’t, Punish defectors.</a:t>
            </a:r>
            <a:endParaRPr lang="en-US" b="1" dirty="0"/>
          </a:p>
        </p:txBody>
      </p:sp>
      <p:sp>
        <p:nvSpPr>
          <p:cNvPr id="38" name="TextBox 37"/>
          <p:cNvSpPr txBox="1"/>
          <p:nvPr/>
        </p:nvSpPr>
        <p:spPr>
          <a:xfrm>
            <a:off x="1029248" y="5345668"/>
            <a:ext cx="825867" cy="369332"/>
          </a:xfrm>
          <a:prstGeom prst="rect">
            <a:avLst/>
          </a:prstGeom>
          <a:noFill/>
        </p:spPr>
        <p:txBody>
          <a:bodyPr wrap="none" rtlCol="0">
            <a:spAutoFit/>
          </a:bodyPr>
          <a:lstStyle/>
          <a:p>
            <a:r>
              <a:rPr lang="en-US" b="1" dirty="0" smtClean="0"/>
              <a:t>Punish</a:t>
            </a:r>
            <a:endParaRPr lang="en-US" b="1" dirty="0"/>
          </a:p>
        </p:txBody>
      </p:sp>
      <p:sp>
        <p:nvSpPr>
          <p:cNvPr id="39" name="Oval 38"/>
          <p:cNvSpPr/>
          <p:nvPr/>
        </p:nvSpPr>
        <p:spPr>
          <a:xfrm>
            <a:off x="1689037" y="5244247"/>
            <a:ext cx="156566" cy="184666"/>
          </a:xfrm>
          <a:prstGeom prst="ellipse">
            <a:avLst/>
          </a:prstGeom>
          <a:solidFill>
            <a:schemeClr val="tx1">
              <a:lumMod val="65000"/>
              <a:lumOff val="3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p:cNvSpPr txBox="1"/>
          <p:nvPr/>
        </p:nvSpPr>
        <p:spPr>
          <a:xfrm>
            <a:off x="4381500" y="341293"/>
            <a:ext cx="3581400" cy="954107"/>
          </a:xfrm>
          <a:prstGeom prst="rect">
            <a:avLst/>
          </a:prstGeom>
          <a:noFill/>
        </p:spPr>
        <p:txBody>
          <a:bodyPr wrap="square" rtlCol="0">
            <a:spAutoFit/>
          </a:bodyPr>
          <a:lstStyle/>
          <a:p>
            <a:r>
              <a:rPr lang="en-US" sz="2800" b="1" dirty="0" smtClean="0"/>
              <a:t>Future Punishment </a:t>
            </a:r>
            <a:r>
              <a:rPr lang="en-US" sz="2800" b="1" dirty="0" smtClean="0">
                <a:sym typeface="Wingdings" panose="05000000000000000000" pitchFamily="2" charset="2"/>
              </a:rPr>
              <a:t> Today’s </a:t>
            </a:r>
            <a:r>
              <a:rPr lang="en-US" sz="2800" b="1" dirty="0" smtClean="0"/>
              <a:t>Cooperation</a:t>
            </a:r>
            <a:endParaRPr lang="en-US" sz="2800" b="1" dirty="0"/>
          </a:p>
        </p:txBody>
      </p:sp>
    </p:spTree>
    <p:extLst>
      <p:ext uri="{BB962C8B-B14F-4D97-AF65-F5344CB8AC3E}">
        <p14:creationId xmlns:p14="http://schemas.microsoft.com/office/powerpoint/2010/main" val="2319195951"/>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 name="Picture 40"/>
          <p:cNvPicPr>
            <a:picLocks noChangeAspect="1"/>
          </p:cNvPicPr>
          <p:nvPr/>
        </p:nvPicPr>
        <p:blipFill>
          <a:blip r:embed="rId3"/>
          <a:stretch>
            <a:fillRect/>
          </a:stretch>
        </p:blipFill>
        <p:spPr>
          <a:xfrm>
            <a:off x="533400" y="2419350"/>
            <a:ext cx="4933950" cy="4210050"/>
          </a:xfrm>
          <a:prstGeom prst="rect">
            <a:avLst/>
          </a:prstGeom>
        </p:spPr>
      </p:pic>
      <p:sp>
        <p:nvSpPr>
          <p:cNvPr id="8" name="Rectangle 7"/>
          <p:cNvSpPr/>
          <p:nvPr/>
        </p:nvSpPr>
        <p:spPr>
          <a:xfrm>
            <a:off x="218009" y="2272929"/>
            <a:ext cx="5277915" cy="4502891"/>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Picture 35"/>
          <p:cNvPicPr>
            <a:picLocks noChangeAspect="1"/>
          </p:cNvPicPr>
          <p:nvPr/>
        </p:nvPicPr>
        <p:blipFill>
          <a:blip r:embed="rId4"/>
          <a:stretch>
            <a:fillRect/>
          </a:stretch>
        </p:blipFill>
        <p:spPr>
          <a:xfrm>
            <a:off x="5495925" y="4769591"/>
            <a:ext cx="2886075" cy="1866900"/>
          </a:xfrm>
          <a:prstGeom prst="rect">
            <a:avLst/>
          </a:prstGeom>
        </p:spPr>
      </p:pic>
      <p:sp>
        <p:nvSpPr>
          <p:cNvPr id="2" name="Title 1"/>
          <p:cNvSpPr>
            <a:spLocks noGrp="1"/>
          </p:cNvSpPr>
          <p:nvPr>
            <p:ph type="title"/>
          </p:nvPr>
        </p:nvSpPr>
        <p:spPr>
          <a:xfrm>
            <a:off x="457200" y="152400"/>
            <a:ext cx="8229600" cy="1143000"/>
          </a:xfrm>
        </p:spPr>
        <p:txBody>
          <a:bodyPr>
            <a:normAutofit/>
          </a:bodyPr>
          <a:lstStyle/>
          <a:p>
            <a:r>
              <a:rPr lang="en-US" sz="4800" dirty="0" smtClean="0"/>
              <a:t>Long Run Equilibrium</a:t>
            </a:r>
            <a:endParaRPr lang="en-US" sz="4800" dirty="0"/>
          </a:p>
        </p:txBody>
      </p:sp>
      <p:sp>
        <p:nvSpPr>
          <p:cNvPr id="4" name="Slide Number Placeholder 3"/>
          <p:cNvSpPr>
            <a:spLocks noGrp="1"/>
          </p:cNvSpPr>
          <p:nvPr>
            <p:ph type="sldNum" sz="quarter" idx="12"/>
          </p:nvPr>
        </p:nvSpPr>
        <p:spPr/>
        <p:txBody>
          <a:bodyPr/>
          <a:lstStyle/>
          <a:p>
            <a:fld id="{B2FC610D-FAE1-464C-9CF3-920562D0AD66}" type="slidenum">
              <a:rPr lang="en-US" smtClean="0"/>
              <a:t>126</a:t>
            </a:fld>
            <a:endParaRPr lang="en-US" dirty="0"/>
          </a:p>
        </p:txBody>
      </p:sp>
      <p:sp>
        <p:nvSpPr>
          <p:cNvPr id="31" name="Isosceles Triangle 30"/>
          <p:cNvSpPr/>
          <p:nvPr/>
        </p:nvSpPr>
        <p:spPr>
          <a:xfrm>
            <a:off x="1807371" y="4505413"/>
            <a:ext cx="874597" cy="824056"/>
          </a:xfrm>
          <a:prstGeom prst="triangle">
            <a:avLst>
              <a:gd name="adj" fmla="val 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Isosceles Triangle 31"/>
          <p:cNvSpPr/>
          <p:nvPr/>
        </p:nvSpPr>
        <p:spPr>
          <a:xfrm rot="2602708">
            <a:off x="1761725" y="4837928"/>
            <a:ext cx="1013633" cy="131201"/>
          </a:xfrm>
          <a:prstGeom prst="triangl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TextBox 33"/>
          <p:cNvSpPr txBox="1"/>
          <p:nvPr/>
        </p:nvSpPr>
        <p:spPr>
          <a:xfrm>
            <a:off x="1836090" y="4855065"/>
            <a:ext cx="566245" cy="369332"/>
          </a:xfrm>
          <a:prstGeom prst="rect">
            <a:avLst/>
          </a:prstGeom>
          <a:noFill/>
        </p:spPr>
        <p:txBody>
          <a:bodyPr wrap="none" rtlCol="0">
            <a:spAutoFit/>
          </a:bodyPr>
          <a:lstStyle/>
          <a:p>
            <a:r>
              <a:rPr lang="en-US" dirty="0" smtClean="0">
                <a:solidFill>
                  <a:schemeClr val="bg1"/>
                </a:solidFill>
              </a:rPr>
              <a:t>Folk</a:t>
            </a:r>
            <a:endParaRPr lang="en-US" dirty="0">
              <a:solidFill>
                <a:schemeClr val="bg1"/>
              </a:solidFill>
            </a:endParaRPr>
          </a:p>
        </p:txBody>
      </p:sp>
      <p:sp>
        <p:nvSpPr>
          <p:cNvPr id="37" name="TextBox 36"/>
          <p:cNvSpPr txBox="1"/>
          <p:nvPr/>
        </p:nvSpPr>
        <p:spPr>
          <a:xfrm>
            <a:off x="3012030" y="1560488"/>
            <a:ext cx="5809283" cy="3139321"/>
          </a:xfrm>
          <a:prstGeom prst="rect">
            <a:avLst/>
          </a:prstGeom>
          <a:noFill/>
        </p:spPr>
        <p:txBody>
          <a:bodyPr wrap="none" rtlCol="0">
            <a:spAutoFit/>
          </a:bodyPr>
          <a:lstStyle/>
          <a:p>
            <a:r>
              <a:rPr lang="en-US" b="1" dirty="0" smtClean="0"/>
              <a:t>If…</a:t>
            </a:r>
          </a:p>
          <a:p>
            <a:r>
              <a:rPr lang="en-US" b="1" dirty="0" smtClean="0"/>
              <a:t>[1] Game is long.</a:t>
            </a:r>
          </a:p>
          <a:p>
            <a:r>
              <a:rPr lang="en-US" b="1" dirty="0" smtClean="0"/>
              <a:t>[2] Players are patient.</a:t>
            </a:r>
          </a:p>
          <a:p>
            <a:endParaRPr lang="en-US" b="1" dirty="0" smtClean="0"/>
          </a:p>
          <a:p>
            <a:r>
              <a:rPr lang="en-US" b="1" dirty="0" smtClean="0"/>
              <a:t>Then..</a:t>
            </a:r>
          </a:p>
          <a:p>
            <a:r>
              <a:rPr lang="en-US" b="1" dirty="0" smtClean="0"/>
              <a:t>[3] Players can be punished.</a:t>
            </a:r>
          </a:p>
          <a:p>
            <a:r>
              <a:rPr lang="en-US" b="1" dirty="0" smtClean="0"/>
              <a:t>[4] Mutually, all can hit any region better than “punish </a:t>
            </a:r>
            <a:r>
              <a:rPr lang="en-US" b="1" dirty="0" err="1" smtClean="0"/>
              <a:t>eq</a:t>
            </a:r>
            <a:r>
              <a:rPr lang="en-US" b="1" dirty="0" smtClean="0"/>
              <a:t>”.</a:t>
            </a:r>
          </a:p>
          <a:p>
            <a:endParaRPr lang="en-US" b="1" dirty="0"/>
          </a:p>
          <a:p>
            <a:r>
              <a:rPr lang="en-US" b="1" dirty="0" smtClean="0"/>
              <a:t>Simple:</a:t>
            </a:r>
          </a:p>
          <a:p>
            <a:r>
              <a:rPr lang="en-US" b="1" dirty="0" smtClean="0"/>
              <a:t>[1] Choose Eq*</a:t>
            </a:r>
          </a:p>
          <a:p>
            <a:r>
              <a:rPr lang="en-US" b="1" dirty="0" smtClean="0"/>
              <a:t>[2] Select Eq* until someone doesn’t, Punish defectors.</a:t>
            </a:r>
            <a:endParaRPr lang="en-US" b="1" dirty="0"/>
          </a:p>
        </p:txBody>
      </p:sp>
      <p:sp>
        <p:nvSpPr>
          <p:cNvPr id="38" name="TextBox 37"/>
          <p:cNvSpPr txBox="1"/>
          <p:nvPr/>
        </p:nvSpPr>
        <p:spPr>
          <a:xfrm>
            <a:off x="1029248" y="5345668"/>
            <a:ext cx="825867" cy="369332"/>
          </a:xfrm>
          <a:prstGeom prst="rect">
            <a:avLst/>
          </a:prstGeom>
          <a:noFill/>
        </p:spPr>
        <p:txBody>
          <a:bodyPr wrap="none" rtlCol="0">
            <a:spAutoFit/>
          </a:bodyPr>
          <a:lstStyle/>
          <a:p>
            <a:r>
              <a:rPr lang="en-US" b="1" dirty="0" smtClean="0"/>
              <a:t>Punish</a:t>
            </a:r>
            <a:endParaRPr lang="en-US" b="1" dirty="0"/>
          </a:p>
        </p:txBody>
      </p:sp>
      <p:sp>
        <p:nvSpPr>
          <p:cNvPr id="39" name="Oval 38"/>
          <p:cNvSpPr/>
          <p:nvPr/>
        </p:nvSpPr>
        <p:spPr>
          <a:xfrm>
            <a:off x="1689037" y="5244247"/>
            <a:ext cx="156566" cy="184666"/>
          </a:xfrm>
          <a:prstGeom prst="ellipse">
            <a:avLst/>
          </a:prstGeom>
          <a:solidFill>
            <a:schemeClr val="tx1">
              <a:lumMod val="65000"/>
              <a:lumOff val="3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Connector 4"/>
          <p:cNvCxnSpPr/>
          <p:nvPr/>
        </p:nvCxnSpPr>
        <p:spPr>
          <a:xfrm>
            <a:off x="228600" y="4505413"/>
            <a:ext cx="1981200" cy="22001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533400" y="4343400"/>
            <a:ext cx="1981200" cy="22001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838200" y="4191000"/>
            <a:ext cx="1981200" cy="22001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1066800" y="3962400"/>
            <a:ext cx="1981200" cy="22001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1295400" y="3886200"/>
            <a:ext cx="1981200" cy="22001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1524000" y="3972013"/>
            <a:ext cx="1981200" cy="22001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Up Arrow 8"/>
          <p:cNvSpPr/>
          <p:nvPr/>
        </p:nvSpPr>
        <p:spPr>
          <a:xfrm>
            <a:off x="2434931" y="5643882"/>
            <a:ext cx="159338" cy="314074"/>
          </a:xfrm>
          <a:prstGeom prst="upArrow">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2296957" y="4792478"/>
            <a:ext cx="79777" cy="85474"/>
          </a:xfrm>
          <a:prstGeom prst="ellipse">
            <a:avLst/>
          </a:prstGeom>
          <a:solidFill>
            <a:srgbClr val="92D05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p:cNvSpPr txBox="1"/>
          <p:nvPr/>
        </p:nvSpPr>
        <p:spPr>
          <a:xfrm>
            <a:off x="2396310" y="4465883"/>
            <a:ext cx="941668" cy="369332"/>
          </a:xfrm>
          <a:prstGeom prst="rect">
            <a:avLst/>
          </a:prstGeom>
          <a:solidFill>
            <a:schemeClr val="bg1">
              <a:lumMod val="95000"/>
            </a:schemeClr>
          </a:solidFill>
        </p:spPr>
        <p:txBody>
          <a:bodyPr wrap="none" rtlCol="0">
            <a:spAutoFit/>
          </a:bodyPr>
          <a:lstStyle/>
          <a:p>
            <a:r>
              <a:rPr lang="en-US" b="1" dirty="0" smtClean="0">
                <a:solidFill>
                  <a:srgbClr val="00B050"/>
                </a:solidFill>
              </a:rPr>
              <a:t>Tangent</a:t>
            </a:r>
            <a:endParaRPr lang="en-US" b="1" dirty="0">
              <a:solidFill>
                <a:srgbClr val="00B050"/>
              </a:solidFill>
            </a:endParaRPr>
          </a:p>
        </p:txBody>
      </p:sp>
      <p:sp>
        <p:nvSpPr>
          <p:cNvPr id="26" name="TextBox 25"/>
          <p:cNvSpPr txBox="1"/>
          <p:nvPr/>
        </p:nvSpPr>
        <p:spPr>
          <a:xfrm>
            <a:off x="3873092" y="2252008"/>
            <a:ext cx="4126707" cy="1938992"/>
          </a:xfrm>
          <a:prstGeom prst="rect">
            <a:avLst/>
          </a:prstGeom>
          <a:solidFill>
            <a:schemeClr val="bg1">
              <a:lumMod val="95000"/>
            </a:schemeClr>
          </a:solidFill>
          <a:ln>
            <a:solidFill>
              <a:schemeClr val="tx1"/>
            </a:solidFill>
          </a:ln>
        </p:spPr>
        <p:txBody>
          <a:bodyPr wrap="none" rtlCol="0">
            <a:spAutoFit/>
          </a:bodyPr>
          <a:lstStyle/>
          <a:p>
            <a:r>
              <a:rPr lang="en-US" sz="2400" b="1" dirty="0" smtClean="0">
                <a:solidFill>
                  <a:srgbClr val="00B050"/>
                </a:solidFill>
              </a:rPr>
              <a:t>If </a:t>
            </a:r>
            <a:r>
              <a:rPr lang="en-US" sz="2400" b="1" u="sng" dirty="0" smtClean="0">
                <a:solidFill>
                  <a:srgbClr val="00B050"/>
                </a:solidFill>
              </a:rPr>
              <a:t>punishment</a:t>
            </a:r>
            <a:r>
              <a:rPr lang="en-US" sz="2400" b="1" dirty="0" smtClean="0">
                <a:solidFill>
                  <a:srgbClr val="00B050"/>
                </a:solidFill>
              </a:rPr>
              <a:t> is possible,</a:t>
            </a:r>
          </a:p>
          <a:p>
            <a:r>
              <a:rPr lang="en-US" sz="2400" b="1" u="sng" dirty="0" smtClean="0">
                <a:solidFill>
                  <a:srgbClr val="00B050"/>
                </a:solidFill>
              </a:rPr>
              <a:t>cooperation</a:t>
            </a:r>
            <a:r>
              <a:rPr lang="en-US" sz="2400" b="1" dirty="0" smtClean="0">
                <a:solidFill>
                  <a:srgbClr val="00B050"/>
                </a:solidFill>
              </a:rPr>
              <a:t> is enforceable.</a:t>
            </a:r>
          </a:p>
          <a:p>
            <a:endParaRPr lang="en-US" sz="2400" b="1" dirty="0">
              <a:solidFill>
                <a:srgbClr val="00B050"/>
              </a:solidFill>
            </a:endParaRPr>
          </a:p>
          <a:p>
            <a:r>
              <a:rPr lang="en-US" sz="2400" b="1" dirty="0" smtClean="0">
                <a:solidFill>
                  <a:srgbClr val="00B050"/>
                </a:solidFill>
              </a:rPr>
              <a:t>If </a:t>
            </a:r>
            <a:r>
              <a:rPr lang="en-US" sz="2400" b="1" u="sng" dirty="0" smtClean="0">
                <a:solidFill>
                  <a:srgbClr val="00B050"/>
                </a:solidFill>
              </a:rPr>
              <a:t>value-transfers</a:t>
            </a:r>
            <a:r>
              <a:rPr lang="en-US" sz="2400" b="1" dirty="0" smtClean="0">
                <a:solidFill>
                  <a:srgbClr val="00B050"/>
                </a:solidFill>
              </a:rPr>
              <a:t> are possible,</a:t>
            </a:r>
          </a:p>
          <a:p>
            <a:r>
              <a:rPr lang="en-US" sz="2400" b="1" dirty="0" smtClean="0">
                <a:solidFill>
                  <a:srgbClr val="00B050"/>
                </a:solidFill>
              </a:rPr>
              <a:t>total co-op </a:t>
            </a:r>
            <a:r>
              <a:rPr lang="en-US" sz="2400" b="1" u="sng" dirty="0" smtClean="0">
                <a:solidFill>
                  <a:srgbClr val="00B050"/>
                </a:solidFill>
              </a:rPr>
              <a:t>value is maximized</a:t>
            </a:r>
            <a:r>
              <a:rPr lang="en-US" sz="2400" b="1" dirty="0" smtClean="0">
                <a:solidFill>
                  <a:srgbClr val="00B050"/>
                </a:solidFill>
              </a:rPr>
              <a:t>.</a:t>
            </a:r>
            <a:endParaRPr lang="en-US" sz="2400" b="1" dirty="0">
              <a:solidFill>
                <a:srgbClr val="00B050"/>
              </a:solidFill>
            </a:endParaRPr>
          </a:p>
        </p:txBody>
      </p:sp>
    </p:spTree>
    <p:extLst>
      <p:ext uri="{BB962C8B-B14F-4D97-AF65-F5344CB8AC3E}">
        <p14:creationId xmlns:p14="http://schemas.microsoft.com/office/powerpoint/2010/main" val="2002767917"/>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Freeform 12"/>
          <p:cNvSpPr/>
          <p:nvPr/>
        </p:nvSpPr>
        <p:spPr>
          <a:xfrm>
            <a:off x="418548" y="2378866"/>
            <a:ext cx="7963452" cy="2652677"/>
          </a:xfrm>
          <a:custGeom>
            <a:avLst/>
            <a:gdLst>
              <a:gd name="connsiteX0" fmla="*/ 607329 w 9641576"/>
              <a:gd name="connsiteY0" fmla="*/ 119335 h 2624905"/>
              <a:gd name="connsiteX1" fmla="*/ 8151129 w 9641576"/>
              <a:gd name="connsiteY1" fmla="*/ 100285 h 2624905"/>
              <a:gd name="connsiteX2" fmla="*/ 9027429 w 9641576"/>
              <a:gd name="connsiteY2" fmla="*/ 1205185 h 2624905"/>
              <a:gd name="connsiteX3" fmla="*/ 1045479 w 9641576"/>
              <a:gd name="connsiteY3" fmla="*/ 1300435 h 2624905"/>
              <a:gd name="connsiteX4" fmla="*/ 854979 w 9641576"/>
              <a:gd name="connsiteY4" fmla="*/ 2481535 h 2624905"/>
              <a:gd name="connsiteX5" fmla="*/ 8055879 w 9641576"/>
              <a:gd name="connsiteY5" fmla="*/ 2614885 h 2624905"/>
              <a:gd name="connsiteX0" fmla="*/ 0 w 9859292"/>
              <a:gd name="connsiteY0" fmla="*/ 89957 h 2652677"/>
              <a:gd name="connsiteX1" fmla="*/ 8335031 w 9859292"/>
              <a:gd name="connsiteY1" fmla="*/ 128057 h 2652677"/>
              <a:gd name="connsiteX2" fmla="*/ 9211331 w 9859292"/>
              <a:gd name="connsiteY2" fmla="*/ 1232957 h 2652677"/>
              <a:gd name="connsiteX3" fmla="*/ 1229381 w 9859292"/>
              <a:gd name="connsiteY3" fmla="*/ 1328207 h 2652677"/>
              <a:gd name="connsiteX4" fmla="*/ 1038881 w 9859292"/>
              <a:gd name="connsiteY4" fmla="*/ 2509307 h 2652677"/>
              <a:gd name="connsiteX5" fmla="*/ 8239781 w 9859292"/>
              <a:gd name="connsiteY5" fmla="*/ 2642657 h 2652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59292" h="2652677">
                <a:moveTo>
                  <a:pt x="0" y="89957"/>
                </a:moveTo>
                <a:cubicBezTo>
                  <a:pt x="3070225" y="-10056"/>
                  <a:pt x="6799809" y="-62443"/>
                  <a:pt x="8335031" y="128057"/>
                </a:cubicBezTo>
                <a:cubicBezTo>
                  <a:pt x="9870253" y="318557"/>
                  <a:pt x="10395606" y="1032932"/>
                  <a:pt x="9211331" y="1232957"/>
                </a:cubicBezTo>
                <a:cubicBezTo>
                  <a:pt x="8027056" y="1432982"/>
                  <a:pt x="2591456" y="1115482"/>
                  <a:pt x="1229381" y="1328207"/>
                </a:cubicBezTo>
                <a:cubicBezTo>
                  <a:pt x="-132694" y="1540932"/>
                  <a:pt x="-129519" y="2290232"/>
                  <a:pt x="1038881" y="2509307"/>
                </a:cubicBezTo>
                <a:cubicBezTo>
                  <a:pt x="2207281" y="2728382"/>
                  <a:pt x="6747531" y="2626782"/>
                  <a:pt x="8239781" y="2642657"/>
                </a:cubicBezTo>
              </a:path>
            </a:pathLst>
          </a:custGeom>
          <a:noFill/>
          <a:ln w="762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81000" y="0"/>
            <a:ext cx="8229600" cy="1143000"/>
          </a:xfrm>
        </p:spPr>
        <p:txBody>
          <a:bodyPr/>
          <a:lstStyle/>
          <a:p>
            <a:r>
              <a:rPr lang="en-US" dirty="0" smtClean="0"/>
              <a:t>Perfect Competition Wins</a:t>
            </a:r>
            <a:endParaRPr lang="en-US" dirty="0"/>
          </a:p>
        </p:txBody>
      </p:sp>
      <p:sp>
        <p:nvSpPr>
          <p:cNvPr id="4" name="Slide Number Placeholder 3"/>
          <p:cNvSpPr>
            <a:spLocks noGrp="1"/>
          </p:cNvSpPr>
          <p:nvPr>
            <p:ph type="sldNum" sz="quarter" idx="12"/>
          </p:nvPr>
        </p:nvSpPr>
        <p:spPr/>
        <p:txBody>
          <a:bodyPr/>
          <a:lstStyle/>
          <a:p>
            <a:fld id="{B2FC610D-FAE1-464C-9CF3-920562D0AD66}" type="slidenum">
              <a:rPr lang="en-US" smtClean="0"/>
              <a:t>127</a:t>
            </a:fld>
            <a:endParaRPr lang="en-US" dirty="0"/>
          </a:p>
        </p:txBody>
      </p:sp>
      <p:pic>
        <p:nvPicPr>
          <p:cNvPr id="5" name="Picture 4"/>
          <p:cNvPicPr>
            <a:picLocks noChangeAspect="1"/>
          </p:cNvPicPr>
          <p:nvPr/>
        </p:nvPicPr>
        <p:blipFill>
          <a:blip r:embed="rId3"/>
          <a:stretch>
            <a:fillRect/>
          </a:stretch>
        </p:blipFill>
        <p:spPr>
          <a:xfrm>
            <a:off x="1352050" y="3916623"/>
            <a:ext cx="1829612" cy="1785789"/>
          </a:xfrm>
          <a:prstGeom prst="rect">
            <a:avLst/>
          </a:prstGeom>
          <a:ln>
            <a:noFill/>
          </a:ln>
          <a:effectLst>
            <a:outerShdw blurRad="292100" dist="139700" dir="2700000" algn="tl" rotWithShape="0">
              <a:srgbClr val="333333">
                <a:alpha val="65000"/>
              </a:srgbClr>
            </a:outerShdw>
          </a:effectLst>
        </p:spPr>
      </p:pic>
      <p:pic>
        <p:nvPicPr>
          <p:cNvPr id="6" name="Picture 5"/>
          <p:cNvPicPr>
            <a:picLocks noChangeAspect="1"/>
          </p:cNvPicPr>
          <p:nvPr/>
        </p:nvPicPr>
        <p:blipFill>
          <a:blip r:embed="rId4"/>
          <a:stretch>
            <a:fillRect/>
          </a:stretch>
        </p:blipFill>
        <p:spPr>
          <a:xfrm>
            <a:off x="743262" y="1684597"/>
            <a:ext cx="1752600" cy="1680856"/>
          </a:xfrm>
          <a:prstGeom prst="rect">
            <a:avLst/>
          </a:prstGeom>
          <a:ln>
            <a:noFill/>
          </a:ln>
          <a:effectLst>
            <a:outerShdw blurRad="292100" dist="139700" dir="2700000" algn="tl" rotWithShape="0">
              <a:srgbClr val="333333">
                <a:alpha val="65000"/>
              </a:srgbClr>
            </a:outerShdw>
          </a:effectLst>
        </p:spPr>
      </p:pic>
      <p:pic>
        <p:nvPicPr>
          <p:cNvPr id="7" name="Picture 6"/>
          <p:cNvPicPr>
            <a:picLocks noChangeAspect="1"/>
          </p:cNvPicPr>
          <p:nvPr/>
        </p:nvPicPr>
        <p:blipFill>
          <a:blip r:embed="rId4"/>
          <a:stretch>
            <a:fillRect/>
          </a:stretch>
        </p:blipFill>
        <p:spPr>
          <a:xfrm>
            <a:off x="3181662" y="1676400"/>
            <a:ext cx="1752600" cy="1680856"/>
          </a:xfrm>
          <a:prstGeom prst="rect">
            <a:avLst/>
          </a:prstGeom>
          <a:ln>
            <a:noFill/>
          </a:ln>
          <a:effectLst>
            <a:outerShdw blurRad="292100" dist="139700" dir="2700000" algn="tl" rotWithShape="0">
              <a:srgbClr val="333333">
                <a:alpha val="65000"/>
              </a:srgbClr>
            </a:outerShdw>
          </a:effectLst>
        </p:spPr>
      </p:pic>
      <p:pic>
        <p:nvPicPr>
          <p:cNvPr id="8" name="Picture 7"/>
          <p:cNvPicPr>
            <a:picLocks noChangeAspect="1"/>
          </p:cNvPicPr>
          <p:nvPr/>
        </p:nvPicPr>
        <p:blipFill>
          <a:blip r:embed="rId4"/>
          <a:stretch>
            <a:fillRect/>
          </a:stretch>
        </p:blipFill>
        <p:spPr>
          <a:xfrm>
            <a:off x="5620062" y="1684597"/>
            <a:ext cx="1752600" cy="1680856"/>
          </a:xfrm>
          <a:prstGeom prst="rect">
            <a:avLst/>
          </a:prstGeom>
          <a:ln>
            <a:noFill/>
          </a:ln>
          <a:effectLst>
            <a:outerShdw blurRad="292100" dist="139700" dir="2700000" algn="tl" rotWithShape="0">
              <a:srgbClr val="333333">
                <a:alpha val="65000"/>
              </a:srgbClr>
            </a:outerShdw>
          </a:effectLst>
        </p:spPr>
      </p:pic>
      <p:pic>
        <p:nvPicPr>
          <p:cNvPr id="10" name="Picture 9"/>
          <p:cNvPicPr>
            <a:picLocks noChangeAspect="1"/>
          </p:cNvPicPr>
          <p:nvPr/>
        </p:nvPicPr>
        <p:blipFill>
          <a:blip r:embed="rId4"/>
          <a:stretch>
            <a:fillRect/>
          </a:stretch>
        </p:blipFill>
        <p:spPr>
          <a:xfrm>
            <a:off x="3867462" y="3896625"/>
            <a:ext cx="1752600" cy="1680856"/>
          </a:xfrm>
          <a:prstGeom prst="rect">
            <a:avLst/>
          </a:prstGeom>
          <a:ln>
            <a:noFill/>
          </a:ln>
          <a:effectLst>
            <a:outerShdw blurRad="292100" dist="139700" dir="2700000" algn="tl" rotWithShape="0">
              <a:srgbClr val="333333">
                <a:alpha val="65000"/>
              </a:srgbClr>
            </a:outerShdw>
          </a:effectLst>
        </p:spPr>
      </p:pic>
      <p:pic>
        <p:nvPicPr>
          <p:cNvPr id="11" name="Picture 10"/>
          <p:cNvPicPr>
            <a:picLocks noChangeAspect="1"/>
          </p:cNvPicPr>
          <p:nvPr/>
        </p:nvPicPr>
        <p:blipFill>
          <a:blip r:embed="rId4"/>
          <a:stretch>
            <a:fillRect/>
          </a:stretch>
        </p:blipFill>
        <p:spPr>
          <a:xfrm>
            <a:off x="6305862" y="3904822"/>
            <a:ext cx="1752600" cy="1680856"/>
          </a:xfrm>
          <a:prstGeom prst="rect">
            <a:avLst/>
          </a:prstGeom>
          <a:ln>
            <a:noFill/>
          </a:ln>
          <a:effectLst>
            <a:outerShdw blurRad="292100" dist="139700" dir="2700000" algn="tl" rotWithShape="0">
              <a:srgbClr val="333333">
                <a:alpha val="65000"/>
              </a:srgbClr>
            </a:outerShdw>
          </a:effectLst>
        </p:spPr>
      </p:pic>
      <p:sp>
        <p:nvSpPr>
          <p:cNvPr id="14" name="Up Arrow 13"/>
          <p:cNvSpPr/>
          <p:nvPr/>
        </p:nvSpPr>
        <p:spPr>
          <a:xfrm rot="19958872">
            <a:off x="2659819" y="5447716"/>
            <a:ext cx="685800" cy="880573"/>
          </a:xfrm>
          <a:prstGeom prst="up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3348884" y="6198254"/>
            <a:ext cx="1585690" cy="523220"/>
          </a:xfrm>
          <a:prstGeom prst="rect">
            <a:avLst/>
          </a:prstGeom>
          <a:noFill/>
        </p:spPr>
        <p:txBody>
          <a:bodyPr wrap="none" rtlCol="0">
            <a:spAutoFit/>
          </a:bodyPr>
          <a:lstStyle/>
          <a:p>
            <a:r>
              <a:rPr lang="en-US" sz="2800" b="1" dirty="0" smtClean="0">
                <a:ln>
                  <a:solidFill>
                    <a:srgbClr val="C00000"/>
                  </a:solidFill>
                </a:ln>
                <a:solidFill>
                  <a:srgbClr val="FF0000"/>
                </a:solidFill>
                <a:latin typeface="Arial Unicode MS" panose="020B0604020202020204" pitchFamily="34" charset="-128"/>
                <a:ea typeface="Arial Unicode MS" panose="020B0604020202020204" pitchFamily="34" charset="-128"/>
                <a:cs typeface="Arial Unicode MS" panose="020B0604020202020204" pitchFamily="34" charset="-128"/>
              </a:rPr>
              <a:t>All Sales</a:t>
            </a:r>
            <a:endParaRPr lang="en-US" b="1" dirty="0">
              <a:ln>
                <a:solidFill>
                  <a:srgbClr val="C00000"/>
                </a:solidFill>
              </a:ln>
              <a:solidFill>
                <a:srgbClr val="FF0000"/>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16" name="TextBox 15"/>
          <p:cNvSpPr txBox="1"/>
          <p:nvPr/>
        </p:nvSpPr>
        <p:spPr>
          <a:xfrm>
            <a:off x="4141729" y="1599461"/>
            <a:ext cx="3985386" cy="523220"/>
          </a:xfrm>
          <a:prstGeom prst="rect">
            <a:avLst/>
          </a:prstGeom>
          <a:solidFill>
            <a:schemeClr val="accent4">
              <a:lumMod val="20000"/>
              <a:lumOff val="80000"/>
            </a:schemeClr>
          </a:solidFill>
        </p:spPr>
        <p:txBody>
          <a:bodyPr wrap="none" rtlCol="0">
            <a:spAutoFit/>
          </a:bodyPr>
          <a:lstStyle/>
          <a:p>
            <a:r>
              <a:rPr lang="en-US" sz="2800" b="1" dirty="0" smtClean="0">
                <a:ln>
                  <a:solidFill>
                    <a:srgbClr val="C00000"/>
                  </a:solidFill>
                </a:ln>
                <a:solidFill>
                  <a:srgbClr val="FF0000"/>
                </a:solidFill>
                <a:latin typeface="Arial Unicode MS" panose="020B0604020202020204" pitchFamily="34" charset="-128"/>
                <a:ea typeface="Arial Unicode MS" panose="020B0604020202020204" pitchFamily="34" charset="-128"/>
                <a:cs typeface="Arial Unicode MS" panose="020B0604020202020204" pitchFamily="34" charset="-128"/>
              </a:rPr>
              <a:t>Zero Sales (patience…)</a:t>
            </a:r>
            <a:endParaRPr lang="en-US" b="1" dirty="0">
              <a:ln>
                <a:solidFill>
                  <a:srgbClr val="C00000"/>
                </a:solidFill>
              </a:ln>
              <a:solidFill>
                <a:srgbClr val="FF0000"/>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3" name="Multiply 2"/>
          <p:cNvSpPr/>
          <p:nvPr/>
        </p:nvSpPr>
        <p:spPr>
          <a:xfrm>
            <a:off x="584087" y="3136994"/>
            <a:ext cx="3283375" cy="3345046"/>
          </a:xfrm>
          <a:prstGeom prst="mathMultiply">
            <a:avLst>
              <a:gd name="adj1" fmla="val 1115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Multiply 16"/>
          <p:cNvSpPr/>
          <p:nvPr/>
        </p:nvSpPr>
        <p:spPr>
          <a:xfrm>
            <a:off x="3138830" y="5623407"/>
            <a:ext cx="1831199" cy="1497959"/>
          </a:xfrm>
          <a:prstGeom prst="mathMultiply">
            <a:avLst>
              <a:gd name="adj1" fmla="val 1115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Multiply 17"/>
          <p:cNvSpPr/>
          <p:nvPr/>
        </p:nvSpPr>
        <p:spPr>
          <a:xfrm>
            <a:off x="4141729" y="1430449"/>
            <a:ext cx="915600" cy="920995"/>
          </a:xfrm>
          <a:prstGeom prst="mathMultiply">
            <a:avLst>
              <a:gd name="adj1" fmla="val 1115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Multiply 18"/>
          <p:cNvSpPr/>
          <p:nvPr/>
        </p:nvSpPr>
        <p:spPr>
          <a:xfrm>
            <a:off x="5575315" y="1415626"/>
            <a:ext cx="2724462" cy="920995"/>
          </a:xfrm>
          <a:prstGeom prst="mathMultiply">
            <a:avLst>
              <a:gd name="adj1" fmla="val 1115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Multiply 19"/>
          <p:cNvSpPr/>
          <p:nvPr/>
        </p:nvSpPr>
        <p:spPr>
          <a:xfrm>
            <a:off x="5898877" y="126355"/>
            <a:ext cx="1924938" cy="920995"/>
          </a:xfrm>
          <a:prstGeom prst="mathMultiply">
            <a:avLst>
              <a:gd name="adj1" fmla="val 1115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6509623" y="665681"/>
            <a:ext cx="1229824" cy="646331"/>
          </a:xfrm>
          <a:prstGeom prst="rect">
            <a:avLst/>
          </a:prstGeom>
          <a:noFill/>
        </p:spPr>
        <p:txBody>
          <a:bodyPr wrap="none" rtlCol="0">
            <a:spAutoFit/>
          </a:bodyPr>
          <a:lstStyle/>
          <a:p>
            <a:r>
              <a:rPr lang="en-US" sz="3600" b="1" dirty="0" smtClean="0">
                <a:solidFill>
                  <a:srgbClr val="0070C0"/>
                </a:solidFill>
              </a:rPr>
              <a:t>Loses</a:t>
            </a:r>
            <a:endParaRPr lang="en-US" b="1" dirty="0">
              <a:solidFill>
                <a:srgbClr val="0070C0"/>
              </a:solidFill>
            </a:endParaRPr>
          </a:p>
        </p:txBody>
      </p:sp>
    </p:spTree>
    <p:extLst>
      <p:ext uri="{BB962C8B-B14F-4D97-AF65-F5344CB8AC3E}">
        <p14:creationId xmlns:p14="http://schemas.microsoft.com/office/powerpoint/2010/main" val="4131450947"/>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Freeform 12"/>
          <p:cNvSpPr/>
          <p:nvPr/>
        </p:nvSpPr>
        <p:spPr>
          <a:xfrm>
            <a:off x="418548" y="2378866"/>
            <a:ext cx="7963452" cy="2652677"/>
          </a:xfrm>
          <a:custGeom>
            <a:avLst/>
            <a:gdLst>
              <a:gd name="connsiteX0" fmla="*/ 607329 w 9641576"/>
              <a:gd name="connsiteY0" fmla="*/ 119335 h 2624905"/>
              <a:gd name="connsiteX1" fmla="*/ 8151129 w 9641576"/>
              <a:gd name="connsiteY1" fmla="*/ 100285 h 2624905"/>
              <a:gd name="connsiteX2" fmla="*/ 9027429 w 9641576"/>
              <a:gd name="connsiteY2" fmla="*/ 1205185 h 2624905"/>
              <a:gd name="connsiteX3" fmla="*/ 1045479 w 9641576"/>
              <a:gd name="connsiteY3" fmla="*/ 1300435 h 2624905"/>
              <a:gd name="connsiteX4" fmla="*/ 854979 w 9641576"/>
              <a:gd name="connsiteY4" fmla="*/ 2481535 h 2624905"/>
              <a:gd name="connsiteX5" fmla="*/ 8055879 w 9641576"/>
              <a:gd name="connsiteY5" fmla="*/ 2614885 h 2624905"/>
              <a:gd name="connsiteX0" fmla="*/ 0 w 9859292"/>
              <a:gd name="connsiteY0" fmla="*/ 89957 h 2652677"/>
              <a:gd name="connsiteX1" fmla="*/ 8335031 w 9859292"/>
              <a:gd name="connsiteY1" fmla="*/ 128057 h 2652677"/>
              <a:gd name="connsiteX2" fmla="*/ 9211331 w 9859292"/>
              <a:gd name="connsiteY2" fmla="*/ 1232957 h 2652677"/>
              <a:gd name="connsiteX3" fmla="*/ 1229381 w 9859292"/>
              <a:gd name="connsiteY3" fmla="*/ 1328207 h 2652677"/>
              <a:gd name="connsiteX4" fmla="*/ 1038881 w 9859292"/>
              <a:gd name="connsiteY4" fmla="*/ 2509307 h 2652677"/>
              <a:gd name="connsiteX5" fmla="*/ 8239781 w 9859292"/>
              <a:gd name="connsiteY5" fmla="*/ 2642657 h 2652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59292" h="2652677">
                <a:moveTo>
                  <a:pt x="0" y="89957"/>
                </a:moveTo>
                <a:cubicBezTo>
                  <a:pt x="3070225" y="-10056"/>
                  <a:pt x="6799809" y="-62443"/>
                  <a:pt x="8335031" y="128057"/>
                </a:cubicBezTo>
                <a:cubicBezTo>
                  <a:pt x="9870253" y="318557"/>
                  <a:pt x="10395606" y="1032932"/>
                  <a:pt x="9211331" y="1232957"/>
                </a:cubicBezTo>
                <a:cubicBezTo>
                  <a:pt x="8027056" y="1432982"/>
                  <a:pt x="2591456" y="1115482"/>
                  <a:pt x="1229381" y="1328207"/>
                </a:cubicBezTo>
                <a:cubicBezTo>
                  <a:pt x="-132694" y="1540932"/>
                  <a:pt x="-129519" y="2290232"/>
                  <a:pt x="1038881" y="2509307"/>
                </a:cubicBezTo>
                <a:cubicBezTo>
                  <a:pt x="2207281" y="2728382"/>
                  <a:pt x="6747531" y="2626782"/>
                  <a:pt x="8239781" y="2642657"/>
                </a:cubicBezTo>
              </a:path>
            </a:pathLst>
          </a:custGeom>
          <a:noFill/>
          <a:ln w="762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81000" y="0"/>
            <a:ext cx="8229600" cy="1143000"/>
          </a:xfrm>
        </p:spPr>
        <p:txBody>
          <a:bodyPr/>
          <a:lstStyle/>
          <a:p>
            <a:r>
              <a:rPr lang="en-US" dirty="0" smtClean="0"/>
              <a:t>Perfect Competition Wins</a:t>
            </a:r>
            <a:endParaRPr lang="en-US" dirty="0"/>
          </a:p>
        </p:txBody>
      </p:sp>
      <p:sp>
        <p:nvSpPr>
          <p:cNvPr id="4" name="Slide Number Placeholder 3"/>
          <p:cNvSpPr>
            <a:spLocks noGrp="1"/>
          </p:cNvSpPr>
          <p:nvPr>
            <p:ph type="sldNum" sz="quarter" idx="12"/>
          </p:nvPr>
        </p:nvSpPr>
        <p:spPr/>
        <p:txBody>
          <a:bodyPr/>
          <a:lstStyle/>
          <a:p>
            <a:fld id="{B2FC610D-FAE1-464C-9CF3-920562D0AD66}" type="slidenum">
              <a:rPr lang="en-US" smtClean="0"/>
              <a:t>128</a:t>
            </a:fld>
            <a:endParaRPr lang="en-US" dirty="0"/>
          </a:p>
        </p:txBody>
      </p:sp>
      <p:pic>
        <p:nvPicPr>
          <p:cNvPr id="5" name="Picture 4"/>
          <p:cNvPicPr>
            <a:picLocks noChangeAspect="1"/>
          </p:cNvPicPr>
          <p:nvPr/>
        </p:nvPicPr>
        <p:blipFill>
          <a:blip r:embed="rId3"/>
          <a:stretch>
            <a:fillRect/>
          </a:stretch>
        </p:blipFill>
        <p:spPr>
          <a:xfrm>
            <a:off x="1352050" y="3916623"/>
            <a:ext cx="1829612" cy="1785789"/>
          </a:xfrm>
          <a:prstGeom prst="rect">
            <a:avLst/>
          </a:prstGeom>
          <a:ln>
            <a:noFill/>
          </a:ln>
          <a:effectLst>
            <a:outerShdw blurRad="292100" dist="139700" dir="2700000" algn="tl" rotWithShape="0">
              <a:srgbClr val="333333">
                <a:alpha val="65000"/>
              </a:srgbClr>
            </a:outerShdw>
          </a:effectLst>
        </p:spPr>
      </p:pic>
      <p:pic>
        <p:nvPicPr>
          <p:cNvPr id="6" name="Picture 5"/>
          <p:cNvPicPr>
            <a:picLocks noChangeAspect="1"/>
          </p:cNvPicPr>
          <p:nvPr/>
        </p:nvPicPr>
        <p:blipFill>
          <a:blip r:embed="rId4"/>
          <a:stretch>
            <a:fillRect/>
          </a:stretch>
        </p:blipFill>
        <p:spPr>
          <a:xfrm>
            <a:off x="743262" y="1684597"/>
            <a:ext cx="1752600" cy="1680856"/>
          </a:xfrm>
          <a:prstGeom prst="rect">
            <a:avLst/>
          </a:prstGeom>
          <a:ln>
            <a:noFill/>
          </a:ln>
          <a:effectLst>
            <a:outerShdw blurRad="292100" dist="139700" dir="2700000" algn="tl" rotWithShape="0">
              <a:srgbClr val="333333">
                <a:alpha val="65000"/>
              </a:srgbClr>
            </a:outerShdw>
          </a:effectLst>
        </p:spPr>
      </p:pic>
      <p:pic>
        <p:nvPicPr>
          <p:cNvPr id="7" name="Picture 6"/>
          <p:cNvPicPr>
            <a:picLocks noChangeAspect="1"/>
          </p:cNvPicPr>
          <p:nvPr/>
        </p:nvPicPr>
        <p:blipFill>
          <a:blip r:embed="rId4"/>
          <a:stretch>
            <a:fillRect/>
          </a:stretch>
        </p:blipFill>
        <p:spPr>
          <a:xfrm>
            <a:off x="3181662" y="1676400"/>
            <a:ext cx="1752600" cy="1680856"/>
          </a:xfrm>
          <a:prstGeom prst="rect">
            <a:avLst/>
          </a:prstGeom>
          <a:ln>
            <a:noFill/>
          </a:ln>
          <a:effectLst>
            <a:outerShdw blurRad="292100" dist="139700" dir="2700000" algn="tl" rotWithShape="0">
              <a:srgbClr val="333333">
                <a:alpha val="65000"/>
              </a:srgbClr>
            </a:outerShdw>
          </a:effectLst>
        </p:spPr>
      </p:pic>
      <p:pic>
        <p:nvPicPr>
          <p:cNvPr id="8" name="Picture 7"/>
          <p:cNvPicPr>
            <a:picLocks noChangeAspect="1"/>
          </p:cNvPicPr>
          <p:nvPr/>
        </p:nvPicPr>
        <p:blipFill>
          <a:blip r:embed="rId4"/>
          <a:stretch>
            <a:fillRect/>
          </a:stretch>
        </p:blipFill>
        <p:spPr>
          <a:xfrm>
            <a:off x="5620062" y="1684597"/>
            <a:ext cx="1752600" cy="1680856"/>
          </a:xfrm>
          <a:prstGeom prst="rect">
            <a:avLst/>
          </a:prstGeom>
          <a:ln>
            <a:noFill/>
          </a:ln>
          <a:effectLst>
            <a:outerShdw blurRad="292100" dist="139700" dir="2700000" algn="tl" rotWithShape="0">
              <a:srgbClr val="333333">
                <a:alpha val="65000"/>
              </a:srgbClr>
            </a:outerShdw>
          </a:effectLst>
        </p:spPr>
      </p:pic>
      <p:pic>
        <p:nvPicPr>
          <p:cNvPr id="10" name="Picture 9"/>
          <p:cNvPicPr>
            <a:picLocks noChangeAspect="1"/>
          </p:cNvPicPr>
          <p:nvPr/>
        </p:nvPicPr>
        <p:blipFill>
          <a:blip r:embed="rId4"/>
          <a:stretch>
            <a:fillRect/>
          </a:stretch>
        </p:blipFill>
        <p:spPr>
          <a:xfrm>
            <a:off x="3867462" y="3896625"/>
            <a:ext cx="1752600" cy="1680856"/>
          </a:xfrm>
          <a:prstGeom prst="rect">
            <a:avLst/>
          </a:prstGeom>
          <a:ln>
            <a:noFill/>
          </a:ln>
          <a:effectLst>
            <a:outerShdw blurRad="292100" dist="139700" dir="2700000" algn="tl" rotWithShape="0">
              <a:srgbClr val="333333">
                <a:alpha val="65000"/>
              </a:srgbClr>
            </a:outerShdw>
          </a:effectLst>
        </p:spPr>
      </p:pic>
      <p:pic>
        <p:nvPicPr>
          <p:cNvPr id="11" name="Picture 10"/>
          <p:cNvPicPr>
            <a:picLocks noChangeAspect="1"/>
          </p:cNvPicPr>
          <p:nvPr/>
        </p:nvPicPr>
        <p:blipFill>
          <a:blip r:embed="rId4"/>
          <a:stretch>
            <a:fillRect/>
          </a:stretch>
        </p:blipFill>
        <p:spPr>
          <a:xfrm>
            <a:off x="6305862" y="3904822"/>
            <a:ext cx="1752600" cy="1680856"/>
          </a:xfrm>
          <a:prstGeom prst="rect">
            <a:avLst/>
          </a:prstGeom>
          <a:ln>
            <a:noFill/>
          </a:ln>
          <a:effectLst>
            <a:outerShdw blurRad="292100" dist="139700" dir="2700000" algn="tl" rotWithShape="0">
              <a:srgbClr val="333333">
                <a:alpha val="65000"/>
              </a:srgbClr>
            </a:outerShdw>
          </a:effectLst>
        </p:spPr>
      </p:pic>
      <p:sp>
        <p:nvSpPr>
          <p:cNvPr id="14" name="Up Arrow 13"/>
          <p:cNvSpPr/>
          <p:nvPr/>
        </p:nvSpPr>
        <p:spPr>
          <a:xfrm rot="19958872">
            <a:off x="2659819" y="5447716"/>
            <a:ext cx="685800" cy="880573"/>
          </a:xfrm>
          <a:prstGeom prst="up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3348884" y="6198254"/>
            <a:ext cx="1585690" cy="523220"/>
          </a:xfrm>
          <a:prstGeom prst="rect">
            <a:avLst/>
          </a:prstGeom>
          <a:noFill/>
        </p:spPr>
        <p:txBody>
          <a:bodyPr wrap="none" rtlCol="0">
            <a:spAutoFit/>
          </a:bodyPr>
          <a:lstStyle/>
          <a:p>
            <a:r>
              <a:rPr lang="en-US" sz="2800" b="1" dirty="0" smtClean="0">
                <a:ln>
                  <a:solidFill>
                    <a:srgbClr val="C00000"/>
                  </a:solidFill>
                </a:ln>
                <a:solidFill>
                  <a:srgbClr val="FF0000"/>
                </a:solidFill>
                <a:latin typeface="Arial Unicode MS" panose="020B0604020202020204" pitchFamily="34" charset="-128"/>
                <a:ea typeface="Arial Unicode MS" panose="020B0604020202020204" pitchFamily="34" charset="-128"/>
                <a:cs typeface="Arial Unicode MS" panose="020B0604020202020204" pitchFamily="34" charset="-128"/>
              </a:rPr>
              <a:t>All Sales</a:t>
            </a:r>
            <a:endParaRPr lang="en-US" b="1" dirty="0">
              <a:ln>
                <a:solidFill>
                  <a:srgbClr val="C00000"/>
                </a:solidFill>
              </a:ln>
              <a:solidFill>
                <a:srgbClr val="FF0000"/>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16" name="TextBox 15"/>
          <p:cNvSpPr txBox="1"/>
          <p:nvPr/>
        </p:nvSpPr>
        <p:spPr>
          <a:xfrm>
            <a:off x="4141729" y="1599461"/>
            <a:ext cx="3985386" cy="523220"/>
          </a:xfrm>
          <a:prstGeom prst="rect">
            <a:avLst/>
          </a:prstGeom>
          <a:solidFill>
            <a:schemeClr val="accent4">
              <a:lumMod val="20000"/>
              <a:lumOff val="80000"/>
            </a:schemeClr>
          </a:solidFill>
        </p:spPr>
        <p:txBody>
          <a:bodyPr wrap="none" rtlCol="0">
            <a:spAutoFit/>
          </a:bodyPr>
          <a:lstStyle/>
          <a:p>
            <a:r>
              <a:rPr lang="en-US" sz="2800" b="1" dirty="0" smtClean="0">
                <a:ln>
                  <a:solidFill>
                    <a:srgbClr val="C00000"/>
                  </a:solidFill>
                </a:ln>
                <a:solidFill>
                  <a:srgbClr val="FF0000"/>
                </a:solidFill>
                <a:latin typeface="Arial Unicode MS" panose="020B0604020202020204" pitchFamily="34" charset="-128"/>
                <a:ea typeface="Arial Unicode MS" panose="020B0604020202020204" pitchFamily="34" charset="-128"/>
                <a:cs typeface="Arial Unicode MS" panose="020B0604020202020204" pitchFamily="34" charset="-128"/>
              </a:rPr>
              <a:t>Zero Sales (patience…)</a:t>
            </a:r>
            <a:endParaRPr lang="en-US" b="1" dirty="0">
              <a:ln>
                <a:solidFill>
                  <a:srgbClr val="C00000"/>
                </a:solidFill>
              </a:ln>
              <a:solidFill>
                <a:srgbClr val="FF0000"/>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3" name="Multiply 2"/>
          <p:cNvSpPr/>
          <p:nvPr/>
        </p:nvSpPr>
        <p:spPr>
          <a:xfrm>
            <a:off x="584087" y="3136994"/>
            <a:ext cx="3283375" cy="3345046"/>
          </a:xfrm>
          <a:prstGeom prst="mathMultiply">
            <a:avLst>
              <a:gd name="adj1" fmla="val 1115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Multiply 16"/>
          <p:cNvSpPr/>
          <p:nvPr/>
        </p:nvSpPr>
        <p:spPr>
          <a:xfrm>
            <a:off x="3138830" y="5623407"/>
            <a:ext cx="1831199" cy="1497959"/>
          </a:xfrm>
          <a:prstGeom prst="mathMultiply">
            <a:avLst>
              <a:gd name="adj1" fmla="val 1115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Multiply 17"/>
          <p:cNvSpPr/>
          <p:nvPr/>
        </p:nvSpPr>
        <p:spPr>
          <a:xfrm>
            <a:off x="4141729" y="1430449"/>
            <a:ext cx="915600" cy="920995"/>
          </a:xfrm>
          <a:prstGeom prst="mathMultiply">
            <a:avLst>
              <a:gd name="adj1" fmla="val 1115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Multiply 18"/>
          <p:cNvSpPr/>
          <p:nvPr/>
        </p:nvSpPr>
        <p:spPr>
          <a:xfrm>
            <a:off x="5575315" y="1415626"/>
            <a:ext cx="2724462" cy="920995"/>
          </a:xfrm>
          <a:prstGeom prst="mathMultiply">
            <a:avLst>
              <a:gd name="adj1" fmla="val 1115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Multiply 19"/>
          <p:cNvSpPr/>
          <p:nvPr/>
        </p:nvSpPr>
        <p:spPr>
          <a:xfrm>
            <a:off x="5898877" y="126355"/>
            <a:ext cx="1924938" cy="920995"/>
          </a:xfrm>
          <a:prstGeom prst="mathMultiply">
            <a:avLst>
              <a:gd name="adj1" fmla="val 1115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6509623" y="665681"/>
            <a:ext cx="1229824" cy="646331"/>
          </a:xfrm>
          <a:prstGeom prst="rect">
            <a:avLst/>
          </a:prstGeom>
          <a:noFill/>
        </p:spPr>
        <p:txBody>
          <a:bodyPr wrap="none" rtlCol="0">
            <a:spAutoFit/>
          </a:bodyPr>
          <a:lstStyle/>
          <a:p>
            <a:r>
              <a:rPr lang="en-US" sz="3600" b="1" dirty="0" smtClean="0">
                <a:solidFill>
                  <a:srgbClr val="0070C0"/>
                </a:solidFill>
              </a:rPr>
              <a:t>Loses</a:t>
            </a:r>
            <a:endParaRPr lang="en-US" b="1" dirty="0">
              <a:solidFill>
                <a:srgbClr val="0070C0"/>
              </a:solidFill>
            </a:endParaRPr>
          </a:p>
        </p:txBody>
      </p:sp>
      <p:sp>
        <p:nvSpPr>
          <p:cNvPr id="12" name="Rectangle 11"/>
          <p:cNvSpPr/>
          <p:nvPr/>
        </p:nvSpPr>
        <p:spPr>
          <a:xfrm>
            <a:off x="415348" y="1269355"/>
            <a:ext cx="8652452" cy="5634682"/>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1" name="Picture 20"/>
          <p:cNvPicPr>
            <a:picLocks noChangeAspect="1"/>
          </p:cNvPicPr>
          <p:nvPr/>
        </p:nvPicPr>
        <p:blipFill rotWithShape="1">
          <a:blip r:embed="rId5"/>
          <a:srcRect l="36129" t="32953" r="1612" b="29977"/>
          <a:stretch/>
        </p:blipFill>
        <p:spPr>
          <a:xfrm>
            <a:off x="457200" y="1288072"/>
            <a:ext cx="4666911" cy="2064728"/>
          </a:xfrm>
          <a:prstGeom prst="rect">
            <a:avLst/>
          </a:prstGeom>
          <a:ln>
            <a:noFill/>
          </a:ln>
          <a:effectLst>
            <a:outerShdw blurRad="292100" dist="139700" dir="2700000" algn="tl" rotWithShape="0">
              <a:srgbClr val="333333">
                <a:alpha val="65000"/>
              </a:srgbClr>
            </a:outerShdw>
          </a:effectLst>
        </p:spPr>
      </p:pic>
      <p:sp>
        <p:nvSpPr>
          <p:cNvPr id="23" name="Rectangle 22"/>
          <p:cNvSpPr/>
          <p:nvPr/>
        </p:nvSpPr>
        <p:spPr>
          <a:xfrm>
            <a:off x="6361617" y="1914581"/>
            <a:ext cx="1944183" cy="1133419"/>
          </a:xfrm>
          <a:prstGeom prst="rect">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Access Policy:</a:t>
            </a:r>
          </a:p>
          <a:p>
            <a:pPr algn="ctr"/>
            <a:r>
              <a:rPr lang="en-US" b="1" dirty="0" smtClean="0"/>
              <a:t>Serial </a:t>
            </a:r>
            <a:r>
              <a:rPr lang="en-US" b="1" u="sng" dirty="0" smtClean="0">
                <a:solidFill>
                  <a:srgbClr val="FF0000"/>
                </a:solidFill>
              </a:rPr>
              <a:t>Monopoly</a:t>
            </a:r>
            <a:r>
              <a:rPr lang="en-US" b="1" dirty="0" smtClean="0"/>
              <a:t> </a:t>
            </a:r>
            <a:endParaRPr lang="en-US" b="1" dirty="0"/>
          </a:p>
        </p:txBody>
      </p:sp>
      <p:pic>
        <p:nvPicPr>
          <p:cNvPr id="24" name="Picture 23"/>
          <p:cNvPicPr>
            <a:picLocks noChangeAspect="1"/>
          </p:cNvPicPr>
          <p:nvPr/>
        </p:nvPicPr>
        <p:blipFill>
          <a:blip r:embed="rId6"/>
          <a:stretch>
            <a:fillRect/>
          </a:stretch>
        </p:blipFill>
        <p:spPr>
          <a:xfrm>
            <a:off x="533400" y="3846751"/>
            <a:ext cx="2818421" cy="2552811"/>
          </a:xfrm>
          <a:prstGeom prst="rect">
            <a:avLst/>
          </a:prstGeom>
          <a:ln>
            <a:noFill/>
          </a:ln>
          <a:effectLst>
            <a:outerShdw blurRad="292100" dist="139700" dir="2700000" algn="tl" rotWithShape="0">
              <a:srgbClr val="333333">
                <a:alpha val="65000"/>
              </a:srgbClr>
            </a:outerShdw>
          </a:effectLst>
        </p:spPr>
      </p:pic>
      <p:pic>
        <p:nvPicPr>
          <p:cNvPr id="25" name="Picture 24"/>
          <p:cNvPicPr>
            <a:picLocks noChangeAspect="1"/>
          </p:cNvPicPr>
          <p:nvPr/>
        </p:nvPicPr>
        <p:blipFill>
          <a:blip r:embed="rId7"/>
          <a:stretch>
            <a:fillRect/>
          </a:stretch>
        </p:blipFill>
        <p:spPr>
          <a:xfrm>
            <a:off x="3894207" y="4191000"/>
            <a:ext cx="4939688" cy="1498294"/>
          </a:xfrm>
          <a:prstGeom prst="rect">
            <a:avLst/>
          </a:prstGeom>
          <a:ln>
            <a:noFill/>
          </a:ln>
          <a:effectLst>
            <a:outerShdw blurRad="292100" dist="139700" dir="2700000" algn="tl" rotWithShape="0">
              <a:srgbClr val="333333">
                <a:alpha val="65000"/>
              </a:srgbClr>
            </a:outerShdw>
          </a:effectLst>
        </p:spPr>
      </p:pic>
      <p:sp>
        <p:nvSpPr>
          <p:cNvPr id="26" name="Freeform 25"/>
          <p:cNvSpPr/>
          <p:nvPr/>
        </p:nvSpPr>
        <p:spPr>
          <a:xfrm>
            <a:off x="3810000" y="5007800"/>
            <a:ext cx="4795295" cy="677250"/>
          </a:xfrm>
          <a:custGeom>
            <a:avLst/>
            <a:gdLst>
              <a:gd name="connsiteX0" fmla="*/ 343992 w 5904001"/>
              <a:gd name="connsiteY0" fmla="*/ 713061 h 751086"/>
              <a:gd name="connsiteX1" fmla="*/ 3579561 w 5904001"/>
              <a:gd name="connsiteY1" fmla="*/ 698993 h 751086"/>
              <a:gd name="connsiteX2" fmla="*/ 3649899 w 5904001"/>
              <a:gd name="connsiteY2" fmla="*/ 389504 h 751086"/>
              <a:gd name="connsiteX3" fmla="*/ 5633444 w 5904001"/>
              <a:gd name="connsiteY3" fmla="*/ 333233 h 751086"/>
              <a:gd name="connsiteX4" fmla="*/ 5661579 w 5904001"/>
              <a:gd name="connsiteY4" fmla="*/ 37812 h 751086"/>
              <a:gd name="connsiteX5" fmla="*/ 3551425 w 5904001"/>
              <a:gd name="connsiteY5" fmla="*/ 37812 h 751086"/>
              <a:gd name="connsiteX6" fmla="*/ 3438884 w 5904001"/>
              <a:gd name="connsiteY6" fmla="*/ 347301 h 751086"/>
              <a:gd name="connsiteX7" fmla="*/ 442465 w 5904001"/>
              <a:gd name="connsiteY7" fmla="*/ 319166 h 751086"/>
              <a:gd name="connsiteX8" fmla="*/ 343992 w 5904001"/>
              <a:gd name="connsiteY8" fmla="*/ 713061 h 751086"/>
              <a:gd name="connsiteX0" fmla="*/ 343992 w 5920753"/>
              <a:gd name="connsiteY0" fmla="*/ 721679 h 759704"/>
              <a:gd name="connsiteX1" fmla="*/ 3579561 w 5920753"/>
              <a:gd name="connsiteY1" fmla="*/ 707611 h 759704"/>
              <a:gd name="connsiteX2" fmla="*/ 3649899 w 5920753"/>
              <a:gd name="connsiteY2" fmla="*/ 398122 h 759704"/>
              <a:gd name="connsiteX3" fmla="*/ 5633444 w 5920753"/>
              <a:gd name="connsiteY3" fmla="*/ 341851 h 759704"/>
              <a:gd name="connsiteX4" fmla="*/ 5661579 w 5920753"/>
              <a:gd name="connsiteY4" fmla="*/ 46430 h 759704"/>
              <a:gd name="connsiteX5" fmla="*/ 3298206 w 5920753"/>
              <a:gd name="connsiteY5" fmla="*/ 32362 h 759704"/>
              <a:gd name="connsiteX6" fmla="*/ 3438884 w 5920753"/>
              <a:gd name="connsiteY6" fmla="*/ 355919 h 759704"/>
              <a:gd name="connsiteX7" fmla="*/ 442465 w 5920753"/>
              <a:gd name="connsiteY7" fmla="*/ 327784 h 759704"/>
              <a:gd name="connsiteX8" fmla="*/ 343992 w 5920753"/>
              <a:gd name="connsiteY8" fmla="*/ 721679 h 759704"/>
              <a:gd name="connsiteX0" fmla="*/ 333885 w 5910646"/>
              <a:gd name="connsiteY0" fmla="*/ 719731 h 757756"/>
              <a:gd name="connsiteX1" fmla="*/ 3569454 w 5910646"/>
              <a:gd name="connsiteY1" fmla="*/ 705663 h 757756"/>
              <a:gd name="connsiteX2" fmla="*/ 3639792 w 5910646"/>
              <a:gd name="connsiteY2" fmla="*/ 396174 h 757756"/>
              <a:gd name="connsiteX3" fmla="*/ 5623337 w 5910646"/>
              <a:gd name="connsiteY3" fmla="*/ 339903 h 757756"/>
              <a:gd name="connsiteX4" fmla="*/ 5651472 w 5910646"/>
              <a:gd name="connsiteY4" fmla="*/ 44482 h 757756"/>
              <a:gd name="connsiteX5" fmla="*/ 3288099 w 5910646"/>
              <a:gd name="connsiteY5" fmla="*/ 30414 h 757756"/>
              <a:gd name="connsiteX6" fmla="*/ 3245897 w 5910646"/>
              <a:gd name="connsiteY6" fmla="*/ 325836 h 757756"/>
              <a:gd name="connsiteX7" fmla="*/ 432358 w 5910646"/>
              <a:gd name="connsiteY7" fmla="*/ 325836 h 757756"/>
              <a:gd name="connsiteX8" fmla="*/ 333885 w 5910646"/>
              <a:gd name="connsiteY8" fmla="*/ 719731 h 757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10646" h="757756">
                <a:moveTo>
                  <a:pt x="333885" y="719731"/>
                </a:moveTo>
                <a:cubicBezTo>
                  <a:pt x="856734" y="783035"/>
                  <a:pt x="3018470" y="759589"/>
                  <a:pt x="3569454" y="705663"/>
                </a:cubicBezTo>
                <a:cubicBezTo>
                  <a:pt x="4120438" y="651737"/>
                  <a:pt x="3297478" y="457134"/>
                  <a:pt x="3639792" y="396174"/>
                </a:cubicBezTo>
                <a:cubicBezTo>
                  <a:pt x="3982106" y="335214"/>
                  <a:pt x="5288057" y="398518"/>
                  <a:pt x="5623337" y="339903"/>
                </a:cubicBezTo>
                <a:cubicBezTo>
                  <a:pt x="5958617" y="281288"/>
                  <a:pt x="6040678" y="96063"/>
                  <a:pt x="5651472" y="44482"/>
                </a:cubicBezTo>
                <a:cubicBezTo>
                  <a:pt x="5262266" y="-7099"/>
                  <a:pt x="3689028" y="-16478"/>
                  <a:pt x="3288099" y="30414"/>
                </a:cubicBezTo>
                <a:cubicBezTo>
                  <a:pt x="2887170" y="77306"/>
                  <a:pt x="3764057" y="278944"/>
                  <a:pt x="3245897" y="325836"/>
                </a:cubicBezTo>
                <a:cubicBezTo>
                  <a:pt x="2727737" y="372728"/>
                  <a:pt x="917693" y="260187"/>
                  <a:pt x="432358" y="325836"/>
                </a:cubicBezTo>
                <a:cubicBezTo>
                  <a:pt x="-52977" y="391485"/>
                  <a:pt x="-188964" y="656427"/>
                  <a:pt x="333885" y="719731"/>
                </a:cubicBezTo>
                <a:close/>
              </a:path>
            </a:pathLst>
          </a:custGeom>
          <a:noFill/>
          <a:ln w="762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p:cNvSpPr txBox="1"/>
          <p:nvPr/>
        </p:nvSpPr>
        <p:spPr>
          <a:xfrm>
            <a:off x="4196440" y="6103189"/>
            <a:ext cx="4330353" cy="461665"/>
          </a:xfrm>
          <a:prstGeom prst="rect">
            <a:avLst/>
          </a:prstGeom>
          <a:solidFill>
            <a:schemeClr val="bg1"/>
          </a:solidFill>
          <a:ln>
            <a:solidFill>
              <a:schemeClr val="tx1"/>
            </a:solidFill>
          </a:ln>
        </p:spPr>
        <p:txBody>
          <a:bodyPr wrap="none" rtlCol="0">
            <a:spAutoFit/>
          </a:bodyPr>
          <a:lstStyle/>
          <a:p>
            <a:r>
              <a:rPr lang="en-US" sz="2400" b="1" dirty="0" smtClean="0"/>
              <a:t>Need: predefined software rule.</a:t>
            </a:r>
            <a:r>
              <a:rPr lang="en-US" dirty="0" smtClean="0"/>
              <a:t> </a:t>
            </a:r>
            <a:endParaRPr lang="en-US" dirty="0"/>
          </a:p>
        </p:txBody>
      </p:sp>
    </p:spTree>
    <p:extLst>
      <p:ext uri="{BB962C8B-B14F-4D97-AF65-F5344CB8AC3E}">
        <p14:creationId xmlns:p14="http://schemas.microsoft.com/office/powerpoint/2010/main" val="4294891564"/>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371600"/>
            <a:ext cx="8229600" cy="5410200"/>
          </a:xfrm>
        </p:spPr>
        <p:txBody>
          <a:bodyPr>
            <a:normAutofit lnSpcReduction="10000"/>
          </a:bodyPr>
          <a:lstStyle/>
          <a:p>
            <a:r>
              <a:rPr lang="en-US" b="1" dirty="0" smtClean="0"/>
              <a:t>Typically,</a:t>
            </a:r>
            <a:r>
              <a:rPr lang="en-US" dirty="0" smtClean="0"/>
              <a:t> soft forks are used </a:t>
            </a:r>
            <a:r>
              <a:rPr lang="en-US" i="1" u="sng" dirty="0" smtClean="0"/>
              <a:t>to upgrade</a:t>
            </a:r>
            <a:r>
              <a:rPr lang="en-US" dirty="0" smtClean="0"/>
              <a:t> Bitcoin’s software – features, </a:t>
            </a:r>
            <a:r>
              <a:rPr lang="en-US" dirty="0" err="1" smtClean="0"/>
              <a:t>bugfixes</a:t>
            </a:r>
            <a:r>
              <a:rPr lang="en-US" dirty="0" smtClean="0"/>
              <a:t>, resource improvements.</a:t>
            </a:r>
          </a:p>
          <a:p>
            <a:r>
              <a:rPr lang="en-US" b="1" dirty="0" smtClean="0"/>
              <a:t>This</a:t>
            </a:r>
            <a:r>
              <a:rPr lang="en-US" dirty="0" smtClean="0"/>
              <a:t> is a fork </a:t>
            </a:r>
            <a:r>
              <a:rPr lang="en-US" i="1" u="sng" dirty="0" smtClean="0"/>
              <a:t>to manage business policy</a:t>
            </a:r>
            <a:r>
              <a:rPr lang="en-US" dirty="0" smtClean="0"/>
              <a:t> of Bitcoin, –specifically, to </a:t>
            </a:r>
            <a:r>
              <a:rPr lang="en-US" b="1" dirty="0" smtClean="0"/>
              <a:t>optimize tx fees</a:t>
            </a:r>
            <a:r>
              <a:rPr lang="en-US" dirty="0" smtClean="0"/>
              <a:t>.</a:t>
            </a:r>
          </a:p>
          <a:p>
            <a:endParaRPr lang="en-US" dirty="0" smtClean="0"/>
          </a:p>
          <a:p>
            <a:endParaRPr lang="en-US" dirty="0" smtClean="0"/>
          </a:p>
          <a:p>
            <a:endParaRPr lang="en-US" dirty="0" smtClean="0"/>
          </a:p>
          <a:p>
            <a:endParaRPr lang="en-US" dirty="0"/>
          </a:p>
          <a:p>
            <a:r>
              <a:rPr lang="en-US" dirty="0" smtClean="0"/>
              <a:t>“Should” happen, vs. “will” happen.</a:t>
            </a:r>
          </a:p>
        </p:txBody>
      </p:sp>
      <p:cxnSp>
        <p:nvCxnSpPr>
          <p:cNvPr id="15" name="Straight Connector 14"/>
          <p:cNvCxnSpPr>
            <a:endCxn id="9" idx="1"/>
          </p:cNvCxnSpPr>
          <p:nvPr/>
        </p:nvCxnSpPr>
        <p:spPr>
          <a:xfrm flipV="1">
            <a:off x="7009610" y="4268214"/>
            <a:ext cx="445066" cy="484890"/>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7520614" y="4268214"/>
            <a:ext cx="984533" cy="0"/>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6568114" y="4715004"/>
            <a:ext cx="984533" cy="0"/>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457200" y="152400"/>
            <a:ext cx="8229600" cy="1143000"/>
          </a:xfrm>
        </p:spPr>
        <p:txBody>
          <a:bodyPr>
            <a:normAutofit/>
          </a:bodyPr>
          <a:lstStyle/>
          <a:p>
            <a:r>
              <a:rPr lang="en-US" sz="4800" dirty="0" smtClean="0"/>
              <a:t>“Revenue” Fork</a:t>
            </a:r>
            <a:endParaRPr lang="en-US" sz="4800" dirty="0"/>
          </a:p>
        </p:txBody>
      </p:sp>
      <p:sp>
        <p:nvSpPr>
          <p:cNvPr id="4" name="Slide Number Placeholder 3"/>
          <p:cNvSpPr>
            <a:spLocks noGrp="1"/>
          </p:cNvSpPr>
          <p:nvPr>
            <p:ph type="sldNum" sz="quarter" idx="12"/>
          </p:nvPr>
        </p:nvSpPr>
        <p:spPr/>
        <p:txBody>
          <a:bodyPr/>
          <a:lstStyle/>
          <a:p>
            <a:fld id="{B2FC610D-FAE1-464C-9CF3-920562D0AD66}" type="slidenum">
              <a:rPr lang="en-US" smtClean="0"/>
              <a:t>129</a:t>
            </a:fld>
            <a:endParaRPr lang="en-US" dirty="0"/>
          </a:p>
        </p:txBody>
      </p:sp>
      <p:sp>
        <p:nvSpPr>
          <p:cNvPr id="6" name="Rectangle 5"/>
          <p:cNvSpPr/>
          <p:nvPr/>
        </p:nvSpPr>
        <p:spPr>
          <a:xfrm>
            <a:off x="6470143" y="4600704"/>
            <a:ext cx="228600" cy="2286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7" name="Rectangle 6"/>
          <p:cNvSpPr/>
          <p:nvPr/>
        </p:nvSpPr>
        <p:spPr>
          <a:xfrm>
            <a:off x="6946081" y="4600704"/>
            <a:ext cx="228600" cy="2286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8" name="Rectangle 7"/>
          <p:cNvSpPr/>
          <p:nvPr/>
        </p:nvSpPr>
        <p:spPr>
          <a:xfrm>
            <a:off x="7454676" y="4603970"/>
            <a:ext cx="228600" cy="2286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9" name="Rectangle 8"/>
          <p:cNvSpPr/>
          <p:nvPr/>
        </p:nvSpPr>
        <p:spPr>
          <a:xfrm>
            <a:off x="7454676" y="4153914"/>
            <a:ext cx="228600" cy="2286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0" name="Rectangle 9"/>
          <p:cNvSpPr/>
          <p:nvPr/>
        </p:nvSpPr>
        <p:spPr>
          <a:xfrm>
            <a:off x="7898581" y="4153914"/>
            <a:ext cx="228600" cy="2286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1" name="Rectangle 10"/>
          <p:cNvSpPr/>
          <p:nvPr/>
        </p:nvSpPr>
        <p:spPr>
          <a:xfrm>
            <a:off x="8342486" y="4153914"/>
            <a:ext cx="228600" cy="2286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18" name="Straight Connector 17"/>
          <p:cNvCxnSpPr/>
          <p:nvPr/>
        </p:nvCxnSpPr>
        <p:spPr>
          <a:xfrm>
            <a:off x="7267209" y="4806920"/>
            <a:ext cx="187467" cy="434339"/>
          </a:xfrm>
          <a:prstGeom prst="line">
            <a:avLst/>
          </a:prstGeom>
          <a:ln w="952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7085810" y="5269468"/>
            <a:ext cx="1677190" cy="369332"/>
          </a:xfrm>
          <a:prstGeom prst="rect">
            <a:avLst/>
          </a:prstGeom>
          <a:noFill/>
        </p:spPr>
        <p:txBody>
          <a:bodyPr wrap="none" rtlCol="0">
            <a:spAutoFit/>
          </a:bodyPr>
          <a:lstStyle/>
          <a:p>
            <a:r>
              <a:rPr lang="en-US" dirty="0" smtClean="0"/>
              <a:t>Policy Deviation</a:t>
            </a:r>
            <a:endParaRPr lang="en-US" dirty="0"/>
          </a:p>
        </p:txBody>
      </p:sp>
      <p:pic>
        <p:nvPicPr>
          <p:cNvPr id="22" name="Picture 21"/>
          <p:cNvPicPr>
            <a:picLocks noChangeAspect="1"/>
          </p:cNvPicPr>
          <p:nvPr/>
        </p:nvPicPr>
        <p:blipFill>
          <a:blip r:embed="rId3"/>
          <a:stretch>
            <a:fillRect/>
          </a:stretch>
        </p:blipFill>
        <p:spPr>
          <a:xfrm>
            <a:off x="2936093" y="4256069"/>
            <a:ext cx="3007507" cy="1013399"/>
          </a:xfrm>
          <a:prstGeom prst="rect">
            <a:avLst/>
          </a:prstGeom>
          <a:ln>
            <a:noFill/>
          </a:ln>
          <a:effectLst>
            <a:outerShdw blurRad="292100" dist="139700" dir="2700000" algn="tl" rotWithShape="0">
              <a:srgbClr val="333333">
                <a:alpha val="65000"/>
              </a:srgbClr>
            </a:outerShdw>
          </a:effectLst>
        </p:spPr>
      </p:pic>
      <p:pic>
        <p:nvPicPr>
          <p:cNvPr id="23" name="Picture 22"/>
          <p:cNvPicPr>
            <a:picLocks noChangeAspect="1"/>
          </p:cNvPicPr>
          <p:nvPr/>
        </p:nvPicPr>
        <p:blipFill>
          <a:blip r:embed="rId4"/>
          <a:stretch>
            <a:fillRect/>
          </a:stretch>
        </p:blipFill>
        <p:spPr>
          <a:xfrm>
            <a:off x="457200" y="3842891"/>
            <a:ext cx="1872564" cy="179590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83726122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lstStyle/>
          <a:p>
            <a:r>
              <a:rPr lang="en-US" dirty="0" smtClean="0"/>
              <a:t>What’s Changing?</a:t>
            </a:r>
            <a:endParaRPr lang="en-US" dirty="0"/>
          </a:p>
        </p:txBody>
      </p:sp>
      <p:sp>
        <p:nvSpPr>
          <p:cNvPr id="70" name="Rounded Rectangle 69"/>
          <p:cNvSpPr/>
          <p:nvPr/>
        </p:nvSpPr>
        <p:spPr>
          <a:xfrm>
            <a:off x="685800" y="970824"/>
            <a:ext cx="3733802" cy="3163085"/>
          </a:xfrm>
          <a:prstGeom prst="roundRect">
            <a:avLst/>
          </a:prstGeom>
          <a:noFill/>
          <a:ln w="57150">
            <a:solidFill>
              <a:schemeClr val="bg1">
                <a:lumMod val="50000"/>
              </a:schemeClr>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71" name="Rounded Rectangle 70"/>
          <p:cNvSpPr/>
          <p:nvPr/>
        </p:nvSpPr>
        <p:spPr>
          <a:xfrm>
            <a:off x="4419601" y="914400"/>
            <a:ext cx="4080535" cy="3219510"/>
          </a:xfrm>
          <a:prstGeom prst="roundRect">
            <a:avLst/>
          </a:prstGeom>
          <a:noFill/>
          <a:ln w="57150">
            <a:solidFill>
              <a:schemeClr val="bg1">
                <a:lumMod val="50000"/>
              </a:schemeClr>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72" name="Right Arrow 71"/>
          <p:cNvSpPr/>
          <p:nvPr/>
        </p:nvSpPr>
        <p:spPr>
          <a:xfrm>
            <a:off x="4114800" y="2240317"/>
            <a:ext cx="709972" cy="494017"/>
          </a:xfrm>
          <a:prstGeom prst="rightArrow">
            <a:avLst/>
          </a:prstGeom>
          <a:solidFill>
            <a:schemeClr val="bg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TextBox 90"/>
          <p:cNvSpPr txBox="1"/>
          <p:nvPr/>
        </p:nvSpPr>
        <p:spPr>
          <a:xfrm>
            <a:off x="510142" y="5078409"/>
            <a:ext cx="3656194" cy="400110"/>
          </a:xfrm>
          <a:prstGeom prst="rect">
            <a:avLst/>
          </a:prstGeom>
          <a:noFill/>
        </p:spPr>
        <p:txBody>
          <a:bodyPr wrap="none" rtlCol="0">
            <a:spAutoFit/>
          </a:bodyPr>
          <a:lstStyle/>
          <a:p>
            <a:r>
              <a:rPr lang="en-US" sz="2000" dirty="0" smtClean="0"/>
              <a:t>{ Power, Network }           12.6 BTC</a:t>
            </a:r>
            <a:endParaRPr lang="en-US" sz="2000" dirty="0"/>
          </a:p>
        </p:txBody>
      </p:sp>
      <p:sp>
        <p:nvSpPr>
          <p:cNvPr id="92" name="TextBox 91"/>
          <p:cNvSpPr txBox="1"/>
          <p:nvPr/>
        </p:nvSpPr>
        <p:spPr>
          <a:xfrm>
            <a:off x="689199" y="4406238"/>
            <a:ext cx="1068819" cy="461665"/>
          </a:xfrm>
          <a:prstGeom prst="rect">
            <a:avLst/>
          </a:prstGeom>
          <a:noFill/>
        </p:spPr>
        <p:txBody>
          <a:bodyPr wrap="none" rtlCol="0">
            <a:spAutoFit/>
          </a:bodyPr>
          <a:lstStyle/>
          <a:p>
            <a:r>
              <a:rPr lang="en-US" sz="2400" b="1" dirty="0" smtClean="0">
                <a:ln>
                  <a:solidFill>
                    <a:schemeClr val="tx1"/>
                  </a:solidFill>
                </a:ln>
                <a:solidFill>
                  <a:schemeClr val="accent6">
                    <a:lumMod val="75000"/>
                  </a:schemeClr>
                </a:solidFill>
              </a:rPr>
              <a:t>Bitcoin</a:t>
            </a:r>
            <a:endParaRPr lang="en-US" sz="2400" b="1" dirty="0">
              <a:ln>
                <a:solidFill>
                  <a:schemeClr val="tx1"/>
                </a:solidFill>
              </a:ln>
              <a:solidFill>
                <a:schemeClr val="accent6">
                  <a:lumMod val="75000"/>
                </a:schemeClr>
              </a:solidFill>
            </a:endParaRPr>
          </a:p>
        </p:txBody>
      </p:sp>
      <p:sp>
        <p:nvSpPr>
          <p:cNvPr id="93" name="TextBox 92"/>
          <p:cNvSpPr txBox="1"/>
          <p:nvPr/>
        </p:nvSpPr>
        <p:spPr>
          <a:xfrm>
            <a:off x="5148316" y="5478713"/>
            <a:ext cx="1476815" cy="461665"/>
          </a:xfrm>
          <a:prstGeom prst="rect">
            <a:avLst/>
          </a:prstGeom>
          <a:noFill/>
        </p:spPr>
        <p:txBody>
          <a:bodyPr wrap="none" rtlCol="0">
            <a:spAutoFit/>
          </a:bodyPr>
          <a:lstStyle/>
          <a:p>
            <a:r>
              <a:rPr lang="en-US" sz="2400" b="1" dirty="0" smtClean="0">
                <a:ln>
                  <a:solidFill>
                    <a:schemeClr val="tx1"/>
                  </a:solidFill>
                </a:ln>
                <a:solidFill>
                  <a:srgbClr val="00B0F0"/>
                </a:solidFill>
              </a:rPr>
              <a:t>Namecoin</a:t>
            </a:r>
            <a:endParaRPr lang="en-US" sz="2400" b="1" dirty="0">
              <a:ln>
                <a:solidFill>
                  <a:schemeClr val="tx1"/>
                </a:solidFill>
              </a:ln>
              <a:solidFill>
                <a:srgbClr val="00B0F0"/>
              </a:solidFill>
            </a:endParaRPr>
          </a:p>
        </p:txBody>
      </p:sp>
      <p:sp>
        <p:nvSpPr>
          <p:cNvPr id="94" name="Down Arrow 93"/>
          <p:cNvSpPr/>
          <p:nvPr/>
        </p:nvSpPr>
        <p:spPr>
          <a:xfrm>
            <a:off x="964929" y="4849934"/>
            <a:ext cx="188811" cy="305285"/>
          </a:xfrm>
          <a:prstGeom prst="downArrow">
            <a:avLst/>
          </a:prstGeom>
          <a:solidFill>
            <a:schemeClr val="bg1">
              <a:lumMod val="85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Down Arrow 94"/>
          <p:cNvSpPr/>
          <p:nvPr/>
        </p:nvSpPr>
        <p:spPr>
          <a:xfrm>
            <a:off x="1881673" y="4849934"/>
            <a:ext cx="188811" cy="305285"/>
          </a:xfrm>
          <a:prstGeom prst="downArrow">
            <a:avLst/>
          </a:prstGeom>
          <a:solidFill>
            <a:schemeClr val="bg1">
              <a:lumMod val="85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ight Arrow 96"/>
          <p:cNvSpPr/>
          <p:nvPr/>
        </p:nvSpPr>
        <p:spPr>
          <a:xfrm>
            <a:off x="2573189" y="5173598"/>
            <a:ext cx="482896" cy="209732"/>
          </a:xfrm>
          <a:prstGeom prst="rightArrow">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TextBox 97"/>
          <p:cNvSpPr txBox="1"/>
          <p:nvPr/>
        </p:nvSpPr>
        <p:spPr>
          <a:xfrm>
            <a:off x="4995916" y="6196017"/>
            <a:ext cx="3521220" cy="400110"/>
          </a:xfrm>
          <a:prstGeom prst="rect">
            <a:avLst/>
          </a:prstGeom>
          <a:noFill/>
        </p:spPr>
        <p:txBody>
          <a:bodyPr wrap="none" rtlCol="0">
            <a:spAutoFit/>
          </a:bodyPr>
          <a:lstStyle/>
          <a:p>
            <a:r>
              <a:rPr lang="en-US" sz="2000" dirty="0" smtClean="0"/>
              <a:t>{</a:t>
            </a:r>
            <a:r>
              <a:rPr lang="en-US" sz="1600" dirty="0" smtClean="0">
                <a:solidFill>
                  <a:prstClr val="black"/>
                </a:solidFill>
              </a:rPr>
              <a:t>Power </a:t>
            </a:r>
            <a:r>
              <a:rPr lang="en-US" dirty="0" smtClean="0">
                <a:solidFill>
                  <a:prstClr val="black"/>
                </a:solidFill>
              </a:rPr>
              <a:t>,  </a:t>
            </a:r>
            <a:r>
              <a:rPr lang="en-US" sz="2000" dirty="0" smtClean="0">
                <a:solidFill>
                  <a:prstClr val="black"/>
                </a:solidFill>
              </a:rPr>
              <a:t>Network</a:t>
            </a:r>
            <a:r>
              <a:rPr lang="en-US" sz="2000" dirty="0" smtClean="0"/>
              <a:t>}           00.3 BTC</a:t>
            </a:r>
            <a:endParaRPr lang="en-US" sz="2000" dirty="0"/>
          </a:p>
        </p:txBody>
      </p:sp>
      <p:sp>
        <p:nvSpPr>
          <p:cNvPr id="101" name="Right Arrow 100"/>
          <p:cNvSpPr/>
          <p:nvPr/>
        </p:nvSpPr>
        <p:spPr>
          <a:xfrm>
            <a:off x="6956244" y="6308908"/>
            <a:ext cx="482896" cy="209732"/>
          </a:xfrm>
          <a:prstGeom prst="rightArrow">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TextBox 101"/>
          <p:cNvSpPr txBox="1"/>
          <p:nvPr/>
        </p:nvSpPr>
        <p:spPr>
          <a:xfrm>
            <a:off x="5125011" y="4444835"/>
            <a:ext cx="1068819" cy="461665"/>
          </a:xfrm>
          <a:prstGeom prst="rect">
            <a:avLst/>
          </a:prstGeom>
          <a:noFill/>
        </p:spPr>
        <p:txBody>
          <a:bodyPr wrap="none" rtlCol="0">
            <a:spAutoFit/>
          </a:bodyPr>
          <a:lstStyle/>
          <a:p>
            <a:r>
              <a:rPr lang="en-US" sz="2400" b="1" dirty="0" smtClean="0">
                <a:ln>
                  <a:solidFill>
                    <a:schemeClr val="tx1"/>
                  </a:solidFill>
                </a:ln>
                <a:solidFill>
                  <a:schemeClr val="accent6">
                    <a:lumMod val="75000"/>
                  </a:schemeClr>
                </a:solidFill>
              </a:rPr>
              <a:t>Bitcoin</a:t>
            </a:r>
            <a:endParaRPr lang="en-US" sz="2400" b="1" dirty="0">
              <a:ln>
                <a:solidFill>
                  <a:schemeClr val="tx1"/>
                </a:solidFill>
              </a:ln>
              <a:solidFill>
                <a:schemeClr val="accent6">
                  <a:lumMod val="75000"/>
                </a:schemeClr>
              </a:solidFill>
            </a:endParaRPr>
          </a:p>
        </p:txBody>
      </p:sp>
      <p:sp>
        <p:nvSpPr>
          <p:cNvPr id="103" name="TextBox 102"/>
          <p:cNvSpPr txBox="1"/>
          <p:nvPr/>
        </p:nvSpPr>
        <p:spPr>
          <a:xfrm>
            <a:off x="5012749" y="5125775"/>
            <a:ext cx="3540777" cy="400110"/>
          </a:xfrm>
          <a:prstGeom prst="rect">
            <a:avLst/>
          </a:prstGeom>
          <a:noFill/>
        </p:spPr>
        <p:txBody>
          <a:bodyPr wrap="none" rtlCol="0">
            <a:spAutoFit/>
          </a:bodyPr>
          <a:lstStyle/>
          <a:p>
            <a:r>
              <a:rPr lang="en-US" sz="2000" dirty="0"/>
              <a:t>{Power, </a:t>
            </a:r>
            <a:r>
              <a:rPr lang="en-US" sz="2000" dirty="0" smtClean="0"/>
              <a:t>Network}           12.6 BTC</a:t>
            </a:r>
            <a:endParaRPr lang="en-US" sz="2000" dirty="0"/>
          </a:p>
        </p:txBody>
      </p:sp>
      <p:sp>
        <p:nvSpPr>
          <p:cNvPr id="104" name="Down Arrow 103"/>
          <p:cNvSpPr/>
          <p:nvPr/>
        </p:nvSpPr>
        <p:spPr>
          <a:xfrm>
            <a:off x="5473457" y="4906500"/>
            <a:ext cx="188811" cy="305285"/>
          </a:xfrm>
          <a:prstGeom prst="downArrow">
            <a:avLst/>
          </a:prstGeom>
          <a:solidFill>
            <a:schemeClr val="bg1">
              <a:lumMod val="85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Down Arrow 104"/>
          <p:cNvSpPr/>
          <p:nvPr/>
        </p:nvSpPr>
        <p:spPr>
          <a:xfrm>
            <a:off x="6296952" y="4906500"/>
            <a:ext cx="188811" cy="305285"/>
          </a:xfrm>
          <a:prstGeom prst="downArrow">
            <a:avLst/>
          </a:prstGeom>
          <a:solidFill>
            <a:schemeClr val="bg1">
              <a:lumMod val="85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ight Arrow 105"/>
          <p:cNvSpPr/>
          <p:nvPr/>
        </p:nvSpPr>
        <p:spPr>
          <a:xfrm>
            <a:off x="6975626" y="5220964"/>
            <a:ext cx="482896" cy="209732"/>
          </a:xfrm>
          <a:prstGeom prst="rightArrow">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Rounded Rectangle 106"/>
          <p:cNvSpPr/>
          <p:nvPr/>
        </p:nvSpPr>
        <p:spPr>
          <a:xfrm>
            <a:off x="542811" y="4406238"/>
            <a:ext cx="3987378" cy="1119647"/>
          </a:xfrm>
          <a:prstGeom prst="roundRect">
            <a:avLst/>
          </a:prstGeom>
          <a:no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Rounded Rectangle 107"/>
          <p:cNvSpPr/>
          <p:nvPr/>
        </p:nvSpPr>
        <p:spPr>
          <a:xfrm>
            <a:off x="4961527" y="4406238"/>
            <a:ext cx="3987378" cy="1119647"/>
          </a:xfrm>
          <a:prstGeom prst="roundRect">
            <a:avLst/>
          </a:prstGeom>
          <a:no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ounded Rectangle 108"/>
          <p:cNvSpPr/>
          <p:nvPr/>
        </p:nvSpPr>
        <p:spPr>
          <a:xfrm>
            <a:off x="4941207" y="5525885"/>
            <a:ext cx="3987378" cy="1119647"/>
          </a:xfrm>
          <a:prstGeom prst="roundRect">
            <a:avLst/>
          </a:prstGeom>
          <a:no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quot;No&quot; Symbol 110"/>
          <p:cNvSpPr/>
          <p:nvPr/>
        </p:nvSpPr>
        <p:spPr>
          <a:xfrm>
            <a:off x="5235735" y="6133951"/>
            <a:ext cx="445987" cy="482448"/>
          </a:xfrm>
          <a:prstGeom prst="noSmoking">
            <a:avLst>
              <a:gd name="adj" fmla="val 11915"/>
            </a:avLst>
          </a:prstGeom>
          <a:solidFill>
            <a:schemeClr val="accent2">
              <a:alpha val="50000"/>
            </a:schemeClr>
          </a:solidFill>
          <a:ln>
            <a:solidFill>
              <a:schemeClr val="accent2">
                <a:shade val="50000"/>
                <a:alpha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114" name="Rounded Rectangle 113"/>
          <p:cNvSpPr/>
          <p:nvPr/>
        </p:nvSpPr>
        <p:spPr>
          <a:xfrm>
            <a:off x="4724400" y="4343400"/>
            <a:ext cx="4343400" cy="2401685"/>
          </a:xfrm>
          <a:prstGeom prst="roundRect">
            <a:avLst/>
          </a:prstGeom>
          <a:noFill/>
          <a:ln w="571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ounded Rectangle 114"/>
          <p:cNvSpPr/>
          <p:nvPr/>
        </p:nvSpPr>
        <p:spPr>
          <a:xfrm>
            <a:off x="381000" y="4343400"/>
            <a:ext cx="4343400" cy="2401685"/>
          </a:xfrm>
          <a:prstGeom prst="roundRect">
            <a:avLst/>
          </a:prstGeom>
          <a:noFill/>
          <a:ln w="571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Right Arrow 109"/>
          <p:cNvSpPr/>
          <p:nvPr/>
        </p:nvSpPr>
        <p:spPr>
          <a:xfrm>
            <a:off x="4332833" y="5637471"/>
            <a:ext cx="520858" cy="402558"/>
          </a:xfrm>
          <a:prstGeom prst="rightArrow">
            <a:avLst/>
          </a:prstGeom>
          <a:solidFill>
            <a:schemeClr val="bg1">
              <a:lumMod val="65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6" name="image3.png" descr="bloq-logo.png"/>
          <p:cNvPicPr>
            <a:picLocks noChangeAspect="1"/>
          </p:cNvPicPr>
          <p:nvPr/>
        </p:nvPicPr>
        <p:blipFill>
          <a:blip r:embed="rId3">
            <a:extLst/>
          </a:blip>
          <a:stretch>
            <a:fillRect/>
          </a:stretch>
        </p:blipFill>
        <p:spPr>
          <a:xfrm>
            <a:off x="8237272" y="76200"/>
            <a:ext cx="830528" cy="400610"/>
          </a:xfrm>
          <a:prstGeom prst="rect">
            <a:avLst/>
          </a:prstGeom>
          <a:ln w="12700">
            <a:miter lim="400000"/>
          </a:ln>
        </p:spPr>
      </p:pic>
      <p:sp>
        <p:nvSpPr>
          <p:cNvPr id="3" name="Oval 2"/>
          <p:cNvSpPr/>
          <p:nvPr/>
        </p:nvSpPr>
        <p:spPr>
          <a:xfrm>
            <a:off x="7790073" y="5111065"/>
            <a:ext cx="277645" cy="449727"/>
          </a:xfrm>
          <a:prstGeom prst="ellipse">
            <a:avLst/>
          </a:prstGeom>
          <a:noFill/>
          <a:ln w="57150">
            <a:solidFill>
              <a:srgbClr val="FF00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7167369" y="4505763"/>
            <a:ext cx="1454116" cy="338554"/>
          </a:xfrm>
          <a:prstGeom prst="rect">
            <a:avLst/>
          </a:prstGeom>
          <a:solidFill>
            <a:schemeClr val="bg1">
              <a:lumMod val="95000"/>
            </a:schemeClr>
          </a:solidFill>
          <a:ln>
            <a:solidFill>
              <a:schemeClr val="tx1">
                <a:lumMod val="65000"/>
                <a:lumOff val="35000"/>
              </a:schemeClr>
            </a:solidFill>
          </a:ln>
        </p:spPr>
        <p:txBody>
          <a:bodyPr wrap="none" rtlCol="0">
            <a:spAutoFit/>
          </a:bodyPr>
          <a:lstStyle/>
          <a:p>
            <a:r>
              <a:rPr lang="en-US" sz="1600" dirty="0" smtClean="0">
                <a:solidFill>
                  <a:srgbClr val="FF0000"/>
                </a:solidFill>
              </a:rPr>
              <a:t>Ignore for now.</a:t>
            </a:r>
            <a:endParaRPr lang="en-US" dirty="0">
              <a:solidFill>
                <a:srgbClr val="FF0000"/>
              </a:solidFill>
            </a:endParaRPr>
          </a:p>
        </p:txBody>
      </p:sp>
      <p:cxnSp>
        <p:nvCxnSpPr>
          <p:cNvPr id="182" name="Straight Connector 181"/>
          <p:cNvCxnSpPr>
            <a:stCxn id="200" idx="3"/>
            <a:endCxn id="209" idx="7"/>
          </p:cNvCxnSpPr>
          <p:nvPr/>
        </p:nvCxnSpPr>
        <p:spPr>
          <a:xfrm flipH="1">
            <a:off x="2190047" y="2055150"/>
            <a:ext cx="354104" cy="208618"/>
          </a:xfrm>
          <a:prstGeom prst="line">
            <a:avLst/>
          </a:prstGeom>
          <a:ln w="28575"/>
        </p:spPr>
        <p:style>
          <a:lnRef idx="1">
            <a:schemeClr val="accent6"/>
          </a:lnRef>
          <a:fillRef idx="0">
            <a:schemeClr val="accent6"/>
          </a:fillRef>
          <a:effectRef idx="0">
            <a:schemeClr val="accent6"/>
          </a:effectRef>
          <a:fontRef idx="minor">
            <a:schemeClr val="tx1"/>
          </a:fontRef>
        </p:style>
      </p:cxnSp>
      <p:cxnSp>
        <p:nvCxnSpPr>
          <p:cNvPr id="183" name="Straight Connector 182"/>
          <p:cNvCxnSpPr>
            <a:stCxn id="197" idx="3"/>
            <a:endCxn id="209" idx="6"/>
          </p:cNvCxnSpPr>
          <p:nvPr/>
        </p:nvCxnSpPr>
        <p:spPr>
          <a:xfrm flipH="1">
            <a:off x="2246066" y="1976664"/>
            <a:ext cx="950432" cy="421269"/>
          </a:xfrm>
          <a:prstGeom prst="line">
            <a:avLst/>
          </a:prstGeom>
          <a:ln w="28575"/>
        </p:spPr>
        <p:style>
          <a:lnRef idx="1">
            <a:schemeClr val="accent6"/>
          </a:lnRef>
          <a:fillRef idx="0">
            <a:schemeClr val="accent6"/>
          </a:fillRef>
          <a:effectRef idx="0">
            <a:schemeClr val="accent6"/>
          </a:effectRef>
          <a:fontRef idx="minor">
            <a:schemeClr val="tx1"/>
          </a:fontRef>
        </p:style>
      </p:cxnSp>
      <p:cxnSp>
        <p:nvCxnSpPr>
          <p:cNvPr id="184" name="Straight Connector 183"/>
          <p:cNvCxnSpPr>
            <a:stCxn id="198" idx="2"/>
            <a:endCxn id="209" idx="6"/>
          </p:cNvCxnSpPr>
          <p:nvPr/>
        </p:nvCxnSpPr>
        <p:spPr>
          <a:xfrm flipH="1">
            <a:off x="2246066" y="2044651"/>
            <a:ext cx="1348998" cy="353282"/>
          </a:xfrm>
          <a:prstGeom prst="line">
            <a:avLst/>
          </a:prstGeom>
          <a:ln w="28575"/>
        </p:spPr>
        <p:style>
          <a:lnRef idx="1">
            <a:schemeClr val="accent6"/>
          </a:lnRef>
          <a:fillRef idx="0">
            <a:schemeClr val="accent6"/>
          </a:fillRef>
          <a:effectRef idx="0">
            <a:schemeClr val="accent6"/>
          </a:effectRef>
          <a:fontRef idx="minor">
            <a:schemeClr val="tx1"/>
          </a:fontRef>
        </p:style>
      </p:cxnSp>
      <p:cxnSp>
        <p:nvCxnSpPr>
          <p:cNvPr id="185" name="Straight Connector 184"/>
          <p:cNvCxnSpPr>
            <a:stCxn id="199" idx="2"/>
            <a:endCxn id="209" idx="6"/>
          </p:cNvCxnSpPr>
          <p:nvPr/>
        </p:nvCxnSpPr>
        <p:spPr>
          <a:xfrm flipH="1" flipV="1">
            <a:off x="2246066" y="2397933"/>
            <a:ext cx="876050" cy="243142"/>
          </a:xfrm>
          <a:prstGeom prst="line">
            <a:avLst/>
          </a:prstGeom>
          <a:ln w="28575"/>
        </p:spPr>
        <p:style>
          <a:lnRef idx="1">
            <a:schemeClr val="accent6"/>
          </a:lnRef>
          <a:fillRef idx="0">
            <a:schemeClr val="accent6"/>
          </a:fillRef>
          <a:effectRef idx="0">
            <a:schemeClr val="accent6"/>
          </a:effectRef>
          <a:fontRef idx="minor">
            <a:schemeClr val="tx1"/>
          </a:fontRef>
        </p:style>
      </p:cxnSp>
      <p:cxnSp>
        <p:nvCxnSpPr>
          <p:cNvPr id="186" name="Straight Connector 185"/>
          <p:cNvCxnSpPr>
            <a:stCxn id="199" idx="2"/>
            <a:endCxn id="207" idx="6"/>
          </p:cNvCxnSpPr>
          <p:nvPr/>
        </p:nvCxnSpPr>
        <p:spPr>
          <a:xfrm flipH="1">
            <a:off x="2217491" y="2641075"/>
            <a:ext cx="904625" cy="351651"/>
          </a:xfrm>
          <a:prstGeom prst="line">
            <a:avLst/>
          </a:prstGeom>
          <a:ln w="28575"/>
        </p:spPr>
        <p:style>
          <a:lnRef idx="1">
            <a:schemeClr val="accent6"/>
          </a:lnRef>
          <a:fillRef idx="0">
            <a:schemeClr val="accent6"/>
          </a:fillRef>
          <a:effectRef idx="0">
            <a:schemeClr val="accent6"/>
          </a:effectRef>
          <a:fontRef idx="minor">
            <a:schemeClr val="tx1"/>
          </a:fontRef>
        </p:style>
      </p:cxnSp>
      <p:cxnSp>
        <p:nvCxnSpPr>
          <p:cNvPr id="187" name="Straight Connector 186"/>
          <p:cNvCxnSpPr>
            <a:stCxn id="201" idx="2"/>
            <a:endCxn id="207" idx="6"/>
          </p:cNvCxnSpPr>
          <p:nvPr/>
        </p:nvCxnSpPr>
        <p:spPr>
          <a:xfrm flipH="1" flipV="1">
            <a:off x="2217491" y="2992726"/>
            <a:ext cx="995049" cy="182511"/>
          </a:xfrm>
          <a:prstGeom prst="line">
            <a:avLst/>
          </a:prstGeom>
          <a:ln w="28575"/>
        </p:spPr>
        <p:style>
          <a:lnRef idx="1">
            <a:schemeClr val="accent6"/>
          </a:lnRef>
          <a:fillRef idx="0">
            <a:schemeClr val="accent6"/>
          </a:fillRef>
          <a:effectRef idx="0">
            <a:schemeClr val="accent6"/>
          </a:effectRef>
          <a:fontRef idx="minor">
            <a:schemeClr val="tx1"/>
          </a:fontRef>
        </p:style>
      </p:cxnSp>
      <p:cxnSp>
        <p:nvCxnSpPr>
          <p:cNvPr id="194" name="Straight Connector 193"/>
          <p:cNvCxnSpPr>
            <a:stCxn id="208" idx="7"/>
            <a:endCxn id="209" idx="2"/>
          </p:cNvCxnSpPr>
          <p:nvPr/>
        </p:nvCxnSpPr>
        <p:spPr>
          <a:xfrm flipV="1">
            <a:off x="1457345" y="2397933"/>
            <a:ext cx="406197" cy="248423"/>
          </a:xfrm>
          <a:prstGeom prst="line">
            <a:avLst/>
          </a:prstGeom>
          <a:ln/>
        </p:spPr>
        <p:style>
          <a:lnRef idx="3">
            <a:schemeClr val="dk1"/>
          </a:lnRef>
          <a:fillRef idx="0">
            <a:schemeClr val="dk1"/>
          </a:fillRef>
          <a:effectRef idx="2">
            <a:schemeClr val="dk1"/>
          </a:effectRef>
          <a:fontRef idx="minor">
            <a:schemeClr val="tx1"/>
          </a:fontRef>
        </p:style>
      </p:cxnSp>
      <p:cxnSp>
        <p:nvCxnSpPr>
          <p:cNvPr id="195" name="Straight Connector 194"/>
          <p:cNvCxnSpPr>
            <a:stCxn id="208" idx="5"/>
            <a:endCxn id="207" idx="2"/>
          </p:cNvCxnSpPr>
          <p:nvPr/>
        </p:nvCxnSpPr>
        <p:spPr>
          <a:xfrm>
            <a:off x="1457345" y="2914686"/>
            <a:ext cx="377622" cy="78040"/>
          </a:xfrm>
          <a:prstGeom prst="line">
            <a:avLst/>
          </a:prstGeom>
          <a:ln/>
        </p:spPr>
        <p:style>
          <a:lnRef idx="3">
            <a:schemeClr val="dk1"/>
          </a:lnRef>
          <a:fillRef idx="0">
            <a:schemeClr val="dk1"/>
          </a:fillRef>
          <a:effectRef idx="2">
            <a:schemeClr val="dk1"/>
          </a:effectRef>
          <a:fontRef idx="minor">
            <a:schemeClr val="tx1"/>
          </a:fontRef>
        </p:style>
      </p:cxnSp>
      <p:cxnSp>
        <p:nvCxnSpPr>
          <p:cNvPr id="196" name="Straight Connector 195"/>
          <p:cNvCxnSpPr>
            <a:stCxn id="207" idx="0"/>
            <a:endCxn id="209" idx="4"/>
          </p:cNvCxnSpPr>
          <p:nvPr/>
        </p:nvCxnSpPr>
        <p:spPr>
          <a:xfrm flipV="1">
            <a:off x="2026229" y="2587671"/>
            <a:ext cx="28575" cy="215317"/>
          </a:xfrm>
          <a:prstGeom prst="line">
            <a:avLst/>
          </a:prstGeom>
          <a:ln/>
        </p:spPr>
        <p:style>
          <a:lnRef idx="3">
            <a:schemeClr val="dk1"/>
          </a:lnRef>
          <a:fillRef idx="0">
            <a:schemeClr val="dk1"/>
          </a:fillRef>
          <a:effectRef idx="2">
            <a:schemeClr val="dk1"/>
          </a:effectRef>
          <a:fontRef idx="minor">
            <a:schemeClr val="tx1"/>
          </a:fontRef>
        </p:style>
      </p:cxnSp>
      <p:sp>
        <p:nvSpPr>
          <p:cNvPr id="197" name="Oval 196"/>
          <p:cNvSpPr/>
          <p:nvPr/>
        </p:nvSpPr>
        <p:spPr>
          <a:xfrm>
            <a:off x="3140479" y="1652761"/>
            <a:ext cx="382524" cy="379476"/>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98" name="Oval 197"/>
          <p:cNvSpPr/>
          <p:nvPr/>
        </p:nvSpPr>
        <p:spPr>
          <a:xfrm>
            <a:off x="3595064" y="1854913"/>
            <a:ext cx="382524" cy="379476"/>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99" name="Oval 198"/>
          <p:cNvSpPr/>
          <p:nvPr/>
        </p:nvSpPr>
        <p:spPr>
          <a:xfrm>
            <a:off x="3122116" y="2451337"/>
            <a:ext cx="382524" cy="379476"/>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00" name="Oval 199"/>
          <p:cNvSpPr/>
          <p:nvPr/>
        </p:nvSpPr>
        <p:spPr>
          <a:xfrm>
            <a:off x="2488132" y="1731247"/>
            <a:ext cx="382524" cy="379476"/>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01" name="Oval 200"/>
          <p:cNvSpPr/>
          <p:nvPr/>
        </p:nvSpPr>
        <p:spPr>
          <a:xfrm>
            <a:off x="3212540" y="2985499"/>
            <a:ext cx="382524" cy="379476"/>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07" name="Oval 206"/>
          <p:cNvSpPr/>
          <p:nvPr/>
        </p:nvSpPr>
        <p:spPr>
          <a:xfrm>
            <a:off x="1834967" y="2802988"/>
            <a:ext cx="382524" cy="379476"/>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M</a:t>
            </a:r>
            <a:endParaRPr lang="en-US" dirty="0"/>
          </a:p>
        </p:txBody>
      </p:sp>
      <p:sp>
        <p:nvSpPr>
          <p:cNvPr id="208" name="Oval 207"/>
          <p:cNvSpPr/>
          <p:nvPr/>
        </p:nvSpPr>
        <p:spPr>
          <a:xfrm>
            <a:off x="1130840" y="2590783"/>
            <a:ext cx="382524" cy="379476"/>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M</a:t>
            </a:r>
            <a:endParaRPr lang="en-US" dirty="0"/>
          </a:p>
        </p:txBody>
      </p:sp>
      <p:sp>
        <p:nvSpPr>
          <p:cNvPr id="209" name="Oval 208"/>
          <p:cNvSpPr/>
          <p:nvPr/>
        </p:nvSpPr>
        <p:spPr>
          <a:xfrm>
            <a:off x="1863542" y="2208195"/>
            <a:ext cx="382524" cy="379476"/>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M</a:t>
            </a:r>
            <a:endParaRPr lang="en-US" dirty="0"/>
          </a:p>
        </p:txBody>
      </p:sp>
      <p:sp>
        <p:nvSpPr>
          <p:cNvPr id="210" name="TextBox 209"/>
          <p:cNvSpPr txBox="1"/>
          <p:nvPr/>
        </p:nvSpPr>
        <p:spPr>
          <a:xfrm>
            <a:off x="3028440" y="1238310"/>
            <a:ext cx="1068819" cy="461665"/>
          </a:xfrm>
          <a:prstGeom prst="rect">
            <a:avLst/>
          </a:prstGeom>
          <a:noFill/>
        </p:spPr>
        <p:txBody>
          <a:bodyPr wrap="none" rtlCol="0">
            <a:spAutoFit/>
          </a:bodyPr>
          <a:lstStyle/>
          <a:p>
            <a:r>
              <a:rPr lang="en-US" sz="2400" b="1" dirty="0" smtClean="0">
                <a:ln>
                  <a:solidFill>
                    <a:schemeClr val="tx1"/>
                  </a:solidFill>
                </a:ln>
                <a:solidFill>
                  <a:srgbClr val="FFC000"/>
                </a:solidFill>
              </a:rPr>
              <a:t>Bitcoin</a:t>
            </a:r>
            <a:endParaRPr lang="en-US" b="1" dirty="0">
              <a:ln>
                <a:solidFill>
                  <a:schemeClr val="tx1"/>
                </a:solidFill>
              </a:ln>
              <a:solidFill>
                <a:srgbClr val="FFC000"/>
              </a:solidFill>
            </a:endParaRPr>
          </a:p>
        </p:txBody>
      </p:sp>
      <p:cxnSp>
        <p:nvCxnSpPr>
          <p:cNvPr id="212" name="Straight Connector 211"/>
          <p:cNvCxnSpPr>
            <a:stCxn id="201" idx="1"/>
            <a:endCxn id="199" idx="4"/>
          </p:cNvCxnSpPr>
          <p:nvPr/>
        </p:nvCxnSpPr>
        <p:spPr>
          <a:xfrm flipV="1">
            <a:off x="3268559" y="2830813"/>
            <a:ext cx="44819" cy="210259"/>
          </a:xfrm>
          <a:prstGeom prst="line">
            <a:avLst/>
          </a:prstGeom>
          <a:ln w="28575"/>
        </p:spPr>
        <p:style>
          <a:lnRef idx="1">
            <a:schemeClr val="accent6"/>
          </a:lnRef>
          <a:fillRef idx="0">
            <a:schemeClr val="accent6"/>
          </a:fillRef>
          <a:effectRef idx="0">
            <a:schemeClr val="accent6"/>
          </a:effectRef>
          <a:fontRef idx="minor">
            <a:schemeClr val="tx1"/>
          </a:fontRef>
        </p:style>
      </p:cxnSp>
      <p:cxnSp>
        <p:nvCxnSpPr>
          <p:cNvPr id="213" name="Straight Connector 212"/>
          <p:cNvCxnSpPr>
            <a:stCxn id="201" idx="0"/>
            <a:endCxn id="198" idx="4"/>
          </p:cNvCxnSpPr>
          <p:nvPr/>
        </p:nvCxnSpPr>
        <p:spPr>
          <a:xfrm flipV="1">
            <a:off x="3403802" y="2234389"/>
            <a:ext cx="382524" cy="751110"/>
          </a:xfrm>
          <a:prstGeom prst="line">
            <a:avLst/>
          </a:prstGeom>
          <a:ln w="28575"/>
        </p:spPr>
        <p:style>
          <a:lnRef idx="1">
            <a:schemeClr val="accent6"/>
          </a:lnRef>
          <a:fillRef idx="0">
            <a:schemeClr val="accent6"/>
          </a:fillRef>
          <a:effectRef idx="0">
            <a:schemeClr val="accent6"/>
          </a:effectRef>
          <a:fontRef idx="minor">
            <a:schemeClr val="tx1"/>
          </a:fontRef>
        </p:style>
      </p:cxnSp>
      <p:cxnSp>
        <p:nvCxnSpPr>
          <p:cNvPr id="214" name="Straight Connector 213"/>
          <p:cNvCxnSpPr>
            <a:stCxn id="197" idx="6"/>
            <a:endCxn id="198" idx="1"/>
          </p:cNvCxnSpPr>
          <p:nvPr/>
        </p:nvCxnSpPr>
        <p:spPr>
          <a:xfrm>
            <a:off x="3523003" y="1842499"/>
            <a:ext cx="128080" cy="67987"/>
          </a:xfrm>
          <a:prstGeom prst="line">
            <a:avLst/>
          </a:prstGeom>
          <a:ln w="28575"/>
        </p:spPr>
        <p:style>
          <a:lnRef idx="1">
            <a:schemeClr val="accent6"/>
          </a:lnRef>
          <a:fillRef idx="0">
            <a:schemeClr val="accent6"/>
          </a:fillRef>
          <a:effectRef idx="0">
            <a:schemeClr val="accent6"/>
          </a:effectRef>
          <a:fontRef idx="minor">
            <a:schemeClr val="tx1"/>
          </a:fontRef>
        </p:style>
      </p:cxnSp>
      <p:cxnSp>
        <p:nvCxnSpPr>
          <p:cNvPr id="215" name="Straight Connector 214"/>
          <p:cNvCxnSpPr>
            <a:stCxn id="199" idx="7"/>
            <a:endCxn id="198" idx="3"/>
          </p:cNvCxnSpPr>
          <p:nvPr/>
        </p:nvCxnSpPr>
        <p:spPr>
          <a:xfrm flipV="1">
            <a:off x="3448621" y="2178816"/>
            <a:ext cx="202462" cy="328094"/>
          </a:xfrm>
          <a:prstGeom prst="line">
            <a:avLst/>
          </a:prstGeom>
          <a:ln w="28575"/>
        </p:spPr>
        <p:style>
          <a:lnRef idx="1">
            <a:schemeClr val="accent6"/>
          </a:lnRef>
          <a:fillRef idx="0">
            <a:schemeClr val="accent6"/>
          </a:fillRef>
          <a:effectRef idx="0">
            <a:schemeClr val="accent6"/>
          </a:effectRef>
          <a:fontRef idx="minor">
            <a:schemeClr val="tx1"/>
          </a:fontRef>
        </p:style>
      </p:cxnSp>
      <p:cxnSp>
        <p:nvCxnSpPr>
          <p:cNvPr id="216" name="Straight Connector 215"/>
          <p:cNvCxnSpPr>
            <a:stCxn id="200" idx="5"/>
            <a:endCxn id="199" idx="1"/>
          </p:cNvCxnSpPr>
          <p:nvPr/>
        </p:nvCxnSpPr>
        <p:spPr>
          <a:xfrm>
            <a:off x="2814637" y="2055150"/>
            <a:ext cx="363498" cy="451760"/>
          </a:xfrm>
          <a:prstGeom prst="line">
            <a:avLst/>
          </a:prstGeom>
          <a:ln w="28575"/>
        </p:spPr>
        <p:style>
          <a:lnRef idx="1">
            <a:schemeClr val="accent6"/>
          </a:lnRef>
          <a:fillRef idx="0">
            <a:schemeClr val="accent6"/>
          </a:fillRef>
          <a:effectRef idx="0">
            <a:schemeClr val="accent6"/>
          </a:effectRef>
          <a:fontRef idx="minor">
            <a:schemeClr val="tx1"/>
          </a:fontRef>
        </p:style>
      </p:cxnSp>
      <p:cxnSp>
        <p:nvCxnSpPr>
          <p:cNvPr id="217" name="Straight Connector 216"/>
          <p:cNvCxnSpPr>
            <a:stCxn id="200" idx="6"/>
            <a:endCxn id="197" idx="2"/>
          </p:cNvCxnSpPr>
          <p:nvPr/>
        </p:nvCxnSpPr>
        <p:spPr>
          <a:xfrm flipV="1">
            <a:off x="2870656" y="1842499"/>
            <a:ext cx="269823" cy="78486"/>
          </a:xfrm>
          <a:prstGeom prst="line">
            <a:avLst/>
          </a:prstGeom>
          <a:ln w="28575"/>
        </p:spPr>
        <p:style>
          <a:lnRef idx="1">
            <a:schemeClr val="accent6"/>
          </a:lnRef>
          <a:fillRef idx="0">
            <a:schemeClr val="accent6"/>
          </a:fillRef>
          <a:effectRef idx="0">
            <a:schemeClr val="accent6"/>
          </a:effectRef>
          <a:fontRef idx="minor">
            <a:schemeClr val="tx1"/>
          </a:fontRef>
        </p:style>
      </p:cxnSp>
      <p:cxnSp>
        <p:nvCxnSpPr>
          <p:cNvPr id="218" name="Straight Connector 217"/>
          <p:cNvCxnSpPr>
            <a:stCxn id="200" idx="5"/>
            <a:endCxn id="198" idx="3"/>
          </p:cNvCxnSpPr>
          <p:nvPr/>
        </p:nvCxnSpPr>
        <p:spPr>
          <a:xfrm>
            <a:off x="2814637" y="2055150"/>
            <a:ext cx="836446" cy="123666"/>
          </a:xfrm>
          <a:prstGeom prst="line">
            <a:avLst/>
          </a:prstGeom>
          <a:ln w="28575"/>
        </p:spPr>
        <p:style>
          <a:lnRef idx="1">
            <a:schemeClr val="accent6"/>
          </a:lnRef>
          <a:fillRef idx="0">
            <a:schemeClr val="accent6"/>
          </a:fillRef>
          <a:effectRef idx="0">
            <a:schemeClr val="accent6"/>
          </a:effectRef>
          <a:fontRef idx="minor">
            <a:schemeClr val="tx1"/>
          </a:fontRef>
        </p:style>
      </p:cxnSp>
      <p:cxnSp>
        <p:nvCxnSpPr>
          <p:cNvPr id="219" name="Straight Connector 218"/>
          <p:cNvCxnSpPr>
            <a:stCxn id="200" idx="4"/>
            <a:endCxn id="201" idx="1"/>
          </p:cNvCxnSpPr>
          <p:nvPr/>
        </p:nvCxnSpPr>
        <p:spPr>
          <a:xfrm>
            <a:off x="2679394" y="2110723"/>
            <a:ext cx="589165" cy="930349"/>
          </a:xfrm>
          <a:prstGeom prst="line">
            <a:avLst/>
          </a:prstGeom>
          <a:ln w="28575"/>
        </p:spPr>
        <p:style>
          <a:lnRef idx="1">
            <a:schemeClr val="accent6"/>
          </a:lnRef>
          <a:fillRef idx="0">
            <a:schemeClr val="accent6"/>
          </a:fillRef>
          <a:effectRef idx="0">
            <a:schemeClr val="accent6"/>
          </a:effectRef>
          <a:fontRef idx="minor">
            <a:schemeClr val="tx1"/>
          </a:fontRef>
        </p:style>
      </p:cxnSp>
      <p:cxnSp>
        <p:nvCxnSpPr>
          <p:cNvPr id="224" name="Straight Connector 223"/>
          <p:cNvCxnSpPr>
            <a:stCxn id="242" idx="3"/>
            <a:endCxn id="251" idx="7"/>
          </p:cNvCxnSpPr>
          <p:nvPr/>
        </p:nvCxnSpPr>
        <p:spPr>
          <a:xfrm flipH="1">
            <a:off x="6280177" y="1845227"/>
            <a:ext cx="354104" cy="208618"/>
          </a:xfrm>
          <a:prstGeom prst="line">
            <a:avLst/>
          </a:prstGeom>
          <a:ln w="28575"/>
        </p:spPr>
        <p:style>
          <a:lnRef idx="1">
            <a:schemeClr val="accent6"/>
          </a:lnRef>
          <a:fillRef idx="0">
            <a:schemeClr val="accent6"/>
          </a:fillRef>
          <a:effectRef idx="0">
            <a:schemeClr val="accent6"/>
          </a:effectRef>
          <a:fontRef idx="minor">
            <a:schemeClr val="tx1"/>
          </a:fontRef>
        </p:style>
      </p:cxnSp>
      <p:cxnSp>
        <p:nvCxnSpPr>
          <p:cNvPr id="225" name="Straight Connector 224"/>
          <p:cNvCxnSpPr>
            <a:stCxn id="239" idx="3"/>
            <a:endCxn id="251" idx="6"/>
          </p:cNvCxnSpPr>
          <p:nvPr/>
        </p:nvCxnSpPr>
        <p:spPr>
          <a:xfrm flipH="1">
            <a:off x="6336196" y="1766741"/>
            <a:ext cx="950432" cy="421269"/>
          </a:xfrm>
          <a:prstGeom prst="line">
            <a:avLst/>
          </a:prstGeom>
          <a:ln w="28575"/>
        </p:spPr>
        <p:style>
          <a:lnRef idx="1">
            <a:schemeClr val="accent6"/>
          </a:lnRef>
          <a:fillRef idx="0">
            <a:schemeClr val="accent6"/>
          </a:fillRef>
          <a:effectRef idx="0">
            <a:schemeClr val="accent6"/>
          </a:effectRef>
          <a:fontRef idx="minor">
            <a:schemeClr val="tx1"/>
          </a:fontRef>
        </p:style>
      </p:cxnSp>
      <p:cxnSp>
        <p:nvCxnSpPr>
          <p:cNvPr id="226" name="Straight Connector 225"/>
          <p:cNvCxnSpPr>
            <a:stCxn id="240" idx="2"/>
            <a:endCxn id="251" idx="6"/>
          </p:cNvCxnSpPr>
          <p:nvPr/>
        </p:nvCxnSpPr>
        <p:spPr>
          <a:xfrm flipH="1">
            <a:off x="6336196" y="1834728"/>
            <a:ext cx="1348998" cy="353282"/>
          </a:xfrm>
          <a:prstGeom prst="line">
            <a:avLst/>
          </a:prstGeom>
          <a:ln w="28575"/>
        </p:spPr>
        <p:style>
          <a:lnRef idx="1">
            <a:schemeClr val="accent6"/>
          </a:lnRef>
          <a:fillRef idx="0">
            <a:schemeClr val="accent6"/>
          </a:fillRef>
          <a:effectRef idx="0">
            <a:schemeClr val="accent6"/>
          </a:effectRef>
          <a:fontRef idx="minor">
            <a:schemeClr val="tx1"/>
          </a:fontRef>
        </p:style>
      </p:cxnSp>
      <p:cxnSp>
        <p:nvCxnSpPr>
          <p:cNvPr id="227" name="Straight Connector 226"/>
          <p:cNvCxnSpPr>
            <a:stCxn id="241" idx="2"/>
            <a:endCxn id="251" idx="6"/>
          </p:cNvCxnSpPr>
          <p:nvPr/>
        </p:nvCxnSpPr>
        <p:spPr>
          <a:xfrm flipH="1" flipV="1">
            <a:off x="6336196" y="2188010"/>
            <a:ext cx="876050" cy="243142"/>
          </a:xfrm>
          <a:prstGeom prst="line">
            <a:avLst/>
          </a:prstGeom>
          <a:ln w="28575"/>
        </p:spPr>
        <p:style>
          <a:lnRef idx="1">
            <a:schemeClr val="accent6"/>
          </a:lnRef>
          <a:fillRef idx="0">
            <a:schemeClr val="accent6"/>
          </a:fillRef>
          <a:effectRef idx="0">
            <a:schemeClr val="accent6"/>
          </a:effectRef>
          <a:fontRef idx="minor">
            <a:schemeClr val="tx1"/>
          </a:fontRef>
        </p:style>
      </p:cxnSp>
      <p:cxnSp>
        <p:nvCxnSpPr>
          <p:cNvPr id="228" name="Straight Connector 227"/>
          <p:cNvCxnSpPr>
            <a:stCxn id="241" idx="2"/>
            <a:endCxn id="249" idx="6"/>
          </p:cNvCxnSpPr>
          <p:nvPr/>
        </p:nvCxnSpPr>
        <p:spPr>
          <a:xfrm flipH="1">
            <a:off x="6307621" y="2431152"/>
            <a:ext cx="904625" cy="351651"/>
          </a:xfrm>
          <a:prstGeom prst="line">
            <a:avLst/>
          </a:prstGeom>
          <a:ln w="28575"/>
        </p:spPr>
        <p:style>
          <a:lnRef idx="1">
            <a:schemeClr val="accent6"/>
          </a:lnRef>
          <a:fillRef idx="0">
            <a:schemeClr val="accent6"/>
          </a:fillRef>
          <a:effectRef idx="0">
            <a:schemeClr val="accent6"/>
          </a:effectRef>
          <a:fontRef idx="minor">
            <a:schemeClr val="tx1"/>
          </a:fontRef>
        </p:style>
      </p:cxnSp>
      <p:cxnSp>
        <p:nvCxnSpPr>
          <p:cNvPr id="229" name="Straight Connector 228"/>
          <p:cNvCxnSpPr>
            <a:stCxn id="243" idx="2"/>
            <a:endCxn id="249" idx="6"/>
          </p:cNvCxnSpPr>
          <p:nvPr/>
        </p:nvCxnSpPr>
        <p:spPr>
          <a:xfrm flipH="1" flipV="1">
            <a:off x="6307621" y="2782803"/>
            <a:ext cx="995049" cy="182511"/>
          </a:xfrm>
          <a:prstGeom prst="line">
            <a:avLst/>
          </a:prstGeom>
          <a:ln w="28575"/>
        </p:spPr>
        <p:style>
          <a:lnRef idx="1">
            <a:schemeClr val="accent6"/>
          </a:lnRef>
          <a:fillRef idx="0">
            <a:schemeClr val="accent6"/>
          </a:fillRef>
          <a:effectRef idx="0">
            <a:schemeClr val="accent6"/>
          </a:effectRef>
          <a:fontRef idx="minor">
            <a:schemeClr val="tx1"/>
          </a:fontRef>
        </p:style>
      </p:cxnSp>
      <p:cxnSp>
        <p:nvCxnSpPr>
          <p:cNvPr id="230" name="Straight Connector 229"/>
          <p:cNvCxnSpPr>
            <a:stCxn id="244" idx="7"/>
            <a:endCxn id="250" idx="4"/>
          </p:cNvCxnSpPr>
          <p:nvPr/>
        </p:nvCxnSpPr>
        <p:spPr>
          <a:xfrm flipV="1">
            <a:off x="4974705" y="2760336"/>
            <a:ext cx="437527" cy="193480"/>
          </a:xfrm>
          <a:prstGeom prst="line">
            <a:avLst/>
          </a:prstGeom>
          <a:ln/>
        </p:spPr>
        <p:style>
          <a:lnRef idx="2">
            <a:schemeClr val="accent5"/>
          </a:lnRef>
          <a:fillRef idx="0">
            <a:schemeClr val="accent5"/>
          </a:fillRef>
          <a:effectRef idx="1">
            <a:schemeClr val="accent5"/>
          </a:effectRef>
          <a:fontRef idx="minor">
            <a:schemeClr val="tx1"/>
          </a:fontRef>
        </p:style>
      </p:cxnSp>
      <p:cxnSp>
        <p:nvCxnSpPr>
          <p:cNvPr id="231" name="Straight Connector 230"/>
          <p:cNvCxnSpPr>
            <a:stCxn id="248" idx="0"/>
            <a:endCxn id="250" idx="4"/>
          </p:cNvCxnSpPr>
          <p:nvPr/>
        </p:nvCxnSpPr>
        <p:spPr>
          <a:xfrm flipH="1" flipV="1">
            <a:off x="5412232" y="2760336"/>
            <a:ext cx="258140" cy="272072"/>
          </a:xfrm>
          <a:prstGeom prst="line">
            <a:avLst/>
          </a:prstGeom>
          <a:ln/>
        </p:spPr>
        <p:style>
          <a:lnRef idx="2">
            <a:schemeClr val="accent5"/>
          </a:lnRef>
          <a:fillRef idx="0">
            <a:schemeClr val="accent5"/>
          </a:fillRef>
          <a:effectRef idx="1">
            <a:schemeClr val="accent5"/>
          </a:effectRef>
          <a:fontRef idx="minor">
            <a:schemeClr val="tx1"/>
          </a:fontRef>
        </p:style>
      </p:cxnSp>
      <p:cxnSp>
        <p:nvCxnSpPr>
          <p:cNvPr id="232" name="Straight Connector 231"/>
          <p:cNvCxnSpPr>
            <a:stCxn id="248" idx="0"/>
            <a:endCxn id="249" idx="3"/>
          </p:cNvCxnSpPr>
          <p:nvPr/>
        </p:nvCxnSpPr>
        <p:spPr>
          <a:xfrm flipV="1">
            <a:off x="5670372" y="2916968"/>
            <a:ext cx="310744" cy="115440"/>
          </a:xfrm>
          <a:prstGeom prst="line">
            <a:avLst/>
          </a:prstGeom>
          <a:ln/>
        </p:spPr>
        <p:style>
          <a:lnRef idx="2">
            <a:schemeClr val="accent5"/>
          </a:lnRef>
          <a:fillRef idx="0">
            <a:schemeClr val="accent5"/>
          </a:fillRef>
          <a:effectRef idx="1">
            <a:schemeClr val="accent5"/>
          </a:effectRef>
          <a:fontRef idx="minor">
            <a:schemeClr val="tx1"/>
          </a:fontRef>
        </p:style>
      </p:cxnSp>
      <p:cxnSp>
        <p:nvCxnSpPr>
          <p:cNvPr id="233" name="Straight Connector 232"/>
          <p:cNvCxnSpPr>
            <a:stCxn id="245" idx="1"/>
            <a:endCxn id="249" idx="4"/>
          </p:cNvCxnSpPr>
          <p:nvPr/>
        </p:nvCxnSpPr>
        <p:spPr>
          <a:xfrm flipH="1" flipV="1">
            <a:off x="6116359" y="2972541"/>
            <a:ext cx="84594" cy="468663"/>
          </a:xfrm>
          <a:prstGeom prst="line">
            <a:avLst/>
          </a:prstGeom>
          <a:ln/>
        </p:spPr>
        <p:style>
          <a:lnRef idx="2">
            <a:schemeClr val="accent5"/>
          </a:lnRef>
          <a:fillRef idx="0">
            <a:schemeClr val="accent5"/>
          </a:fillRef>
          <a:effectRef idx="1">
            <a:schemeClr val="accent5"/>
          </a:effectRef>
          <a:fontRef idx="minor">
            <a:schemeClr val="tx1"/>
          </a:fontRef>
        </p:style>
      </p:cxnSp>
      <p:cxnSp>
        <p:nvCxnSpPr>
          <p:cNvPr id="234" name="Straight Connector 233"/>
          <p:cNvCxnSpPr>
            <a:stCxn id="247" idx="1"/>
            <a:endCxn id="249" idx="5"/>
          </p:cNvCxnSpPr>
          <p:nvPr/>
        </p:nvCxnSpPr>
        <p:spPr>
          <a:xfrm flipH="1" flipV="1">
            <a:off x="6251602" y="2916968"/>
            <a:ext cx="390885" cy="185010"/>
          </a:xfrm>
          <a:prstGeom prst="line">
            <a:avLst/>
          </a:prstGeom>
          <a:ln/>
        </p:spPr>
        <p:style>
          <a:lnRef idx="2">
            <a:schemeClr val="accent5"/>
          </a:lnRef>
          <a:fillRef idx="0">
            <a:schemeClr val="accent5"/>
          </a:fillRef>
          <a:effectRef idx="1">
            <a:schemeClr val="accent5"/>
          </a:effectRef>
          <a:fontRef idx="minor">
            <a:schemeClr val="tx1"/>
          </a:fontRef>
        </p:style>
      </p:cxnSp>
      <p:cxnSp>
        <p:nvCxnSpPr>
          <p:cNvPr id="235" name="Straight Connector 234"/>
          <p:cNvCxnSpPr>
            <a:stCxn id="246" idx="0"/>
            <a:endCxn id="250" idx="4"/>
          </p:cNvCxnSpPr>
          <p:nvPr/>
        </p:nvCxnSpPr>
        <p:spPr>
          <a:xfrm flipV="1">
            <a:off x="5218187" y="2760336"/>
            <a:ext cx="194045" cy="625295"/>
          </a:xfrm>
          <a:prstGeom prst="line">
            <a:avLst/>
          </a:prstGeom>
          <a:ln/>
        </p:spPr>
        <p:style>
          <a:lnRef idx="2">
            <a:schemeClr val="accent5"/>
          </a:lnRef>
          <a:fillRef idx="0">
            <a:schemeClr val="accent5"/>
          </a:fillRef>
          <a:effectRef idx="1">
            <a:schemeClr val="accent5"/>
          </a:effectRef>
          <a:fontRef idx="minor">
            <a:schemeClr val="tx1"/>
          </a:fontRef>
        </p:style>
      </p:cxnSp>
      <p:cxnSp>
        <p:nvCxnSpPr>
          <p:cNvPr id="236" name="Straight Connector 235"/>
          <p:cNvCxnSpPr>
            <a:stCxn id="250" idx="7"/>
            <a:endCxn id="251" idx="2"/>
          </p:cNvCxnSpPr>
          <p:nvPr/>
        </p:nvCxnSpPr>
        <p:spPr>
          <a:xfrm flipV="1">
            <a:off x="5547475" y="2188010"/>
            <a:ext cx="406197" cy="248423"/>
          </a:xfrm>
          <a:prstGeom prst="line">
            <a:avLst/>
          </a:prstGeom>
          <a:ln/>
        </p:spPr>
        <p:style>
          <a:lnRef idx="3">
            <a:schemeClr val="dk1"/>
          </a:lnRef>
          <a:fillRef idx="0">
            <a:schemeClr val="dk1"/>
          </a:fillRef>
          <a:effectRef idx="2">
            <a:schemeClr val="dk1"/>
          </a:effectRef>
          <a:fontRef idx="minor">
            <a:schemeClr val="tx1"/>
          </a:fontRef>
        </p:style>
      </p:cxnSp>
      <p:cxnSp>
        <p:nvCxnSpPr>
          <p:cNvPr id="237" name="Straight Connector 236"/>
          <p:cNvCxnSpPr>
            <a:stCxn id="250" idx="5"/>
            <a:endCxn id="249" idx="2"/>
          </p:cNvCxnSpPr>
          <p:nvPr/>
        </p:nvCxnSpPr>
        <p:spPr>
          <a:xfrm>
            <a:off x="5547475" y="2704763"/>
            <a:ext cx="377622" cy="78040"/>
          </a:xfrm>
          <a:prstGeom prst="line">
            <a:avLst/>
          </a:prstGeom>
          <a:ln/>
        </p:spPr>
        <p:style>
          <a:lnRef idx="3">
            <a:schemeClr val="dk1"/>
          </a:lnRef>
          <a:fillRef idx="0">
            <a:schemeClr val="dk1"/>
          </a:fillRef>
          <a:effectRef idx="2">
            <a:schemeClr val="dk1"/>
          </a:effectRef>
          <a:fontRef idx="minor">
            <a:schemeClr val="tx1"/>
          </a:fontRef>
        </p:style>
      </p:cxnSp>
      <p:cxnSp>
        <p:nvCxnSpPr>
          <p:cNvPr id="238" name="Straight Connector 237"/>
          <p:cNvCxnSpPr>
            <a:stCxn id="249" idx="0"/>
            <a:endCxn id="251" idx="4"/>
          </p:cNvCxnSpPr>
          <p:nvPr/>
        </p:nvCxnSpPr>
        <p:spPr>
          <a:xfrm flipV="1">
            <a:off x="6116359" y="2377748"/>
            <a:ext cx="28575" cy="215317"/>
          </a:xfrm>
          <a:prstGeom prst="line">
            <a:avLst/>
          </a:prstGeom>
          <a:ln/>
        </p:spPr>
        <p:style>
          <a:lnRef idx="3">
            <a:schemeClr val="dk1"/>
          </a:lnRef>
          <a:fillRef idx="0">
            <a:schemeClr val="dk1"/>
          </a:fillRef>
          <a:effectRef idx="2">
            <a:schemeClr val="dk1"/>
          </a:effectRef>
          <a:fontRef idx="minor">
            <a:schemeClr val="tx1"/>
          </a:fontRef>
        </p:style>
      </p:cxnSp>
      <p:sp>
        <p:nvSpPr>
          <p:cNvPr id="239" name="Oval 238"/>
          <p:cNvSpPr/>
          <p:nvPr/>
        </p:nvSpPr>
        <p:spPr>
          <a:xfrm>
            <a:off x="7230609" y="1442838"/>
            <a:ext cx="382524" cy="379476"/>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40" name="Oval 239"/>
          <p:cNvSpPr/>
          <p:nvPr/>
        </p:nvSpPr>
        <p:spPr>
          <a:xfrm>
            <a:off x="7685194" y="1644990"/>
            <a:ext cx="382524" cy="379476"/>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41" name="Oval 240"/>
          <p:cNvSpPr/>
          <p:nvPr/>
        </p:nvSpPr>
        <p:spPr>
          <a:xfrm>
            <a:off x="7212246" y="2241414"/>
            <a:ext cx="382524" cy="379476"/>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42" name="Oval 241"/>
          <p:cNvSpPr/>
          <p:nvPr/>
        </p:nvSpPr>
        <p:spPr>
          <a:xfrm>
            <a:off x="6578262" y="1521324"/>
            <a:ext cx="382524" cy="379476"/>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43" name="Oval 242"/>
          <p:cNvSpPr/>
          <p:nvPr/>
        </p:nvSpPr>
        <p:spPr>
          <a:xfrm>
            <a:off x="7302670" y="2775576"/>
            <a:ext cx="382524" cy="379476"/>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44" name="Oval 243"/>
          <p:cNvSpPr/>
          <p:nvPr/>
        </p:nvSpPr>
        <p:spPr>
          <a:xfrm>
            <a:off x="4648200" y="2898243"/>
            <a:ext cx="382524" cy="379476"/>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45" name="Oval 244"/>
          <p:cNvSpPr/>
          <p:nvPr/>
        </p:nvSpPr>
        <p:spPr>
          <a:xfrm>
            <a:off x="6144934" y="3385631"/>
            <a:ext cx="382524" cy="379476"/>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46" name="Oval 245"/>
          <p:cNvSpPr/>
          <p:nvPr/>
        </p:nvSpPr>
        <p:spPr>
          <a:xfrm>
            <a:off x="5026925" y="3385631"/>
            <a:ext cx="382524" cy="379476"/>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47" name="Oval 246"/>
          <p:cNvSpPr/>
          <p:nvPr/>
        </p:nvSpPr>
        <p:spPr>
          <a:xfrm>
            <a:off x="6586468" y="3046405"/>
            <a:ext cx="382524" cy="379476"/>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48" name="Oval 247"/>
          <p:cNvSpPr/>
          <p:nvPr/>
        </p:nvSpPr>
        <p:spPr>
          <a:xfrm>
            <a:off x="5479110" y="3032408"/>
            <a:ext cx="382524" cy="379476"/>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49" name="Oval 248"/>
          <p:cNvSpPr/>
          <p:nvPr/>
        </p:nvSpPr>
        <p:spPr>
          <a:xfrm>
            <a:off x="5925097" y="2593065"/>
            <a:ext cx="382524" cy="379476"/>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M</a:t>
            </a:r>
            <a:endParaRPr lang="en-US" dirty="0"/>
          </a:p>
        </p:txBody>
      </p:sp>
      <p:sp>
        <p:nvSpPr>
          <p:cNvPr id="250" name="Oval 249"/>
          <p:cNvSpPr/>
          <p:nvPr/>
        </p:nvSpPr>
        <p:spPr>
          <a:xfrm>
            <a:off x="5220970" y="2380860"/>
            <a:ext cx="382524" cy="379476"/>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M</a:t>
            </a:r>
            <a:endParaRPr lang="en-US" dirty="0"/>
          </a:p>
        </p:txBody>
      </p:sp>
      <p:sp>
        <p:nvSpPr>
          <p:cNvPr id="251" name="Oval 250"/>
          <p:cNvSpPr/>
          <p:nvPr/>
        </p:nvSpPr>
        <p:spPr>
          <a:xfrm>
            <a:off x="5953672" y="1998272"/>
            <a:ext cx="382524" cy="379476"/>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M</a:t>
            </a:r>
            <a:endParaRPr lang="en-US" dirty="0"/>
          </a:p>
        </p:txBody>
      </p:sp>
      <p:sp>
        <p:nvSpPr>
          <p:cNvPr id="252" name="TextBox 251"/>
          <p:cNvSpPr txBox="1"/>
          <p:nvPr/>
        </p:nvSpPr>
        <p:spPr>
          <a:xfrm>
            <a:off x="7118570" y="1028387"/>
            <a:ext cx="1068819" cy="461665"/>
          </a:xfrm>
          <a:prstGeom prst="rect">
            <a:avLst/>
          </a:prstGeom>
          <a:noFill/>
        </p:spPr>
        <p:txBody>
          <a:bodyPr wrap="none" rtlCol="0">
            <a:spAutoFit/>
          </a:bodyPr>
          <a:lstStyle/>
          <a:p>
            <a:r>
              <a:rPr lang="en-US" sz="2400" b="1" dirty="0" smtClean="0">
                <a:ln>
                  <a:solidFill>
                    <a:schemeClr val="tx1"/>
                  </a:solidFill>
                </a:ln>
                <a:solidFill>
                  <a:srgbClr val="FFC000"/>
                </a:solidFill>
              </a:rPr>
              <a:t>Bitcoin</a:t>
            </a:r>
            <a:endParaRPr lang="en-US" b="1" dirty="0">
              <a:ln>
                <a:solidFill>
                  <a:schemeClr val="tx1"/>
                </a:solidFill>
              </a:ln>
              <a:solidFill>
                <a:srgbClr val="FFC000"/>
              </a:solidFill>
            </a:endParaRPr>
          </a:p>
        </p:txBody>
      </p:sp>
      <p:sp>
        <p:nvSpPr>
          <p:cNvPr id="253" name="TextBox 252"/>
          <p:cNvSpPr txBox="1"/>
          <p:nvPr/>
        </p:nvSpPr>
        <p:spPr>
          <a:xfrm>
            <a:off x="6548220" y="3380386"/>
            <a:ext cx="1476815" cy="769441"/>
          </a:xfrm>
          <a:prstGeom prst="rect">
            <a:avLst/>
          </a:prstGeom>
          <a:noFill/>
        </p:spPr>
        <p:txBody>
          <a:bodyPr wrap="none" rtlCol="0">
            <a:spAutoFit/>
          </a:bodyPr>
          <a:lstStyle/>
          <a:p>
            <a:pPr algn="ctr"/>
            <a:r>
              <a:rPr lang="en-US" sz="2400" b="1" dirty="0" smtClean="0">
                <a:ln>
                  <a:solidFill>
                    <a:schemeClr val="tx1"/>
                  </a:solidFill>
                </a:ln>
                <a:solidFill>
                  <a:srgbClr val="00B0F0"/>
                </a:solidFill>
              </a:rPr>
              <a:t>Namecoin</a:t>
            </a:r>
          </a:p>
          <a:p>
            <a:pPr algn="ctr"/>
            <a:r>
              <a:rPr lang="en-US" sz="2000" b="1" dirty="0" smtClean="0">
                <a:solidFill>
                  <a:srgbClr val="0070C0"/>
                </a:solidFill>
              </a:rPr>
              <a:t>(Sidechain)</a:t>
            </a:r>
            <a:endParaRPr lang="en-US" b="1" dirty="0">
              <a:solidFill>
                <a:srgbClr val="0070C0"/>
              </a:solidFill>
            </a:endParaRPr>
          </a:p>
        </p:txBody>
      </p:sp>
      <p:cxnSp>
        <p:nvCxnSpPr>
          <p:cNvPr id="254" name="Straight Connector 253"/>
          <p:cNvCxnSpPr>
            <a:stCxn id="243" idx="1"/>
            <a:endCxn id="241" idx="4"/>
          </p:cNvCxnSpPr>
          <p:nvPr/>
        </p:nvCxnSpPr>
        <p:spPr>
          <a:xfrm flipV="1">
            <a:off x="7358689" y="2620890"/>
            <a:ext cx="44819" cy="210259"/>
          </a:xfrm>
          <a:prstGeom prst="line">
            <a:avLst/>
          </a:prstGeom>
          <a:ln w="28575"/>
        </p:spPr>
        <p:style>
          <a:lnRef idx="1">
            <a:schemeClr val="accent6"/>
          </a:lnRef>
          <a:fillRef idx="0">
            <a:schemeClr val="accent6"/>
          </a:fillRef>
          <a:effectRef idx="0">
            <a:schemeClr val="accent6"/>
          </a:effectRef>
          <a:fontRef idx="minor">
            <a:schemeClr val="tx1"/>
          </a:fontRef>
        </p:style>
      </p:cxnSp>
      <p:cxnSp>
        <p:nvCxnSpPr>
          <p:cNvPr id="255" name="Straight Connector 254"/>
          <p:cNvCxnSpPr>
            <a:stCxn id="243" idx="0"/>
            <a:endCxn id="240" idx="4"/>
          </p:cNvCxnSpPr>
          <p:nvPr/>
        </p:nvCxnSpPr>
        <p:spPr>
          <a:xfrm flipV="1">
            <a:off x="7493932" y="2024466"/>
            <a:ext cx="382524" cy="751110"/>
          </a:xfrm>
          <a:prstGeom prst="line">
            <a:avLst/>
          </a:prstGeom>
          <a:ln w="28575"/>
        </p:spPr>
        <p:style>
          <a:lnRef idx="1">
            <a:schemeClr val="accent6"/>
          </a:lnRef>
          <a:fillRef idx="0">
            <a:schemeClr val="accent6"/>
          </a:fillRef>
          <a:effectRef idx="0">
            <a:schemeClr val="accent6"/>
          </a:effectRef>
          <a:fontRef idx="minor">
            <a:schemeClr val="tx1"/>
          </a:fontRef>
        </p:style>
      </p:cxnSp>
      <p:cxnSp>
        <p:nvCxnSpPr>
          <p:cNvPr id="256" name="Straight Connector 255"/>
          <p:cNvCxnSpPr>
            <a:stCxn id="239" idx="6"/>
            <a:endCxn id="240" idx="1"/>
          </p:cNvCxnSpPr>
          <p:nvPr/>
        </p:nvCxnSpPr>
        <p:spPr>
          <a:xfrm>
            <a:off x="7613133" y="1632576"/>
            <a:ext cx="128080" cy="67987"/>
          </a:xfrm>
          <a:prstGeom prst="line">
            <a:avLst/>
          </a:prstGeom>
          <a:ln w="28575"/>
        </p:spPr>
        <p:style>
          <a:lnRef idx="1">
            <a:schemeClr val="accent6"/>
          </a:lnRef>
          <a:fillRef idx="0">
            <a:schemeClr val="accent6"/>
          </a:fillRef>
          <a:effectRef idx="0">
            <a:schemeClr val="accent6"/>
          </a:effectRef>
          <a:fontRef idx="minor">
            <a:schemeClr val="tx1"/>
          </a:fontRef>
        </p:style>
      </p:cxnSp>
      <p:cxnSp>
        <p:nvCxnSpPr>
          <p:cNvPr id="257" name="Straight Connector 256"/>
          <p:cNvCxnSpPr>
            <a:stCxn id="241" idx="7"/>
            <a:endCxn id="240" idx="3"/>
          </p:cNvCxnSpPr>
          <p:nvPr/>
        </p:nvCxnSpPr>
        <p:spPr>
          <a:xfrm flipV="1">
            <a:off x="7538751" y="1968893"/>
            <a:ext cx="202462" cy="328094"/>
          </a:xfrm>
          <a:prstGeom prst="line">
            <a:avLst/>
          </a:prstGeom>
          <a:ln w="28575"/>
        </p:spPr>
        <p:style>
          <a:lnRef idx="1">
            <a:schemeClr val="accent6"/>
          </a:lnRef>
          <a:fillRef idx="0">
            <a:schemeClr val="accent6"/>
          </a:fillRef>
          <a:effectRef idx="0">
            <a:schemeClr val="accent6"/>
          </a:effectRef>
          <a:fontRef idx="minor">
            <a:schemeClr val="tx1"/>
          </a:fontRef>
        </p:style>
      </p:cxnSp>
      <p:cxnSp>
        <p:nvCxnSpPr>
          <p:cNvPr id="258" name="Straight Connector 257"/>
          <p:cNvCxnSpPr>
            <a:stCxn id="242" idx="5"/>
            <a:endCxn id="241" idx="1"/>
          </p:cNvCxnSpPr>
          <p:nvPr/>
        </p:nvCxnSpPr>
        <p:spPr>
          <a:xfrm>
            <a:off x="6904767" y="1845227"/>
            <a:ext cx="363498" cy="451760"/>
          </a:xfrm>
          <a:prstGeom prst="line">
            <a:avLst/>
          </a:prstGeom>
          <a:ln w="28575"/>
        </p:spPr>
        <p:style>
          <a:lnRef idx="1">
            <a:schemeClr val="accent6"/>
          </a:lnRef>
          <a:fillRef idx="0">
            <a:schemeClr val="accent6"/>
          </a:fillRef>
          <a:effectRef idx="0">
            <a:schemeClr val="accent6"/>
          </a:effectRef>
          <a:fontRef idx="minor">
            <a:schemeClr val="tx1"/>
          </a:fontRef>
        </p:style>
      </p:cxnSp>
      <p:cxnSp>
        <p:nvCxnSpPr>
          <p:cNvPr id="259" name="Straight Connector 258"/>
          <p:cNvCxnSpPr>
            <a:stCxn id="242" idx="6"/>
            <a:endCxn id="239" idx="2"/>
          </p:cNvCxnSpPr>
          <p:nvPr/>
        </p:nvCxnSpPr>
        <p:spPr>
          <a:xfrm flipV="1">
            <a:off x="6960786" y="1632576"/>
            <a:ext cx="269823" cy="78486"/>
          </a:xfrm>
          <a:prstGeom prst="line">
            <a:avLst/>
          </a:prstGeom>
          <a:ln w="28575"/>
        </p:spPr>
        <p:style>
          <a:lnRef idx="1">
            <a:schemeClr val="accent6"/>
          </a:lnRef>
          <a:fillRef idx="0">
            <a:schemeClr val="accent6"/>
          </a:fillRef>
          <a:effectRef idx="0">
            <a:schemeClr val="accent6"/>
          </a:effectRef>
          <a:fontRef idx="minor">
            <a:schemeClr val="tx1"/>
          </a:fontRef>
        </p:style>
      </p:cxnSp>
      <p:cxnSp>
        <p:nvCxnSpPr>
          <p:cNvPr id="260" name="Straight Connector 259"/>
          <p:cNvCxnSpPr>
            <a:stCxn id="242" idx="5"/>
            <a:endCxn id="240" idx="3"/>
          </p:cNvCxnSpPr>
          <p:nvPr/>
        </p:nvCxnSpPr>
        <p:spPr>
          <a:xfrm>
            <a:off x="6904767" y="1845227"/>
            <a:ext cx="836446" cy="123666"/>
          </a:xfrm>
          <a:prstGeom prst="line">
            <a:avLst/>
          </a:prstGeom>
          <a:ln w="28575"/>
        </p:spPr>
        <p:style>
          <a:lnRef idx="1">
            <a:schemeClr val="accent6"/>
          </a:lnRef>
          <a:fillRef idx="0">
            <a:schemeClr val="accent6"/>
          </a:fillRef>
          <a:effectRef idx="0">
            <a:schemeClr val="accent6"/>
          </a:effectRef>
          <a:fontRef idx="minor">
            <a:schemeClr val="tx1"/>
          </a:fontRef>
        </p:style>
      </p:cxnSp>
      <p:cxnSp>
        <p:nvCxnSpPr>
          <p:cNvPr id="261" name="Straight Connector 260"/>
          <p:cNvCxnSpPr>
            <a:stCxn id="242" idx="4"/>
            <a:endCxn id="243" idx="1"/>
          </p:cNvCxnSpPr>
          <p:nvPr/>
        </p:nvCxnSpPr>
        <p:spPr>
          <a:xfrm>
            <a:off x="6769524" y="1900800"/>
            <a:ext cx="589165" cy="930349"/>
          </a:xfrm>
          <a:prstGeom prst="line">
            <a:avLst/>
          </a:prstGeom>
          <a:ln w="28575"/>
        </p:spPr>
        <p:style>
          <a:lnRef idx="1">
            <a:schemeClr val="accent6"/>
          </a:lnRef>
          <a:fillRef idx="0">
            <a:schemeClr val="accent6"/>
          </a:fillRef>
          <a:effectRef idx="0">
            <a:schemeClr val="accent6"/>
          </a:effectRef>
          <a:fontRef idx="minor">
            <a:schemeClr val="tx1"/>
          </a:fontRef>
        </p:style>
      </p:cxnSp>
      <p:cxnSp>
        <p:nvCxnSpPr>
          <p:cNvPr id="262" name="Straight Connector 261"/>
          <p:cNvCxnSpPr>
            <a:stCxn id="246" idx="6"/>
            <a:endCxn id="248" idx="3"/>
          </p:cNvCxnSpPr>
          <p:nvPr/>
        </p:nvCxnSpPr>
        <p:spPr>
          <a:xfrm flipV="1">
            <a:off x="5409449" y="3356311"/>
            <a:ext cx="125680" cy="219058"/>
          </a:xfrm>
          <a:prstGeom prst="line">
            <a:avLst/>
          </a:prstGeom>
          <a:ln/>
        </p:spPr>
        <p:style>
          <a:lnRef idx="2">
            <a:schemeClr val="accent5"/>
          </a:lnRef>
          <a:fillRef idx="0">
            <a:schemeClr val="accent5"/>
          </a:fillRef>
          <a:effectRef idx="1">
            <a:schemeClr val="accent5"/>
          </a:effectRef>
          <a:fontRef idx="minor">
            <a:schemeClr val="tx1"/>
          </a:fontRef>
        </p:style>
      </p:cxnSp>
      <p:cxnSp>
        <p:nvCxnSpPr>
          <p:cNvPr id="263" name="Straight Connector 262"/>
          <p:cNvCxnSpPr>
            <a:stCxn id="245" idx="2"/>
            <a:endCxn id="248" idx="5"/>
          </p:cNvCxnSpPr>
          <p:nvPr/>
        </p:nvCxnSpPr>
        <p:spPr>
          <a:xfrm flipH="1" flipV="1">
            <a:off x="5805615" y="3356311"/>
            <a:ext cx="339319" cy="219058"/>
          </a:xfrm>
          <a:prstGeom prst="line">
            <a:avLst/>
          </a:prstGeom>
          <a:ln/>
        </p:spPr>
        <p:style>
          <a:lnRef idx="2">
            <a:schemeClr val="accent5"/>
          </a:lnRef>
          <a:fillRef idx="0">
            <a:schemeClr val="accent5"/>
          </a:fillRef>
          <a:effectRef idx="1">
            <a:schemeClr val="accent5"/>
          </a:effectRef>
          <a:fontRef idx="minor">
            <a:schemeClr val="tx1"/>
          </a:fontRef>
        </p:style>
      </p:cxnSp>
      <p:cxnSp>
        <p:nvCxnSpPr>
          <p:cNvPr id="264" name="Straight Connector 263"/>
          <p:cNvCxnSpPr>
            <a:stCxn id="248" idx="6"/>
            <a:endCxn id="247" idx="2"/>
          </p:cNvCxnSpPr>
          <p:nvPr/>
        </p:nvCxnSpPr>
        <p:spPr>
          <a:xfrm>
            <a:off x="5861634" y="3222146"/>
            <a:ext cx="724834" cy="13997"/>
          </a:xfrm>
          <a:prstGeom prst="line">
            <a:avLst/>
          </a:prstGeom>
          <a:ln/>
        </p:spPr>
        <p:style>
          <a:lnRef idx="2">
            <a:schemeClr val="accent5"/>
          </a:lnRef>
          <a:fillRef idx="0">
            <a:schemeClr val="accent5"/>
          </a:fillRef>
          <a:effectRef idx="1">
            <a:schemeClr val="accent5"/>
          </a:effectRef>
          <a:fontRef idx="minor">
            <a:schemeClr val="tx1"/>
          </a:fontRef>
        </p:style>
      </p:cxnSp>
      <p:cxnSp>
        <p:nvCxnSpPr>
          <p:cNvPr id="265" name="Straight Connector 264"/>
          <p:cNvCxnSpPr>
            <a:stCxn id="244" idx="6"/>
            <a:endCxn id="248" idx="2"/>
          </p:cNvCxnSpPr>
          <p:nvPr/>
        </p:nvCxnSpPr>
        <p:spPr>
          <a:xfrm>
            <a:off x="5030724" y="3087981"/>
            <a:ext cx="448386" cy="134165"/>
          </a:xfrm>
          <a:prstGeom prst="line">
            <a:avLst/>
          </a:prstGeom>
          <a:ln/>
        </p:spPr>
        <p:style>
          <a:lnRef idx="2">
            <a:schemeClr val="accent5"/>
          </a:lnRef>
          <a:fillRef idx="0">
            <a:schemeClr val="accent5"/>
          </a:fillRef>
          <a:effectRef idx="1">
            <a:schemeClr val="accent5"/>
          </a:effectRef>
          <a:fontRef idx="minor">
            <a:schemeClr val="tx1"/>
          </a:fontRef>
        </p:style>
      </p:cxnSp>
      <p:cxnSp>
        <p:nvCxnSpPr>
          <p:cNvPr id="266" name="Straight Connector 265"/>
          <p:cNvCxnSpPr/>
          <p:nvPr/>
        </p:nvCxnSpPr>
        <p:spPr>
          <a:xfrm flipH="1" flipV="1">
            <a:off x="5415175" y="2761369"/>
            <a:ext cx="258140" cy="272072"/>
          </a:xfrm>
          <a:prstGeom prst="line">
            <a:avLst/>
          </a:prstGeom>
          <a:ln/>
        </p:spPr>
        <p:style>
          <a:lnRef idx="2">
            <a:schemeClr val="accent5"/>
          </a:lnRef>
          <a:fillRef idx="0">
            <a:schemeClr val="accent5"/>
          </a:fillRef>
          <a:effectRef idx="1">
            <a:schemeClr val="accent5"/>
          </a:effectRef>
          <a:fontRef idx="minor">
            <a:schemeClr val="tx1"/>
          </a:fontRef>
        </p:style>
      </p:cxnSp>
      <p:cxnSp>
        <p:nvCxnSpPr>
          <p:cNvPr id="267" name="Straight Connector 266"/>
          <p:cNvCxnSpPr/>
          <p:nvPr/>
        </p:nvCxnSpPr>
        <p:spPr>
          <a:xfrm flipV="1">
            <a:off x="5673315" y="2918001"/>
            <a:ext cx="310744" cy="115440"/>
          </a:xfrm>
          <a:prstGeom prst="line">
            <a:avLst/>
          </a:prstGeom>
          <a:ln/>
        </p:spPr>
        <p:style>
          <a:lnRef idx="2">
            <a:schemeClr val="accent5"/>
          </a:lnRef>
          <a:fillRef idx="0">
            <a:schemeClr val="accent5"/>
          </a:fillRef>
          <a:effectRef idx="1">
            <a:schemeClr val="accent5"/>
          </a:effectRef>
          <a:fontRef idx="minor">
            <a:schemeClr val="tx1"/>
          </a:fontRef>
        </p:style>
      </p:cxnSp>
      <p:sp>
        <p:nvSpPr>
          <p:cNvPr id="274" name="Isosceles Triangle 273"/>
          <p:cNvSpPr/>
          <p:nvPr/>
        </p:nvSpPr>
        <p:spPr>
          <a:xfrm>
            <a:off x="6234160" y="2156589"/>
            <a:ext cx="97920" cy="196746"/>
          </a:xfrm>
          <a:prstGeom prst="triangle">
            <a:avLst/>
          </a:prstGeom>
          <a:solidFill>
            <a:schemeClr val="accent5">
              <a:lumMod val="40000"/>
              <a:lumOff val="60000"/>
            </a:schemeClr>
          </a:solidFill>
          <a:ln w="9525">
            <a:solidFill>
              <a:schemeClr val="accent5">
                <a:lumMod val="75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75" name="Oval 274"/>
          <p:cNvSpPr/>
          <p:nvPr/>
        </p:nvSpPr>
        <p:spPr>
          <a:xfrm>
            <a:off x="6230719" y="2327363"/>
            <a:ext cx="101361" cy="79713"/>
          </a:xfrm>
          <a:prstGeom prst="ellipse">
            <a:avLst/>
          </a:prstGeom>
          <a:solidFill>
            <a:schemeClr val="accent5">
              <a:lumMod val="40000"/>
              <a:lumOff val="60000"/>
            </a:schemeClr>
          </a:solidFill>
          <a:ln w="9525">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6" name="Isosceles Triangle 275"/>
          <p:cNvSpPr/>
          <p:nvPr/>
        </p:nvSpPr>
        <p:spPr>
          <a:xfrm>
            <a:off x="6234160" y="2197233"/>
            <a:ext cx="97920" cy="175849"/>
          </a:xfrm>
          <a:prstGeom prst="triangle">
            <a:avLst/>
          </a:prstGeom>
          <a:solidFill>
            <a:schemeClr val="accent5">
              <a:lumMod val="40000"/>
              <a:lumOff val="60000"/>
            </a:schemeClr>
          </a:solidFill>
          <a:ln w="952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77" name="Isosceles Triangle 276"/>
          <p:cNvSpPr/>
          <p:nvPr/>
        </p:nvSpPr>
        <p:spPr>
          <a:xfrm>
            <a:off x="6205993" y="2766189"/>
            <a:ext cx="97920" cy="196746"/>
          </a:xfrm>
          <a:prstGeom prst="triangle">
            <a:avLst/>
          </a:prstGeom>
          <a:solidFill>
            <a:schemeClr val="accent5">
              <a:lumMod val="40000"/>
              <a:lumOff val="60000"/>
            </a:schemeClr>
          </a:solidFill>
          <a:ln w="9525">
            <a:solidFill>
              <a:schemeClr val="accent5">
                <a:lumMod val="75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78" name="Oval 277"/>
          <p:cNvSpPr/>
          <p:nvPr/>
        </p:nvSpPr>
        <p:spPr>
          <a:xfrm>
            <a:off x="6202552" y="2936963"/>
            <a:ext cx="101361" cy="79713"/>
          </a:xfrm>
          <a:prstGeom prst="ellipse">
            <a:avLst/>
          </a:prstGeom>
          <a:solidFill>
            <a:schemeClr val="accent5">
              <a:lumMod val="40000"/>
              <a:lumOff val="60000"/>
            </a:schemeClr>
          </a:solidFill>
          <a:ln w="9525">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9" name="Isosceles Triangle 278"/>
          <p:cNvSpPr/>
          <p:nvPr/>
        </p:nvSpPr>
        <p:spPr>
          <a:xfrm>
            <a:off x="6205993" y="2806833"/>
            <a:ext cx="97920" cy="175849"/>
          </a:xfrm>
          <a:prstGeom prst="triangle">
            <a:avLst/>
          </a:prstGeom>
          <a:solidFill>
            <a:schemeClr val="accent5">
              <a:lumMod val="40000"/>
              <a:lumOff val="60000"/>
            </a:schemeClr>
          </a:solidFill>
          <a:ln w="952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80" name="Isosceles Triangle 279"/>
          <p:cNvSpPr/>
          <p:nvPr/>
        </p:nvSpPr>
        <p:spPr>
          <a:xfrm>
            <a:off x="5501458" y="2537589"/>
            <a:ext cx="97920" cy="196746"/>
          </a:xfrm>
          <a:prstGeom prst="triangle">
            <a:avLst/>
          </a:prstGeom>
          <a:solidFill>
            <a:schemeClr val="accent5">
              <a:lumMod val="40000"/>
              <a:lumOff val="60000"/>
            </a:schemeClr>
          </a:solidFill>
          <a:ln w="9525">
            <a:solidFill>
              <a:schemeClr val="accent5">
                <a:lumMod val="75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81" name="Oval 280"/>
          <p:cNvSpPr/>
          <p:nvPr/>
        </p:nvSpPr>
        <p:spPr>
          <a:xfrm>
            <a:off x="5498017" y="2708363"/>
            <a:ext cx="101361" cy="79713"/>
          </a:xfrm>
          <a:prstGeom prst="ellipse">
            <a:avLst/>
          </a:prstGeom>
          <a:solidFill>
            <a:schemeClr val="accent5">
              <a:lumMod val="40000"/>
              <a:lumOff val="60000"/>
            </a:schemeClr>
          </a:solidFill>
          <a:ln w="9525">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2" name="Isosceles Triangle 281"/>
          <p:cNvSpPr/>
          <p:nvPr/>
        </p:nvSpPr>
        <p:spPr>
          <a:xfrm>
            <a:off x="5501458" y="2578233"/>
            <a:ext cx="97920" cy="175849"/>
          </a:xfrm>
          <a:prstGeom prst="triangle">
            <a:avLst/>
          </a:prstGeom>
          <a:solidFill>
            <a:schemeClr val="accent5">
              <a:lumMod val="40000"/>
              <a:lumOff val="60000"/>
            </a:schemeClr>
          </a:solidFill>
          <a:ln w="952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83" name="TextBox 282"/>
          <p:cNvSpPr txBox="1"/>
          <p:nvPr/>
        </p:nvSpPr>
        <p:spPr>
          <a:xfrm>
            <a:off x="2423264" y="6196017"/>
            <a:ext cx="2046522" cy="338554"/>
          </a:xfrm>
          <a:prstGeom prst="rect">
            <a:avLst/>
          </a:prstGeom>
          <a:solidFill>
            <a:schemeClr val="bg1">
              <a:lumMod val="95000"/>
            </a:schemeClr>
          </a:solidFill>
          <a:ln>
            <a:solidFill>
              <a:schemeClr val="tx1">
                <a:lumMod val="65000"/>
                <a:lumOff val="35000"/>
              </a:schemeClr>
            </a:solidFill>
          </a:ln>
        </p:spPr>
        <p:txBody>
          <a:bodyPr wrap="none" rtlCol="0">
            <a:spAutoFit/>
          </a:bodyPr>
          <a:lstStyle/>
          <a:p>
            <a:r>
              <a:rPr lang="en-US" sz="1600" dirty="0" smtClean="0">
                <a:solidFill>
                  <a:srgbClr val="FF0000"/>
                </a:solidFill>
              </a:rPr>
              <a:t>Free (merged-mining).</a:t>
            </a:r>
            <a:endParaRPr lang="en-US" dirty="0">
              <a:solidFill>
                <a:srgbClr val="FF0000"/>
              </a:solidFill>
            </a:endParaRPr>
          </a:p>
        </p:txBody>
      </p:sp>
      <p:cxnSp>
        <p:nvCxnSpPr>
          <p:cNvPr id="12" name="Straight Connector 11"/>
          <p:cNvCxnSpPr>
            <a:endCxn id="3" idx="0"/>
          </p:cNvCxnSpPr>
          <p:nvPr/>
        </p:nvCxnSpPr>
        <p:spPr>
          <a:xfrm>
            <a:off x="7693875" y="4884453"/>
            <a:ext cx="235021" cy="22661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84" name="Straight Connector 283"/>
          <p:cNvCxnSpPr>
            <a:stCxn id="111" idx="1"/>
            <a:endCxn id="283" idx="3"/>
          </p:cNvCxnSpPr>
          <p:nvPr/>
        </p:nvCxnSpPr>
        <p:spPr>
          <a:xfrm flipH="1">
            <a:off x="4469786" y="6204604"/>
            <a:ext cx="831262" cy="16069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4" name="Slide Number Placeholder 3"/>
          <p:cNvSpPr>
            <a:spLocks noGrp="1"/>
          </p:cNvSpPr>
          <p:nvPr>
            <p:ph type="sldNum" sz="quarter" idx="12"/>
          </p:nvPr>
        </p:nvSpPr>
        <p:spPr/>
        <p:txBody>
          <a:bodyPr/>
          <a:lstStyle/>
          <a:p>
            <a:fld id="{B2FC610D-FAE1-464C-9CF3-920562D0AD66}" type="slidenum">
              <a:rPr lang="en-US" smtClean="0"/>
              <a:t>13</a:t>
            </a:fld>
            <a:endParaRPr lang="en-US"/>
          </a:p>
        </p:txBody>
      </p:sp>
      <p:sp>
        <p:nvSpPr>
          <p:cNvPr id="118" name="Down Arrow 117"/>
          <p:cNvSpPr/>
          <p:nvPr/>
        </p:nvSpPr>
        <p:spPr>
          <a:xfrm>
            <a:off x="5410567" y="5949095"/>
            <a:ext cx="188811" cy="305285"/>
          </a:xfrm>
          <a:prstGeom prst="downArrow">
            <a:avLst/>
          </a:prstGeom>
          <a:solidFill>
            <a:schemeClr val="bg1">
              <a:lumMod val="85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Down Arrow 118"/>
          <p:cNvSpPr/>
          <p:nvPr/>
        </p:nvSpPr>
        <p:spPr>
          <a:xfrm>
            <a:off x="6168503" y="5951270"/>
            <a:ext cx="188811" cy="305285"/>
          </a:xfrm>
          <a:prstGeom prst="downArrow">
            <a:avLst/>
          </a:prstGeom>
          <a:solidFill>
            <a:schemeClr val="bg1">
              <a:lumMod val="85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4978021"/>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2FC610D-FAE1-464C-9CF3-920562D0AD66}" type="slidenum">
              <a:rPr lang="en-US" smtClean="0"/>
              <a:t>130</a:t>
            </a:fld>
            <a:endParaRPr lang="en-US" dirty="0"/>
          </a:p>
        </p:txBody>
      </p:sp>
      <p:pic>
        <p:nvPicPr>
          <p:cNvPr id="5" name="Picture 4"/>
          <p:cNvPicPr>
            <a:picLocks noChangeAspect="1"/>
          </p:cNvPicPr>
          <p:nvPr/>
        </p:nvPicPr>
        <p:blipFill rotWithShape="1">
          <a:blip r:embed="rId3"/>
          <a:srcRect t="8667"/>
          <a:stretch/>
        </p:blipFill>
        <p:spPr>
          <a:xfrm>
            <a:off x="1089210" y="2590800"/>
            <a:ext cx="5540190" cy="4014788"/>
          </a:xfrm>
          <a:prstGeom prst="rect">
            <a:avLst/>
          </a:prstGeom>
          <a:ln>
            <a:noFill/>
          </a:ln>
          <a:effectLst>
            <a:outerShdw blurRad="292100" dist="139700" dir="2700000" algn="tl" rotWithShape="0">
              <a:srgbClr val="333333">
                <a:alpha val="65000"/>
              </a:srgbClr>
            </a:outerShdw>
          </a:effectLst>
        </p:spPr>
      </p:pic>
      <p:sp>
        <p:nvSpPr>
          <p:cNvPr id="6" name="Rounded Rectangle 5"/>
          <p:cNvSpPr/>
          <p:nvPr/>
        </p:nvSpPr>
        <p:spPr>
          <a:xfrm>
            <a:off x="1295400" y="5867400"/>
            <a:ext cx="3908610" cy="609600"/>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p:cNvPicPr>
            <a:picLocks noChangeAspect="1"/>
          </p:cNvPicPr>
          <p:nvPr/>
        </p:nvPicPr>
        <p:blipFill>
          <a:blip r:embed="rId4"/>
          <a:stretch>
            <a:fillRect/>
          </a:stretch>
        </p:blipFill>
        <p:spPr>
          <a:xfrm>
            <a:off x="609600" y="533400"/>
            <a:ext cx="5015246" cy="174588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283522754"/>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 name="Straight Connector 30"/>
          <p:cNvCxnSpPr/>
          <p:nvPr/>
        </p:nvCxnSpPr>
        <p:spPr>
          <a:xfrm>
            <a:off x="457200" y="4486075"/>
            <a:ext cx="3886200" cy="0"/>
          </a:xfrm>
          <a:prstGeom prst="line">
            <a:avLst/>
          </a:prstGeom>
          <a:ln w="38100">
            <a:solidFill>
              <a:srgbClr val="00B0F0">
                <a:alpha val="30000"/>
              </a:srgb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H="1">
            <a:off x="968024" y="4833157"/>
            <a:ext cx="3124200" cy="0"/>
          </a:xfrm>
          <a:prstGeom prst="line">
            <a:avLst/>
          </a:prstGeom>
          <a:ln w="666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457200" y="4234267"/>
            <a:ext cx="3886200" cy="0"/>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457200" y="4714675"/>
            <a:ext cx="3886200" cy="0"/>
          </a:xfrm>
          <a:prstGeom prst="line">
            <a:avLst/>
          </a:prstGeom>
          <a:ln w="38100">
            <a:solidFill>
              <a:srgbClr val="00B0F0">
                <a:alpha val="30000"/>
              </a:srgb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457200" y="2849184"/>
            <a:ext cx="3886200" cy="0"/>
          </a:xfrm>
          <a:prstGeom prst="line">
            <a:avLst/>
          </a:prstGeom>
          <a:ln w="38100">
            <a:solidFill>
              <a:srgbClr val="00B0F0">
                <a:alpha val="30000"/>
              </a:srgb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457200" y="3100992"/>
            <a:ext cx="3886200" cy="0"/>
          </a:xfrm>
          <a:prstGeom prst="line">
            <a:avLst/>
          </a:prstGeom>
          <a:ln w="38100">
            <a:solidFill>
              <a:srgbClr val="00B0F0">
                <a:alpha val="30000"/>
              </a:srgb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457200" y="3276600"/>
            <a:ext cx="3886200" cy="0"/>
          </a:xfrm>
          <a:prstGeom prst="line">
            <a:avLst/>
          </a:prstGeom>
          <a:ln w="38100">
            <a:solidFill>
              <a:srgbClr val="00B0F0">
                <a:alpha val="30000"/>
              </a:srgb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457200" y="3505200"/>
            <a:ext cx="3886200" cy="0"/>
          </a:xfrm>
          <a:prstGeom prst="line">
            <a:avLst/>
          </a:prstGeom>
          <a:ln w="38100">
            <a:solidFill>
              <a:srgbClr val="00B0F0">
                <a:alpha val="30000"/>
              </a:srgb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457200" y="3810000"/>
            <a:ext cx="3886200" cy="0"/>
          </a:xfrm>
          <a:prstGeom prst="line">
            <a:avLst/>
          </a:prstGeom>
          <a:ln w="38100">
            <a:solidFill>
              <a:srgbClr val="00B0F0">
                <a:alpha val="30000"/>
              </a:srgb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457200" y="4038600"/>
            <a:ext cx="3886200" cy="0"/>
          </a:xfrm>
          <a:prstGeom prst="line">
            <a:avLst/>
          </a:prstGeom>
          <a:ln w="38100">
            <a:solidFill>
              <a:srgbClr val="00B0F0">
                <a:alpha val="30000"/>
              </a:srgbClr>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381000" y="228600"/>
            <a:ext cx="8229600" cy="1143000"/>
          </a:xfrm>
        </p:spPr>
        <p:txBody>
          <a:bodyPr/>
          <a:lstStyle/>
          <a:p>
            <a:r>
              <a:rPr lang="en-US" dirty="0" smtClean="0"/>
              <a:t>[5] Demand Curve Calculus</a:t>
            </a:r>
            <a:endParaRPr lang="en-US" dirty="0"/>
          </a:p>
        </p:txBody>
      </p:sp>
      <p:sp>
        <p:nvSpPr>
          <p:cNvPr id="3" name="Content Placeholder 2"/>
          <p:cNvSpPr>
            <a:spLocks noGrp="1"/>
          </p:cNvSpPr>
          <p:nvPr>
            <p:ph idx="1"/>
          </p:nvPr>
        </p:nvSpPr>
        <p:spPr>
          <a:xfrm>
            <a:off x="228600" y="5466025"/>
            <a:ext cx="8229600" cy="1303511"/>
          </a:xfrm>
        </p:spPr>
        <p:txBody>
          <a:bodyPr/>
          <a:lstStyle/>
          <a:p>
            <a:r>
              <a:rPr lang="en-US" dirty="0" smtClean="0"/>
              <a:t>Miners can choose (p*, q*).</a:t>
            </a:r>
          </a:p>
          <a:p>
            <a:r>
              <a:rPr lang="en-US" dirty="0" smtClean="0"/>
              <a:t>And they can choose as a group.</a:t>
            </a:r>
            <a:endParaRPr lang="en-US" dirty="0"/>
          </a:p>
        </p:txBody>
      </p:sp>
      <p:sp>
        <p:nvSpPr>
          <p:cNvPr id="4" name="Slide Number Placeholder 3"/>
          <p:cNvSpPr>
            <a:spLocks noGrp="1"/>
          </p:cNvSpPr>
          <p:nvPr>
            <p:ph type="sldNum" sz="quarter" idx="12"/>
          </p:nvPr>
        </p:nvSpPr>
        <p:spPr/>
        <p:txBody>
          <a:bodyPr/>
          <a:lstStyle/>
          <a:p>
            <a:fld id="{B2FC610D-FAE1-464C-9CF3-920562D0AD66}" type="slidenum">
              <a:rPr lang="en-US" smtClean="0"/>
              <a:t>131</a:t>
            </a:fld>
            <a:endParaRPr lang="en-US" dirty="0"/>
          </a:p>
        </p:txBody>
      </p:sp>
      <p:pic>
        <p:nvPicPr>
          <p:cNvPr id="6" name="Picture 5"/>
          <p:cNvPicPr>
            <a:picLocks noChangeAspect="1"/>
          </p:cNvPicPr>
          <p:nvPr/>
        </p:nvPicPr>
        <p:blipFill rotWithShape="1">
          <a:blip r:embed="rId3"/>
          <a:srcRect l="36129" t="32953" r="1612" b="29977"/>
          <a:stretch/>
        </p:blipFill>
        <p:spPr>
          <a:xfrm>
            <a:off x="4748513" y="1457566"/>
            <a:ext cx="4041345" cy="1787966"/>
          </a:xfrm>
          <a:prstGeom prst="rect">
            <a:avLst/>
          </a:prstGeom>
          <a:ln>
            <a:noFill/>
          </a:ln>
          <a:effectLst>
            <a:outerShdw blurRad="292100" dist="139700" dir="2700000" algn="tl" rotWithShape="0">
              <a:srgbClr val="333333">
                <a:alpha val="65000"/>
              </a:srgbClr>
            </a:outerShdw>
          </a:effectLst>
        </p:spPr>
      </p:pic>
      <p:pic>
        <p:nvPicPr>
          <p:cNvPr id="7" name="Picture 6"/>
          <p:cNvPicPr>
            <a:picLocks noChangeAspect="1"/>
          </p:cNvPicPr>
          <p:nvPr/>
        </p:nvPicPr>
        <p:blipFill>
          <a:blip r:embed="rId4"/>
          <a:stretch>
            <a:fillRect/>
          </a:stretch>
        </p:blipFill>
        <p:spPr>
          <a:xfrm>
            <a:off x="6538409" y="4800600"/>
            <a:ext cx="1938841" cy="1403685"/>
          </a:xfrm>
          <a:prstGeom prst="rect">
            <a:avLst/>
          </a:prstGeom>
          <a:ln>
            <a:noFill/>
          </a:ln>
          <a:effectLst>
            <a:outerShdw blurRad="292100" dist="139700" dir="2700000" algn="tl" rotWithShape="0">
              <a:srgbClr val="333333">
                <a:alpha val="65000"/>
              </a:srgbClr>
            </a:outerShdw>
          </a:effectLst>
        </p:spPr>
      </p:pic>
      <p:cxnSp>
        <p:nvCxnSpPr>
          <p:cNvPr id="8" name="Straight Connector 7"/>
          <p:cNvCxnSpPr/>
          <p:nvPr/>
        </p:nvCxnSpPr>
        <p:spPr>
          <a:xfrm>
            <a:off x="968024" y="2155168"/>
            <a:ext cx="0" cy="2677989"/>
          </a:xfrm>
          <a:prstGeom prst="line">
            <a:avLst/>
          </a:prstGeom>
          <a:ln w="66675">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785644" y="1676400"/>
            <a:ext cx="370614" cy="523220"/>
          </a:xfrm>
          <a:prstGeom prst="rect">
            <a:avLst/>
          </a:prstGeom>
          <a:noFill/>
        </p:spPr>
        <p:txBody>
          <a:bodyPr wrap="none" rtlCol="0">
            <a:spAutoFit/>
          </a:bodyPr>
          <a:lstStyle/>
          <a:p>
            <a:r>
              <a:rPr lang="en-US" sz="2800" dirty="0" smtClean="0"/>
              <a:t>P</a:t>
            </a:r>
            <a:endParaRPr lang="en-US" sz="2800" dirty="0"/>
          </a:p>
        </p:txBody>
      </p:sp>
      <p:sp>
        <p:nvSpPr>
          <p:cNvPr id="15" name="TextBox 14"/>
          <p:cNvSpPr txBox="1"/>
          <p:nvPr/>
        </p:nvSpPr>
        <p:spPr>
          <a:xfrm>
            <a:off x="4069080" y="4571547"/>
            <a:ext cx="426720" cy="523220"/>
          </a:xfrm>
          <a:prstGeom prst="rect">
            <a:avLst/>
          </a:prstGeom>
          <a:noFill/>
        </p:spPr>
        <p:txBody>
          <a:bodyPr wrap="none" rtlCol="0">
            <a:spAutoFit/>
          </a:bodyPr>
          <a:lstStyle/>
          <a:p>
            <a:r>
              <a:rPr lang="en-US" sz="2800" dirty="0" smtClean="0"/>
              <a:t>Q</a:t>
            </a:r>
            <a:endParaRPr lang="en-US" sz="2800" dirty="0"/>
          </a:p>
        </p:txBody>
      </p:sp>
      <p:sp>
        <p:nvSpPr>
          <p:cNvPr id="16" name="TextBox 15"/>
          <p:cNvSpPr txBox="1"/>
          <p:nvPr/>
        </p:nvSpPr>
        <p:spPr>
          <a:xfrm>
            <a:off x="3621821" y="4291052"/>
            <a:ext cx="442750" cy="584775"/>
          </a:xfrm>
          <a:prstGeom prst="rect">
            <a:avLst/>
          </a:prstGeom>
          <a:noFill/>
        </p:spPr>
        <p:txBody>
          <a:bodyPr wrap="none" rtlCol="0">
            <a:spAutoFit/>
          </a:bodyPr>
          <a:lstStyle/>
          <a:p>
            <a:r>
              <a:rPr lang="en-US" sz="3200" b="1" dirty="0" smtClean="0">
                <a:ln>
                  <a:solidFill>
                    <a:schemeClr val="tx1"/>
                  </a:solidFill>
                </a:ln>
                <a:solidFill>
                  <a:srgbClr val="FFC000"/>
                </a:solidFill>
              </a:rPr>
              <a:t>D</a:t>
            </a:r>
            <a:endParaRPr lang="en-US" sz="2800" b="1" dirty="0">
              <a:ln>
                <a:solidFill>
                  <a:schemeClr val="tx1"/>
                </a:solidFill>
              </a:ln>
              <a:solidFill>
                <a:srgbClr val="FFC000"/>
              </a:solidFill>
            </a:endParaRPr>
          </a:p>
        </p:txBody>
      </p:sp>
      <p:sp>
        <p:nvSpPr>
          <p:cNvPr id="17" name="TextBox 16"/>
          <p:cNvSpPr txBox="1"/>
          <p:nvPr/>
        </p:nvSpPr>
        <p:spPr>
          <a:xfrm>
            <a:off x="3644987" y="2318060"/>
            <a:ext cx="378630" cy="584775"/>
          </a:xfrm>
          <a:prstGeom prst="rect">
            <a:avLst/>
          </a:prstGeom>
          <a:noFill/>
        </p:spPr>
        <p:txBody>
          <a:bodyPr wrap="none" rtlCol="0">
            <a:spAutoFit/>
          </a:bodyPr>
          <a:lstStyle/>
          <a:p>
            <a:r>
              <a:rPr lang="en-US" sz="3200" b="1" dirty="0" smtClean="0">
                <a:ln>
                  <a:solidFill>
                    <a:schemeClr val="tx1"/>
                  </a:solidFill>
                </a:ln>
                <a:solidFill>
                  <a:srgbClr val="00B0F0"/>
                </a:solidFill>
              </a:rPr>
              <a:t>S</a:t>
            </a:r>
            <a:endParaRPr lang="en-US" sz="3200" b="1" dirty="0">
              <a:ln>
                <a:solidFill>
                  <a:schemeClr val="tx1"/>
                </a:solidFill>
              </a:ln>
              <a:solidFill>
                <a:srgbClr val="00B0F0"/>
              </a:solidFill>
            </a:endParaRPr>
          </a:p>
        </p:txBody>
      </p:sp>
      <p:cxnSp>
        <p:nvCxnSpPr>
          <p:cNvPr id="39" name="Straight Connector 38"/>
          <p:cNvCxnSpPr/>
          <p:nvPr/>
        </p:nvCxnSpPr>
        <p:spPr>
          <a:xfrm flipV="1">
            <a:off x="1219200" y="2331302"/>
            <a:ext cx="0" cy="2795184"/>
          </a:xfrm>
          <a:prstGeom prst="line">
            <a:avLst/>
          </a:prstGeom>
          <a:ln w="38100">
            <a:solidFill>
              <a:srgbClr val="00B0F0">
                <a:alpha val="30000"/>
              </a:srgb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flipV="1">
            <a:off x="1371600" y="2331302"/>
            <a:ext cx="0" cy="2795184"/>
          </a:xfrm>
          <a:prstGeom prst="line">
            <a:avLst/>
          </a:prstGeom>
          <a:ln w="38100">
            <a:solidFill>
              <a:srgbClr val="00B0F0">
                <a:alpha val="30000"/>
              </a:srgb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flipV="1">
            <a:off x="1524000" y="2331302"/>
            <a:ext cx="0" cy="2795184"/>
          </a:xfrm>
          <a:prstGeom prst="line">
            <a:avLst/>
          </a:prstGeom>
          <a:ln w="38100">
            <a:solidFill>
              <a:srgbClr val="00B0F0">
                <a:alpha val="30000"/>
              </a:srgb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flipV="1">
            <a:off x="1676400" y="2331302"/>
            <a:ext cx="0" cy="2795184"/>
          </a:xfrm>
          <a:prstGeom prst="line">
            <a:avLst/>
          </a:prstGeom>
          <a:ln w="38100">
            <a:solidFill>
              <a:srgbClr val="00B0F0">
                <a:alpha val="30000"/>
              </a:srgb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flipV="1">
            <a:off x="1905000" y="2331302"/>
            <a:ext cx="0" cy="2795184"/>
          </a:xfrm>
          <a:prstGeom prst="line">
            <a:avLst/>
          </a:prstGeom>
          <a:ln w="38100">
            <a:solidFill>
              <a:srgbClr val="00B0F0">
                <a:alpha val="30000"/>
              </a:srgb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flipV="1">
            <a:off x="2133600" y="2334549"/>
            <a:ext cx="0" cy="2795184"/>
          </a:xfrm>
          <a:prstGeom prst="line">
            <a:avLst/>
          </a:prstGeom>
          <a:ln w="38100">
            <a:solidFill>
              <a:srgbClr val="00B0F0">
                <a:alpha val="30000"/>
              </a:srgb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flipV="1">
            <a:off x="2400300" y="2331302"/>
            <a:ext cx="0" cy="2795184"/>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V="1">
            <a:off x="2895600" y="2331302"/>
            <a:ext cx="0" cy="2795184"/>
          </a:xfrm>
          <a:prstGeom prst="line">
            <a:avLst/>
          </a:prstGeom>
          <a:ln w="38100">
            <a:solidFill>
              <a:srgbClr val="00B0F0">
                <a:alpha val="30000"/>
              </a:srgb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flipV="1">
            <a:off x="3429000" y="2331302"/>
            <a:ext cx="0" cy="2795184"/>
          </a:xfrm>
          <a:prstGeom prst="line">
            <a:avLst/>
          </a:prstGeom>
          <a:ln w="38100">
            <a:solidFill>
              <a:srgbClr val="00B0F0">
                <a:alpha val="30000"/>
              </a:srgbClr>
            </a:solidFill>
          </a:ln>
        </p:spPr>
        <p:style>
          <a:lnRef idx="1">
            <a:schemeClr val="accent1"/>
          </a:lnRef>
          <a:fillRef idx="0">
            <a:schemeClr val="accent1"/>
          </a:fillRef>
          <a:effectRef idx="0">
            <a:schemeClr val="accent1"/>
          </a:effectRef>
          <a:fontRef idx="minor">
            <a:schemeClr val="tx1"/>
          </a:fontRef>
        </p:style>
      </p:cxnSp>
      <p:sp>
        <p:nvSpPr>
          <p:cNvPr id="11" name="Freeform 10"/>
          <p:cNvSpPr/>
          <p:nvPr/>
        </p:nvSpPr>
        <p:spPr>
          <a:xfrm>
            <a:off x="938045" y="2331302"/>
            <a:ext cx="2971800" cy="2545498"/>
          </a:xfrm>
          <a:custGeom>
            <a:avLst/>
            <a:gdLst>
              <a:gd name="connsiteX0" fmla="*/ 0 w 3108355"/>
              <a:gd name="connsiteY0" fmla="*/ 0 h 2545498"/>
              <a:gd name="connsiteX1" fmla="*/ 1289154 w 3108355"/>
              <a:gd name="connsiteY1" fmla="*/ 1723869 h 2545498"/>
              <a:gd name="connsiteX2" fmla="*/ 2953062 w 3108355"/>
              <a:gd name="connsiteY2" fmla="*/ 2473377 h 2545498"/>
              <a:gd name="connsiteX3" fmla="*/ 2938072 w 3108355"/>
              <a:gd name="connsiteY3" fmla="*/ 2473377 h 2545498"/>
            </a:gdLst>
            <a:ahLst/>
            <a:cxnLst>
              <a:cxn ang="0">
                <a:pos x="connsiteX0" y="connsiteY0"/>
              </a:cxn>
              <a:cxn ang="0">
                <a:pos x="connsiteX1" y="connsiteY1"/>
              </a:cxn>
              <a:cxn ang="0">
                <a:pos x="connsiteX2" y="connsiteY2"/>
              </a:cxn>
              <a:cxn ang="0">
                <a:pos x="connsiteX3" y="connsiteY3"/>
              </a:cxn>
            </a:cxnLst>
            <a:rect l="l" t="t" r="r" b="b"/>
            <a:pathLst>
              <a:path w="3108355" h="2545498">
                <a:moveTo>
                  <a:pt x="0" y="0"/>
                </a:moveTo>
                <a:cubicBezTo>
                  <a:pt x="398488" y="655820"/>
                  <a:pt x="796977" y="1311640"/>
                  <a:pt x="1289154" y="1723869"/>
                </a:cubicBezTo>
                <a:cubicBezTo>
                  <a:pt x="1781331" y="2136098"/>
                  <a:pt x="2678242" y="2348459"/>
                  <a:pt x="2953062" y="2473377"/>
                </a:cubicBezTo>
                <a:cubicBezTo>
                  <a:pt x="3227882" y="2598295"/>
                  <a:pt x="3082977" y="2535836"/>
                  <a:pt x="2938072" y="2473377"/>
                </a:cubicBezTo>
              </a:path>
            </a:pathLst>
          </a:cu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p:cNvSpPr txBox="1"/>
          <p:nvPr/>
        </p:nvSpPr>
        <p:spPr>
          <a:xfrm>
            <a:off x="4585047" y="3881735"/>
            <a:ext cx="4330353" cy="461665"/>
          </a:xfrm>
          <a:prstGeom prst="rect">
            <a:avLst/>
          </a:prstGeom>
          <a:solidFill>
            <a:schemeClr val="bg1"/>
          </a:solidFill>
          <a:ln>
            <a:solidFill>
              <a:schemeClr val="tx1"/>
            </a:solidFill>
          </a:ln>
        </p:spPr>
        <p:txBody>
          <a:bodyPr wrap="none" rtlCol="0">
            <a:spAutoFit/>
          </a:bodyPr>
          <a:lstStyle/>
          <a:p>
            <a:r>
              <a:rPr lang="en-US" sz="2400" b="1" dirty="0" smtClean="0"/>
              <a:t>Need: predefined software rule.</a:t>
            </a:r>
            <a:r>
              <a:rPr lang="en-US" dirty="0" smtClean="0"/>
              <a:t> </a:t>
            </a:r>
            <a:endParaRPr lang="en-US" dirty="0"/>
          </a:p>
        </p:txBody>
      </p:sp>
    </p:spTree>
    <p:extLst>
      <p:ext uri="{BB962C8B-B14F-4D97-AF65-F5344CB8AC3E}">
        <p14:creationId xmlns:p14="http://schemas.microsoft.com/office/powerpoint/2010/main" val="3989731266"/>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1257300"/>
            <a:ext cx="8229600" cy="5410200"/>
          </a:xfrm>
        </p:spPr>
        <p:txBody>
          <a:bodyPr>
            <a:normAutofit fontScale="92500" lnSpcReduction="20000"/>
          </a:bodyPr>
          <a:lstStyle/>
          <a:p>
            <a:r>
              <a:rPr lang="en-US" dirty="0" smtClean="0"/>
              <a:t>This model assumes, for simplicity, that </a:t>
            </a:r>
            <a:r>
              <a:rPr lang="en-US" i="1" u="sng" dirty="0" smtClean="0"/>
              <a:t>demand is relatively constant within a ~1 week period</a:t>
            </a:r>
            <a:r>
              <a:rPr lang="en-US" dirty="0" smtClean="0"/>
              <a:t>. So, it doesn’t apply well to contemporary Bitcoin, where txns enter in real-time.</a:t>
            </a:r>
          </a:p>
          <a:p>
            <a:r>
              <a:rPr lang="en-US" dirty="0" smtClean="0"/>
              <a:t>(Because, when the sun is over the Pacific, everyone’s asleep, demand should be lower).</a:t>
            </a:r>
          </a:p>
          <a:p>
            <a:endParaRPr lang="en-US" dirty="0"/>
          </a:p>
          <a:p>
            <a:endParaRPr lang="en-US" dirty="0" smtClean="0"/>
          </a:p>
          <a:p>
            <a:endParaRPr lang="en-US" dirty="0" smtClean="0"/>
          </a:p>
          <a:p>
            <a:endParaRPr lang="en-US" dirty="0" smtClean="0"/>
          </a:p>
          <a:p>
            <a:r>
              <a:rPr lang="en-US" dirty="0" smtClean="0"/>
              <a:t>Instead, this model approximates a future where there is a “constant backlog of txns”. Such is the expected behavior under LN.</a:t>
            </a:r>
            <a:endParaRPr lang="en-US" dirty="0"/>
          </a:p>
        </p:txBody>
      </p:sp>
      <p:pic>
        <p:nvPicPr>
          <p:cNvPr id="1026" name="Picture 2" descr="http://teamapproach.ca/math/images/periodic.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800" y="3733800"/>
            <a:ext cx="4738824" cy="14478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304800" y="0"/>
            <a:ext cx="8229600" cy="1143000"/>
          </a:xfrm>
        </p:spPr>
        <p:txBody>
          <a:bodyPr>
            <a:normAutofit/>
          </a:bodyPr>
          <a:lstStyle/>
          <a:p>
            <a:r>
              <a:rPr lang="en-US" sz="4800" dirty="0" smtClean="0"/>
              <a:t>Caveat</a:t>
            </a:r>
            <a:endParaRPr lang="en-US" sz="5400" dirty="0"/>
          </a:p>
        </p:txBody>
      </p:sp>
      <p:sp>
        <p:nvSpPr>
          <p:cNvPr id="4" name="Slide Number Placeholder 3"/>
          <p:cNvSpPr>
            <a:spLocks noGrp="1"/>
          </p:cNvSpPr>
          <p:nvPr>
            <p:ph type="sldNum" sz="quarter" idx="12"/>
          </p:nvPr>
        </p:nvSpPr>
        <p:spPr/>
        <p:txBody>
          <a:bodyPr/>
          <a:lstStyle/>
          <a:p>
            <a:fld id="{B2FC610D-FAE1-464C-9CF3-920562D0AD66}" type="slidenum">
              <a:rPr lang="en-US" smtClean="0"/>
              <a:t>132</a:t>
            </a:fld>
            <a:endParaRPr lang="en-US" dirty="0"/>
          </a:p>
        </p:txBody>
      </p:sp>
    </p:spTree>
    <p:extLst>
      <p:ext uri="{BB962C8B-B14F-4D97-AF65-F5344CB8AC3E}">
        <p14:creationId xmlns:p14="http://schemas.microsoft.com/office/powerpoint/2010/main" val="1671808341"/>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Where are revenues maximized?</a:t>
            </a:r>
            <a:endParaRPr lang="en-US" dirty="0"/>
          </a:p>
        </p:txBody>
      </p:sp>
      <p:sp>
        <p:nvSpPr>
          <p:cNvPr id="4" name="Slide Number Placeholder 3"/>
          <p:cNvSpPr>
            <a:spLocks noGrp="1"/>
          </p:cNvSpPr>
          <p:nvPr>
            <p:ph type="sldNum" sz="quarter" idx="12"/>
          </p:nvPr>
        </p:nvSpPr>
        <p:spPr/>
        <p:txBody>
          <a:bodyPr/>
          <a:lstStyle/>
          <a:p>
            <a:fld id="{B2FC610D-FAE1-464C-9CF3-920562D0AD66}" type="slidenum">
              <a:rPr lang="en-US" smtClean="0"/>
              <a:t>133</a:t>
            </a:fld>
            <a:endParaRPr lang="en-US" dirty="0"/>
          </a:p>
        </p:txBody>
      </p:sp>
      <p:cxnSp>
        <p:nvCxnSpPr>
          <p:cNvPr id="5" name="Straight Connector 4"/>
          <p:cNvCxnSpPr/>
          <p:nvPr/>
        </p:nvCxnSpPr>
        <p:spPr>
          <a:xfrm>
            <a:off x="2395565" y="4522614"/>
            <a:ext cx="3886200" cy="0"/>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flipH="1">
            <a:off x="2906389" y="4869696"/>
            <a:ext cx="3124200" cy="0"/>
          </a:xfrm>
          <a:prstGeom prst="line">
            <a:avLst/>
          </a:prstGeom>
          <a:ln w="666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2395565" y="4270806"/>
            <a:ext cx="3886200" cy="0"/>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2395565" y="4751214"/>
            <a:ext cx="3886200" cy="0"/>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2395565" y="2885723"/>
            <a:ext cx="3886200" cy="0"/>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2395565" y="3137531"/>
            <a:ext cx="3886200" cy="0"/>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2395565" y="3313139"/>
            <a:ext cx="3886200" cy="0"/>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2395565" y="3541739"/>
            <a:ext cx="3886200" cy="0"/>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2395565" y="3846539"/>
            <a:ext cx="3886200" cy="0"/>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2395565" y="4075139"/>
            <a:ext cx="3886200" cy="0"/>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2906389" y="2191707"/>
            <a:ext cx="0" cy="2677989"/>
          </a:xfrm>
          <a:prstGeom prst="line">
            <a:avLst/>
          </a:prstGeom>
          <a:ln w="66675">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5560186" y="4327591"/>
            <a:ext cx="442750" cy="584775"/>
          </a:xfrm>
          <a:prstGeom prst="rect">
            <a:avLst/>
          </a:prstGeom>
          <a:noFill/>
        </p:spPr>
        <p:txBody>
          <a:bodyPr wrap="none" rtlCol="0">
            <a:spAutoFit/>
          </a:bodyPr>
          <a:lstStyle/>
          <a:p>
            <a:r>
              <a:rPr lang="en-US" sz="3200" b="1" dirty="0" smtClean="0">
                <a:ln>
                  <a:solidFill>
                    <a:schemeClr val="tx1"/>
                  </a:solidFill>
                </a:ln>
                <a:solidFill>
                  <a:srgbClr val="FFC000"/>
                </a:solidFill>
              </a:rPr>
              <a:t>D</a:t>
            </a:r>
            <a:endParaRPr lang="en-US" sz="2800" b="1" dirty="0">
              <a:ln>
                <a:solidFill>
                  <a:schemeClr val="tx1"/>
                </a:solidFill>
              </a:ln>
              <a:solidFill>
                <a:srgbClr val="FFC000"/>
              </a:solidFill>
            </a:endParaRPr>
          </a:p>
        </p:txBody>
      </p:sp>
      <p:sp>
        <p:nvSpPr>
          <p:cNvPr id="19" name="TextBox 18"/>
          <p:cNvSpPr txBox="1"/>
          <p:nvPr/>
        </p:nvSpPr>
        <p:spPr>
          <a:xfrm>
            <a:off x="5583352" y="2354599"/>
            <a:ext cx="378630" cy="584775"/>
          </a:xfrm>
          <a:prstGeom prst="rect">
            <a:avLst/>
          </a:prstGeom>
          <a:noFill/>
        </p:spPr>
        <p:txBody>
          <a:bodyPr wrap="none" rtlCol="0">
            <a:spAutoFit/>
          </a:bodyPr>
          <a:lstStyle/>
          <a:p>
            <a:r>
              <a:rPr lang="en-US" sz="3200" b="1" dirty="0" smtClean="0">
                <a:ln>
                  <a:solidFill>
                    <a:schemeClr val="tx1"/>
                  </a:solidFill>
                </a:ln>
                <a:solidFill>
                  <a:srgbClr val="00B0F0"/>
                </a:solidFill>
              </a:rPr>
              <a:t>S</a:t>
            </a:r>
            <a:endParaRPr lang="en-US" sz="3200" b="1" dirty="0">
              <a:ln>
                <a:solidFill>
                  <a:schemeClr val="tx1"/>
                </a:solidFill>
              </a:ln>
              <a:solidFill>
                <a:srgbClr val="00B0F0"/>
              </a:solidFill>
            </a:endParaRPr>
          </a:p>
        </p:txBody>
      </p:sp>
      <p:cxnSp>
        <p:nvCxnSpPr>
          <p:cNvPr id="20" name="Straight Connector 19"/>
          <p:cNvCxnSpPr/>
          <p:nvPr/>
        </p:nvCxnSpPr>
        <p:spPr>
          <a:xfrm flipV="1">
            <a:off x="3157565" y="2367841"/>
            <a:ext cx="0" cy="2795184"/>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V="1">
            <a:off x="3309965" y="2367841"/>
            <a:ext cx="0" cy="2795184"/>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flipV="1">
            <a:off x="3462365" y="2367841"/>
            <a:ext cx="0" cy="2795184"/>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V="1">
            <a:off x="3614765" y="2367841"/>
            <a:ext cx="0" cy="2795184"/>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V="1">
            <a:off x="3843365" y="2367841"/>
            <a:ext cx="0" cy="2795184"/>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flipV="1">
            <a:off x="4071965" y="2371088"/>
            <a:ext cx="0" cy="2795184"/>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flipV="1">
            <a:off x="4338665" y="2367841"/>
            <a:ext cx="0" cy="2795184"/>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flipV="1">
            <a:off x="4833965" y="2367841"/>
            <a:ext cx="0" cy="2795184"/>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flipV="1">
            <a:off x="5367365" y="2367841"/>
            <a:ext cx="0" cy="2795184"/>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sp>
        <p:nvSpPr>
          <p:cNvPr id="29" name="Freeform 28"/>
          <p:cNvSpPr/>
          <p:nvPr/>
        </p:nvSpPr>
        <p:spPr>
          <a:xfrm>
            <a:off x="2876410" y="2367841"/>
            <a:ext cx="2971800" cy="2545498"/>
          </a:xfrm>
          <a:custGeom>
            <a:avLst/>
            <a:gdLst>
              <a:gd name="connsiteX0" fmla="*/ 0 w 3108355"/>
              <a:gd name="connsiteY0" fmla="*/ 0 h 2545498"/>
              <a:gd name="connsiteX1" fmla="*/ 1289154 w 3108355"/>
              <a:gd name="connsiteY1" fmla="*/ 1723869 h 2545498"/>
              <a:gd name="connsiteX2" fmla="*/ 2953062 w 3108355"/>
              <a:gd name="connsiteY2" fmla="*/ 2473377 h 2545498"/>
              <a:gd name="connsiteX3" fmla="*/ 2938072 w 3108355"/>
              <a:gd name="connsiteY3" fmla="*/ 2473377 h 2545498"/>
            </a:gdLst>
            <a:ahLst/>
            <a:cxnLst>
              <a:cxn ang="0">
                <a:pos x="connsiteX0" y="connsiteY0"/>
              </a:cxn>
              <a:cxn ang="0">
                <a:pos x="connsiteX1" y="connsiteY1"/>
              </a:cxn>
              <a:cxn ang="0">
                <a:pos x="connsiteX2" y="connsiteY2"/>
              </a:cxn>
              <a:cxn ang="0">
                <a:pos x="connsiteX3" y="connsiteY3"/>
              </a:cxn>
            </a:cxnLst>
            <a:rect l="l" t="t" r="r" b="b"/>
            <a:pathLst>
              <a:path w="3108355" h="2545498">
                <a:moveTo>
                  <a:pt x="0" y="0"/>
                </a:moveTo>
                <a:cubicBezTo>
                  <a:pt x="398488" y="655820"/>
                  <a:pt x="796977" y="1311640"/>
                  <a:pt x="1289154" y="1723869"/>
                </a:cubicBezTo>
                <a:cubicBezTo>
                  <a:pt x="1781331" y="2136098"/>
                  <a:pt x="2678242" y="2348459"/>
                  <a:pt x="2953062" y="2473377"/>
                </a:cubicBezTo>
                <a:cubicBezTo>
                  <a:pt x="3227882" y="2598295"/>
                  <a:pt x="3082977" y="2535836"/>
                  <a:pt x="2938072" y="2473377"/>
                </a:cubicBezTo>
              </a:path>
            </a:pathLst>
          </a:cu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1975306" y="5432539"/>
            <a:ext cx="4986365" cy="523220"/>
          </a:xfrm>
          <a:prstGeom prst="rect">
            <a:avLst/>
          </a:prstGeom>
        </p:spPr>
        <p:txBody>
          <a:bodyPr wrap="none">
            <a:spAutoFit/>
          </a:bodyPr>
          <a:lstStyle/>
          <a:p>
            <a:r>
              <a:rPr lang="en-US" sz="2800" dirty="0" smtClean="0"/>
              <a:t>Total Revenues = [</a:t>
            </a:r>
            <a:r>
              <a:rPr lang="en-US" sz="2800" dirty="0" err="1" smtClean="0"/>
              <a:t>btc</a:t>
            </a:r>
            <a:r>
              <a:rPr lang="en-US" sz="2800" dirty="0" smtClean="0"/>
              <a:t> </a:t>
            </a:r>
            <a:r>
              <a:rPr lang="en-US" sz="2800" dirty="0"/>
              <a:t>/ </a:t>
            </a:r>
            <a:r>
              <a:rPr lang="en-US" sz="2800" dirty="0" smtClean="0"/>
              <a:t>KB] * [KB]</a:t>
            </a:r>
            <a:endParaRPr lang="en-US" sz="2800" dirty="0"/>
          </a:p>
        </p:txBody>
      </p:sp>
      <p:sp>
        <p:nvSpPr>
          <p:cNvPr id="31" name="TextBox 30"/>
          <p:cNvSpPr txBox="1"/>
          <p:nvPr/>
        </p:nvSpPr>
        <p:spPr>
          <a:xfrm>
            <a:off x="2507601" y="1636739"/>
            <a:ext cx="402674" cy="584775"/>
          </a:xfrm>
          <a:prstGeom prst="rect">
            <a:avLst/>
          </a:prstGeom>
          <a:noFill/>
        </p:spPr>
        <p:txBody>
          <a:bodyPr wrap="none" rtlCol="0">
            <a:spAutoFit/>
          </a:bodyPr>
          <a:lstStyle/>
          <a:p>
            <a:r>
              <a:rPr lang="en-US" sz="3200" b="1" dirty="0" smtClean="0"/>
              <a:t>P</a:t>
            </a:r>
            <a:endParaRPr lang="en-US" sz="3200" b="1" dirty="0"/>
          </a:p>
        </p:txBody>
      </p:sp>
      <p:sp>
        <p:nvSpPr>
          <p:cNvPr id="32" name="Rectangle 31"/>
          <p:cNvSpPr/>
          <p:nvPr/>
        </p:nvSpPr>
        <p:spPr>
          <a:xfrm>
            <a:off x="2786211" y="1774127"/>
            <a:ext cx="1542858" cy="523220"/>
          </a:xfrm>
          <a:prstGeom prst="rect">
            <a:avLst/>
          </a:prstGeom>
        </p:spPr>
        <p:txBody>
          <a:bodyPr wrap="none">
            <a:spAutoFit/>
          </a:bodyPr>
          <a:lstStyle/>
          <a:p>
            <a:r>
              <a:rPr lang="en-US" sz="2800" dirty="0"/>
              <a:t>(</a:t>
            </a:r>
            <a:r>
              <a:rPr lang="en-US" sz="2800" dirty="0" err="1"/>
              <a:t>btc</a:t>
            </a:r>
            <a:r>
              <a:rPr lang="en-US" sz="2800" dirty="0"/>
              <a:t> / KB)</a:t>
            </a:r>
          </a:p>
        </p:txBody>
      </p:sp>
      <p:sp>
        <p:nvSpPr>
          <p:cNvPr id="33" name="TextBox 32"/>
          <p:cNvSpPr txBox="1"/>
          <p:nvPr/>
        </p:nvSpPr>
        <p:spPr>
          <a:xfrm>
            <a:off x="6064907" y="4608539"/>
            <a:ext cx="466794" cy="584775"/>
          </a:xfrm>
          <a:prstGeom prst="rect">
            <a:avLst/>
          </a:prstGeom>
          <a:noFill/>
        </p:spPr>
        <p:txBody>
          <a:bodyPr wrap="none" rtlCol="0">
            <a:spAutoFit/>
          </a:bodyPr>
          <a:lstStyle/>
          <a:p>
            <a:r>
              <a:rPr lang="en-US" sz="3200" b="1" dirty="0" smtClean="0"/>
              <a:t>Q</a:t>
            </a:r>
            <a:endParaRPr lang="en-US" sz="2800" b="1" dirty="0"/>
          </a:p>
        </p:txBody>
      </p:sp>
      <p:sp>
        <p:nvSpPr>
          <p:cNvPr id="34" name="TextBox 33"/>
          <p:cNvSpPr txBox="1"/>
          <p:nvPr/>
        </p:nvSpPr>
        <p:spPr>
          <a:xfrm>
            <a:off x="6411976" y="4694022"/>
            <a:ext cx="784189" cy="523220"/>
          </a:xfrm>
          <a:prstGeom prst="rect">
            <a:avLst/>
          </a:prstGeom>
          <a:noFill/>
        </p:spPr>
        <p:txBody>
          <a:bodyPr wrap="none" rtlCol="0">
            <a:spAutoFit/>
          </a:bodyPr>
          <a:lstStyle/>
          <a:p>
            <a:r>
              <a:rPr lang="en-US" sz="2800" dirty="0" smtClean="0"/>
              <a:t>(KB)</a:t>
            </a:r>
            <a:endParaRPr lang="en-US" sz="2800" dirty="0"/>
          </a:p>
        </p:txBody>
      </p:sp>
      <p:sp>
        <p:nvSpPr>
          <p:cNvPr id="35" name="Rectangle 34"/>
          <p:cNvSpPr/>
          <p:nvPr/>
        </p:nvSpPr>
        <p:spPr>
          <a:xfrm>
            <a:off x="2787176" y="6103238"/>
            <a:ext cx="4481420" cy="461665"/>
          </a:xfrm>
          <a:prstGeom prst="rect">
            <a:avLst/>
          </a:prstGeom>
        </p:spPr>
        <p:txBody>
          <a:bodyPr wrap="none">
            <a:spAutoFit/>
          </a:bodyPr>
          <a:lstStyle/>
          <a:p>
            <a:r>
              <a:rPr lang="en-US" sz="2400" dirty="0" smtClean="0"/>
              <a:t>…let’s [1] explore, then [2] select…</a:t>
            </a:r>
            <a:endParaRPr lang="en-US" sz="2400" dirty="0"/>
          </a:p>
        </p:txBody>
      </p:sp>
    </p:spTree>
    <p:extLst>
      <p:ext uri="{BB962C8B-B14F-4D97-AF65-F5344CB8AC3E}">
        <p14:creationId xmlns:p14="http://schemas.microsoft.com/office/powerpoint/2010/main" val="3985935182"/>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52400"/>
            <a:ext cx="8229600" cy="1143000"/>
          </a:xfrm>
        </p:spPr>
        <p:txBody>
          <a:bodyPr/>
          <a:lstStyle/>
          <a:p>
            <a:r>
              <a:rPr lang="en-US" dirty="0" smtClean="0"/>
              <a:t>Where are revenues maximized?</a:t>
            </a:r>
            <a:endParaRPr lang="en-US" dirty="0"/>
          </a:p>
        </p:txBody>
      </p:sp>
      <p:sp>
        <p:nvSpPr>
          <p:cNvPr id="4" name="Slide Number Placeholder 3"/>
          <p:cNvSpPr>
            <a:spLocks noGrp="1"/>
          </p:cNvSpPr>
          <p:nvPr>
            <p:ph type="sldNum" sz="quarter" idx="12"/>
          </p:nvPr>
        </p:nvSpPr>
        <p:spPr/>
        <p:txBody>
          <a:bodyPr/>
          <a:lstStyle/>
          <a:p>
            <a:fld id="{B2FC610D-FAE1-464C-9CF3-920562D0AD66}" type="slidenum">
              <a:rPr lang="en-US" smtClean="0"/>
              <a:t>134</a:t>
            </a:fld>
            <a:endParaRPr lang="en-US" dirty="0"/>
          </a:p>
        </p:txBody>
      </p:sp>
      <p:cxnSp>
        <p:nvCxnSpPr>
          <p:cNvPr id="6" name="Straight Connector 5"/>
          <p:cNvCxnSpPr/>
          <p:nvPr/>
        </p:nvCxnSpPr>
        <p:spPr>
          <a:xfrm flipH="1">
            <a:off x="1802266" y="4503532"/>
            <a:ext cx="3124200" cy="0"/>
          </a:xfrm>
          <a:prstGeom prst="line">
            <a:avLst/>
          </a:prstGeom>
          <a:ln w="666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1802266" y="1825543"/>
            <a:ext cx="0" cy="2677989"/>
          </a:xfrm>
          <a:prstGeom prst="line">
            <a:avLst/>
          </a:prstGeom>
          <a:ln w="66675">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1498368" y="1295400"/>
            <a:ext cx="402674" cy="584775"/>
          </a:xfrm>
          <a:prstGeom prst="rect">
            <a:avLst/>
          </a:prstGeom>
          <a:noFill/>
        </p:spPr>
        <p:txBody>
          <a:bodyPr wrap="none" rtlCol="0">
            <a:spAutoFit/>
          </a:bodyPr>
          <a:lstStyle/>
          <a:p>
            <a:r>
              <a:rPr lang="en-US" sz="3200" b="1" dirty="0" smtClean="0"/>
              <a:t>P</a:t>
            </a:r>
            <a:endParaRPr lang="en-US" sz="3200" b="1" dirty="0"/>
          </a:p>
        </p:txBody>
      </p:sp>
      <p:sp>
        <p:nvSpPr>
          <p:cNvPr id="17" name="TextBox 16"/>
          <p:cNvSpPr txBox="1"/>
          <p:nvPr/>
        </p:nvSpPr>
        <p:spPr>
          <a:xfrm>
            <a:off x="4903322" y="4241922"/>
            <a:ext cx="466794" cy="584775"/>
          </a:xfrm>
          <a:prstGeom prst="rect">
            <a:avLst/>
          </a:prstGeom>
          <a:noFill/>
        </p:spPr>
        <p:txBody>
          <a:bodyPr wrap="none" rtlCol="0">
            <a:spAutoFit/>
          </a:bodyPr>
          <a:lstStyle/>
          <a:p>
            <a:r>
              <a:rPr lang="en-US" sz="3200" b="1" dirty="0" smtClean="0"/>
              <a:t>Q</a:t>
            </a:r>
            <a:endParaRPr lang="en-US" sz="2800" b="1" dirty="0"/>
          </a:p>
        </p:txBody>
      </p:sp>
      <p:sp>
        <p:nvSpPr>
          <p:cNvPr id="18" name="TextBox 17"/>
          <p:cNvSpPr txBox="1"/>
          <p:nvPr/>
        </p:nvSpPr>
        <p:spPr>
          <a:xfrm>
            <a:off x="4456063" y="3961427"/>
            <a:ext cx="442750" cy="584775"/>
          </a:xfrm>
          <a:prstGeom prst="rect">
            <a:avLst/>
          </a:prstGeom>
          <a:noFill/>
        </p:spPr>
        <p:txBody>
          <a:bodyPr wrap="none" rtlCol="0">
            <a:spAutoFit/>
          </a:bodyPr>
          <a:lstStyle/>
          <a:p>
            <a:r>
              <a:rPr lang="en-US" sz="3200" b="1" dirty="0" smtClean="0">
                <a:ln>
                  <a:solidFill>
                    <a:schemeClr val="tx1"/>
                  </a:solidFill>
                </a:ln>
                <a:solidFill>
                  <a:srgbClr val="FFC000"/>
                </a:solidFill>
              </a:rPr>
              <a:t>D</a:t>
            </a:r>
            <a:endParaRPr lang="en-US" sz="2800" b="1" dirty="0">
              <a:ln>
                <a:solidFill>
                  <a:schemeClr val="tx1"/>
                </a:solidFill>
              </a:ln>
              <a:solidFill>
                <a:srgbClr val="FFC000"/>
              </a:solidFill>
            </a:endParaRPr>
          </a:p>
        </p:txBody>
      </p:sp>
      <p:sp>
        <p:nvSpPr>
          <p:cNvPr id="29" name="Freeform 28"/>
          <p:cNvSpPr/>
          <p:nvPr/>
        </p:nvSpPr>
        <p:spPr>
          <a:xfrm>
            <a:off x="1772287" y="2001677"/>
            <a:ext cx="2971800" cy="2545498"/>
          </a:xfrm>
          <a:custGeom>
            <a:avLst/>
            <a:gdLst>
              <a:gd name="connsiteX0" fmla="*/ 0 w 3108355"/>
              <a:gd name="connsiteY0" fmla="*/ 0 h 2545498"/>
              <a:gd name="connsiteX1" fmla="*/ 1289154 w 3108355"/>
              <a:gd name="connsiteY1" fmla="*/ 1723869 h 2545498"/>
              <a:gd name="connsiteX2" fmla="*/ 2953062 w 3108355"/>
              <a:gd name="connsiteY2" fmla="*/ 2473377 h 2545498"/>
              <a:gd name="connsiteX3" fmla="*/ 2938072 w 3108355"/>
              <a:gd name="connsiteY3" fmla="*/ 2473377 h 2545498"/>
            </a:gdLst>
            <a:ahLst/>
            <a:cxnLst>
              <a:cxn ang="0">
                <a:pos x="connsiteX0" y="connsiteY0"/>
              </a:cxn>
              <a:cxn ang="0">
                <a:pos x="connsiteX1" y="connsiteY1"/>
              </a:cxn>
              <a:cxn ang="0">
                <a:pos x="connsiteX2" y="connsiteY2"/>
              </a:cxn>
              <a:cxn ang="0">
                <a:pos x="connsiteX3" y="connsiteY3"/>
              </a:cxn>
            </a:cxnLst>
            <a:rect l="l" t="t" r="r" b="b"/>
            <a:pathLst>
              <a:path w="3108355" h="2545498">
                <a:moveTo>
                  <a:pt x="0" y="0"/>
                </a:moveTo>
                <a:cubicBezTo>
                  <a:pt x="398488" y="655820"/>
                  <a:pt x="796977" y="1311640"/>
                  <a:pt x="1289154" y="1723869"/>
                </a:cubicBezTo>
                <a:cubicBezTo>
                  <a:pt x="1781331" y="2136098"/>
                  <a:pt x="2678242" y="2348459"/>
                  <a:pt x="2953062" y="2473377"/>
                </a:cubicBezTo>
                <a:cubicBezTo>
                  <a:pt x="3227882" y="2598295"/>
                  <a:pt x="3082977" y="2535836"/>
                  <a:pt x="2938072" y="2473377"/>
                </a:cubicBezTo>
              </a:path>
            </a:pathLst>
          </a:cu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p:cNvSpPr txBox="1"/>
          <p:nvPr/>
        </p:nvSpPr>
        <p:spPr>
          <a:xfrm>
            <a:off x="5250391" y="4327405"/>
            <a:ext cx="784189" cy="523220"/>
          </a:xfrm>
          <a:prstGeom prst="rect">
            <a:avLst/>
          </a:prstGeom>
          <a:noFill/>
        </p:spPr>
        <p:txBody>
          <a:bodyPr wrap="none" rtlCol="0">
            <a:spAutoFit/>
          </a:bodyPr>
          <a:lstStyle/>
          <a:p>
            <a:r>
              <a:rPr lang="en-US" sz="2800" dirty="0" smtClean="0"/>
              <a:t>(KB)</a:t>
            </a:r>
            <a:endParaRPr lang="en-US" sz="2800" dirty="0"/>
          </a:p>
        </p:txBody>
      </p:sp>
      <p:sp>
        <p:nvSpPr>
          <p:cNvPr id="33" name="Rectangle 32"/>
          <p:cNvSpPr/>
          <p:nvPr/>
        </p:nvSpPr>
        <p:spPr>
          <a:xfrm>
            <a:off x="1748474" y="1379112"/>
            <a:ext cx="1542858" cy="523220"/>
          </a:xfrm>
          <a:prstGeom prst="rect">
            <a:avLst/>
          </a:prstGeom>
        </p:spPr>
        <p:txBody>
          <a:bodyPr wrap="none">
            <a:spAutoFit/>
          </a:bodyPr>
          <a:lstStyle/>
          <a:p>
            <a:r>
              <a:rPr lang="en-US" sz="2800" dirty="0"/>
              <a:t>(</a:t>
            </a:r>
            <a:r>
              <a:rPr lang="en-US" sz="2800" dirty="0" err="1"/>
              <a:t>btc</a:t>
            </a:r>
            <a:r>
              <a:rPr lang="en-US" sz="2800" dirty="0"/>
              <a:t> / KB)</a:t>
            </a:r>
          </a:p>
        </p:txBody>
      </p:sp>
      <p:sp>
        <p:nvSpPr>
          <p:cNvPr id="35" name="Rectangle 34"/>
          <p:cNvSpPr/>
          <p:nvPr/>
        </p:nvSpPr>
        <p:spPr>
          <a:xfrm>
            <a:off x="5329321" y="2033592"/>
            <a:ext cx="76200" cy="9763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7850803" y="2919312"/>
            <a:ext cx="835997" cy="76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p:nvSpPr>
        <p:spPr>
          <a:xfrm>
            <a:off x="6578049" y="2572956"/>
            <a:ext cx="457200" cy="4075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p:nvSpPr>
        <p:spPr>
          <a:xfrm>
            <a:off x="1865388" y="3601229"/>
            <a:ext cx="920464" cy="87849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9" name="TextBox 38"/>
          <p:cNvSpPr txBox="1"/>
          <p:nvPr/>
        </p:nvSpPr>
        <p:spPr>
          <a:xfrm>
            <a:off x="350071" y="4604557"/>
            <a:ext cx="2226828" cy="461665"/>
          </a:xfrm>
          <a:prstGeom prst="rect">
            <a:avLst/>
          </a:prstGeom>
          <a:noFill/>
        </p:spPr>
        <p:txBody>
          <a:bodyPr wrap="none" rtlCol="0">
            <a:spAutoFit/>
          </a:bodyPr>
          <a:lstStyle/>
          <a:p>
            <a:r>
              <a:rPr lang="en-US" sz="2400" dirty="0" smtClean="0"/>
              <a:t>Desired: </a:t>
            </a:r>
            <a:r>
              <a:rPr lang="en-US" sz="2400" dirty="0">
                <a:solidFill>
                  <a:prstClr val="black"/>
                </a:solidFill>
              </a:rPr>
              <a:t>Square </a:t>
            </a:r>
            <a:endParaRPr lang="en-US" sz="1400" dirty="0"/>
          </a:p>
        </p:txBody>
      </p:sp>
      <p:cxnSp>
        <p:nvCxnSpPr>
          <p:cNvPr id="41" name="Straight Connector 40"/>
          <p:cNvCxnSpPr/>
          <p:nvPr/>
        </p:nvCxnSpPr>
        <p:spPr>
          <a:xfrm>
            <a:off x="1041168" y="1867905"/>
            <a:ext cx="2778885" cy="3161295"/>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736368" y="1981200"/>
            <a:ext cx="2778885" cy="3161295"/>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1310283" y="1752600"/>
            <a:ext cx="2778885" cy="3161295"/>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1615083" y="1676400"/>
            <a:ext cx="2778885" cy="3161295"/>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07768" y="2172705"/>
            <a:ext cx="2778885" cy="3161295"/>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4" name="TextBox 73"/>
              <p:cNvSpPr txBox="1"/>
              <p:nvPr/>
            </p:nvSpPr>
            <p:spPr>
              <a:xfrm>
                <a:off x="791217" y="3152001"/>
                <a:ext cx="59516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a:rPr>
                          </m:ctrlPr>
                        </m:sSupPr>
                        <m:e>
                          <m:r>
                            <a:rPr lang="en-US" b="0" i="1" smtClean="0">
                              <a:latin typeface="Cambria Math" panose="02040503050406030204" pitchFamily="18" charset="0"/>
                            </a:rPr>
                            <m:t>−45</m:t>
                          </m:r>
                        </m:e>
                        <m:sup>
                          <m:r>
                            <a:rPr lang="en-US" b="0" i="1" smtClean="0">
                              <a:latin typeface="Cambria Math" panose="02040503050406030204" pitchFamily="18" charset="0"/>
                            </a:rPr>
                            <m:t>𝑜</m:t>
                          </m:r>
                        </m:sup>
                      </m:sSup>
                    </m:oMath>
                  </m:oMathPara>
                </a14:m>
                <a:endParaRPr lang="en-US" dirty="0"/>
              </a:p>
            </p:txBody>
          </p:sp>
        </mc:Choice>
        <mc:Fallback xmlns="">
          <p:sp>
            <p:nvSpPr>
              <p:cNvPr id="74" name="TextBox 73"/>
              <p:cNvSpPr txBox="1">
                <a:spLocks noRot="1" noChangeAspect="1" noMove="1" noResize="1" noEditPoints="1" noAdjustHandles="1" noChangeArrowheads="1" noChangeShapeType="1" noTextEdit="1"/>
              </p:cNvSpPr>
              <p:nvPr/>
            </p:nvSpPr>
            <p:spPr>
              <a:xfrm>
                <a:off x="791217" y="3152001"/>
                <a:ext cx="595163" cy="276999"/>
              </a:xfrm>
              <a:prstGeom prst="rect">
                <a:avLst/>
              </a:prstGeom>
              <a:blipFill rotWithShape="0">
                <a:blip r:embed="rId3"/>
                <a:stretch>
                  <a:fillRect l="-2062" r="-1031" b="-6522"/>
                </a:stretch>
              </a:blipFill>
            </p:spPr>
            <p:txBody>
              <a:bodyPr/>
              <a:lstStyle/>
              <a:p>
                <a:r>
                  <a:rPr lang="en-US">
                    <a:noFill/>
                  </a:rPr>
                  <a:t> </a:t>
                </a:r>
              </a:p>
            </p:txBody>
          </p:sp>
        </mc:Fallback>
      </mc:AlternateContent>
      <p:sp>
        <p:nvSpPr>
          <p:cNvPr id="75" name="TextBox 74"/>
          <p:cNvSpPr txBox="1"/>
          <p:nvPr/>
        </p:nvSpPr>
        <p:spPr>
          <a:xfrm>
            <a:off x="6190938" y="3316734"/>
            <a:ext cx="1729961" cy="646331"/>
          </a:xfrm>
          <a:prstGeom prst="rect">
            <a:avLst/>
          </a:prstGeom>
          <a:solidFill>
            <a:schemeClr val="tx2">
              <a:lumMod val="20000"/>
              <a:lumOff val="80000"/>
            </a:schemeClr>
          </a:solidFill>
        </p:spPr>
        <p:txBody>
          <a:bodyPr wrap="none" rtlCol="0">
            <a:spAutoFit/>
          </a:bodyPr>
          <a:lstStyle/>
          <a:p>
            <a:r>
              <a:rPr lang="en-US" b="1" dirty="0" smtClean="0"/>
              <a:t>Miners </a:t>
            </a:r>
            <a:r>
              <a:rPr lang="en-US" b="1" i="1" u="sng" dirty="0" smtClean="0"/>
              <a:t>want</a:t>
            </a:r>
            <a:r>
              <a:rPr lang="en-US" b="1" dirty="0" smtClean="0"/>
              <a:t> a</a:t>
            </a:r>
          </a:p>
          <a:p>
            <a:r>
              <a:rPr lang="en-US" b="1" dirty="0" smtClean="0"/>
              <a:t>“medium” limit.</a:t>
            </a:r>
            <a:endParaRPr lang="en-US" b="1" dirty="0"/>
          </a:p>
        </p:txBody>
      </p:sp>
      <p:pic>
        <p:nvPicPr>
          <p:cNvPr id="78" name="Picture 77"/>
          <p:cNvPicPr>
            <a:picLocks noChangeAspect="1"/>
          </p:cNvPicPr>
          <p:nvPr/>
        </p:nvPicPr>
        <p:blipFill>
          <a:blip r:embed="rId4"/>
          <a:stretch>
            <a:fillRect/>
          </a:stretch>
        </p:blipFill>
        <p:spPr>
          <a:xfrm>
            <a:off x="566425" y="5375950"/>
            <a:ext cx="8029575" cy="1133475"/>
          </a:xfrm>
          <a:prstGeom prst="rect">
            <a:avLst/>
          </a:prstGeom>
        </p:spPr>
      </p:pic>
      <p:sp>
        <p:nvSpPr>
          <p:cNvPr id="79" name="Rounded Rectangle 78"/>
          <p:cNvSpPr/>
          <p:nvPr/>
        </p:nvSpPr>
        <p:spPr>
          <a:xfrm>
            <a:off x="5105400" y="1902012"/>
            <a:ext cx="1260660" cy="1231613"/>
          </a:xfrm>
          <a:prstGeom prst="roundRect">
            <a:avLst/>
          </a:prstGeom>
          <a:noFill/>
          <a:ln w="57150"/>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80" name="Rounded Rectangle 79"/>
          <p:cNvSpPr/>
          <p:nvPr/>
        </p:nvSpPr>
        <p:spPr>
          <a:xfrm>
            <a:off x="6378154" y="1882962"/>
            <a:ext cx="1260660" cy="1231613"/>
          </a:xfrm>
          <a:prstGeom prst="round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ounded Rectangle 80"/>
          <p:cNvSpPr/>
          <p:nvPr/>
        </p:nvSpPr>
        <p:spPr>
          <a:xfrm>
            <a:off x="7638814" y="1871152"/>
            <a:ext cx="1260660" cy="1231613"/>
          </a:xfrm>
          <a:prstGeom prst="round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TextBox 81"/>
          <p:cNvSpPr txBox="1"/>
          <p:nvPr/>
        </p:nvSpPr>
        <p:spPr>
          <a:xfrm>
            <a:off x="6857486" y="4637911"/>
            <a:ext cx="1468415" cy="646331"/>
          </a:xfrm>
          <a:prstGeom prst="rect">
            <a:avLst/>
          </a:prstGeom>
          <a:solidFill>
            <a:schemeClr val="bg1">
              <a:lumMod val="95000"/>
            </a:schemeClr>
          </a:solidFill>
        </p:spPr>
        <p:txBody>
          <a:bodyPr wrap="none" rtlCol="0">
            <a:spAutoFit/>
          </a:bodyPr>
          <a:lstStyle/>
          <a:p>
            <a:r>
              <a:rPr lang="en-US" b="1" i="1" u="sng" dirty="0" smtClean="0"/>
              <a:t>Demand</a:t>
            </a:r>
            <a:r>
              <a:rPr lang="en-US" b="1" i="1" dirty="0" smtClean="0"/>
              <a:t> </a:t>
            </a:r>
            <a:r>
              <a:rPr lang="en-US" b="1" dirty="0" smtClean="0"/>
              <a:t>is</a:t>
            </a:r>
          </a:p>
          <a:p>
            <a:r>
              <a:rPr lang="en-US" b="1" dirty="0" smtClean="0"/>
              <a:t>the trade-off</a:t>
            </a:r>
            <a:r>
              <a:rPr lang="en-US" b="1" i="1" dirty="0" smtClean="0"/>
              <a:t>.</a:t>
            </a:r>
            <a:endParaRPr lang="en-US" b="1" i="1" dirty="0"/>
          </a:p>
        </p:txBody>
      </p:sp>
      <p:sp>
        <p:nvSpPr>
          <p:cNvPr id="85" name="TextBox 84"/>
          <p:cNvSpPr txBox="1"/>
          <p:nvPr/>
        </p:nvSpPr>
        <p:spPr>
          <a:xfrm>
            <a:off x="3815986" y="4965588"/>
            <a:ext cx="451214" cy="461665"/>
          </a:xfrm>
          <a:prstGeom prst="rect">
            <a:avLst/>
          </a:prstGeom>
          <a:noFill/>
        </p:spPr>
        <p:txBody>
          <a:bodyPr wrap="none" rtlCol="0">
            <a:spAutoFit/>
          </a:bodyPr>
          <a:lstStyle/>
          <a:p>
            <a:r>
              <a:rPr lang="en-US" sz="2400" dirty="0" smtClean="0"/>
              <a:t>D’</a:t>
            </a:r>
            <a:endParaRPr lang="en-US" sz="2000" dirty="0"/>
          </a:p>
        </p:txBody>
      </p:sp>
      <p:sp>
        <p:nvSpPr>
          <p:cNvPr id="86" name="TextBox 85"/>
          <p:cNvSpPr txBox="1"/>
          <p:nvPr/>
        </p:nvSpPr>
        <p:spPr>
          <a:xfrm>
            <a:off x="4215886" y="1216981"/>
            <a:ext cx="2049600" cy="58477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r>
              <a:rPr lang="en-US" sz="1600" dirty="0" smtClean="0"/>
              <a:t>Good for externalities,</a:t>
            </a:r>
          </a:p>
          <a:p>
            <a:r>
              <a:rPr lang="en-US" sz="1600" dirty="0" smtClean="0"/>
              <a:t>Bad for fees.</a:t>
            </a:r>
            <a:endParaRPr lang="en-US" sz="1600" dirty="0"/>
          </a:p>
        </p:txBody>
      </p:sp>
      <p:sp>
        <p:nvSpPr>
          <p:cNvPr id="31" name="TextBox 30"/>
          <p:cNvSpPr txBox="1"/>
          <p:nvPr/>
        </p:nvSpPr>
        <p:spPr>
          <a:xfrm>
            <a:off x="6438885" y="1211967"/>
            <a:ext cx="1769715" cy="461665"/>
          </a:xfrm>
          <a:prstGeom prst="rect">
            <a:avLst/>
          </a:prstGeom>
          <a:noFill/>
          <a:ln>
            <a:noFill/>
          </a:ln>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r>
              <a:rPr lang="en-US" sz="1200" dirty="0" smtClean="0">
                <a:solidFill>
                  <a:sysClr val="windowText" lastClr="000000"/>
                </a:solidFill>
              </a:rPr>
              <a:t>Medium for externalities,</a:t>
            </a:r>
          </a:p>
          <a:p>
            <a:r>
              <a:rPr lang="en-US" sz="1200" dirty="0" smtClean="0">
                <a:solidFill>
                  <a:sysClr val="windowText" lastClr="000000"/>
                </a:solidFill>
              </a:rPr>
              <a:t>Good for fees.</a:t>
            </a:r>
            <a:endParaRPr lang="en-US" sz="1200" dirty="0">
              <a:solidFill>
                <a:sysClr val="windowText" lastClr="000000"/>
              </a:solidFill>
            </a:endParaRPr>
          </a:p>
        </p:txBody>
      </p:sp>
      <p:sp>
        <p:nvSpPr>
          <p:cNvPr id="34" name="TextBox 33"/>
          <p:cNvSpPr txBox="1"/>
          <p:nvPr/>
        </p:nvSpPr>
        <p:spPr>
          <a:xfrm>
            <a:off x="7717668" y="1415926"/>
            <a:ext cx="1479572" cy="461665"/>
          </a:xfrm>
          <a:prstGeom prst="rect">
            <a:avLst/>
          </a:prstGeom>
          <a:noFill/>
          <a:ln>
            <a:noFill/>
          </a:ln>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r>
              <a:rPr lang="en-US" sz="1200" dirty="0" smtClean="0">
                <a:solidFill>
                  <a:sysClr val="windowText" lastClr="000000"/>
                </a:solidFill>
              </a:rPr>
              <a:t>Bad for externalities,</a:t>
            </a:r>
          </a:p>
          <a:p>
            <a:r>
              <a:rPr lang="en-US" sz="1200" dirty="0" smtClean="0">
                <a:solidFill>
                  <a:sysClr val="windowText" lastClr="000000"/>
                </a:solidFill>
              </a:rPr>
              <a:t>Bad for fees.</a:t>
            </a:r>
            <a:endParaRPr lang="en-US" sz="1200" dirty="0">
              <a:solidFill>
                <a:sysClr val="windowText" lastClr="000000"/>
              </a:solidFill>
            </a:endParaRPr>
          </a:p>
        </p:txBody>
      </p:sp>
    </p:spTree>
    <p:extLst>
      <p:ext uri="{BB962C8B-B14F-4D97-AF65-F5344CB8AC3E}">
        <p14:creationId xmlns:p14="http://schemas.microsoft.com/office/powerpoint/2010/main" val="119115893"/>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5874306"/>
            <a:ext cx="6571128" cy="799027"/>
          </a:xfrm>
        </p:spPr>
        <p:txBody>
          <a:bodyPr>
            <a:normAutofit/>
          </a:bodyPr>
          <a:lstStyle/>
          <a:p>
            <a:r>
              <a:rPr lang="en-US" sz="2800" dirty="0" smtClean="0"/>
              <a:t>…a trivial problem.</a:t>
            </a:r>
            <a:endParaRPr lang="en-US" sz="2800" dirty="0"/>
          </a:p>
        </p:txBody>
      </p:sp>
      <p:sp>
        <p:nvSpPr>
          <p:cNvPr id="4" name="Slide Number Placeholder 3"/>
          <p:cNvSpPr>
            <a:spLocks noGrp="1"/>
          </p:cNvSpPr>
          <p:nvPr>
            <p:ph type="sldNum" sz="quarter" idx="12"/>
          </p:nvPr>
        </p:nvSpPr>
        <p:spPr/>
        <p:txBody>
          <a:bodyPr/>
          <a:lstStyle/>
          <a:p>
            <a:fld id="{B2FC610D-FAE1-464C-9CF3-920562D0AD66}" type="slidenum">
              <a:rPr lang="en-US" smtClean="0"/>
              <a:t>135</a:t>
            </a:fld>
            <a:endParaRPr lang="en-US" dirty="0"/>
          </a:p>
        </p:txBody>
      </p:sp>
      <p:cxnSp>
        <p:nvCxnSpPr>
          <p:cNvPr id="6" name="Straight Connector 5"/>
          <p:cNvCxnSpPr/>
          <p:nvPr/>
        </p:nvCxnSpPr>
        <p:spPr>
          <a:xfrm flipH="1">
            <a:off x="1809970" y="4897609"/>
            <a:ext cx="3124200" cy="0"/>
          </a:xfrm>
          <a:prstGeom prst="line">
            <a:avLst/>
          </a:prstGeom>
          <a:ln w="666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1809970" y="2219620"/>
            <a:ext cx="0" cy="2677989"/>
          </a:xfrm>
          <a:prstGeom prst="line">
            <a:avLst/>
          </a:prstGeom>
          <a:ln w="66675">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1506072" y="1689477"/>
            <a:ext cx="402674" cy="584775"/>
          </a:xfrm>
          <a:prstGeom prst="rect">
            <a:avLst/>
          </a:prstGeom>
          <a:noFill/>
        </p:spPr>
        <p:txBody>
          <a:bodyPr wrap="none" rtlCol="0">
            <a:spAutoFit/>
          </a:bodyPr>
          <a:lstStyle/>
          <a:p>
            <a:r>
              <a:rPr lang="en-US" sz="3200" b="1" dirty="0" smtClean="0"/>
              <a:t>P</a:t>
            </a:r>
            <a:endParaRPr lang="en-US" sz="3200" b="1" dirty="0"/>
          </a:p>
        </p:txBody>
      </p:sp>
      <p:sp>
        <p:nvSpPr>
          <p:cNvPr id="17" name="TextBox 16"/>
          <p:cNvSpPr txBox="1"/>
          <p:nvPr/>
        </p:nvSpPr>
        <p:spPr>
          <a:xfrm>
            <a:off x="4911026" y="4635999"/>
            <a:ext cx="466794" cy="584775"/>
          </a:xfrm>
          <a:prstGeom prst="rect">
            <a:avLst/>
          </a:prstGeom>
          <a:noFill/>
        </p:spPr>
        <p:txBody>
          <a:bodyPr wrap="none" rtlCol="0">
            <a:spAutoFit/>
          </a:bodyPr>
          <a:lstStyle/>
          <a:p>
            <a:r>
              <a:rPr lang="en-US" sz="3200" b="1" dirty="0" smtClean="0"/>
              <a:t>Q</a:t>
            </a:r>
            <a:endParaRPr lang="en-US" sz="2800" b="1" dirty="0"/>
          </a:p>
        </p:txBody>
      </p:sp>
      <p:sp>
        <p:nvSpPr>
          <p:cNvPr id="18" name="TextBox 17"/>
          <p:cNvSpPr txBox="1"/>
          <p:nvPr/>
        </p:nvSpPr>
        <p:spPr>
          <a:xfrm>
            <a:off x="4463767" y="4355504"/>
            <a:ext cx="442750" cy="584775"/>
          </a:xfrm>
          <a:prstGeom prst="rect">
            <a:avLst/>
          </a:prstGeom>
          <a:noFill/>
        </p:spPr>
        <p:txBody>
          <a:bodyPr wrap="none" rtlCol="0">
            <a:spAutoFit/>
          </a:bodyPr>
          <a:lstStyle/>
          <a:p>
            <a:r>
              <a:rPr lang="en-US" sz="3200" b="1" dirty="0" smtClean="0">
                <a:ln>
                  <a:solidFill>
                    <a:schemeClr val="tx1"/>
                  </a:solidFill>
                </a:ln>
                <a:solidFill>
                  <a:srgbClr val="FFC000"/>
                </a:solidFill>
              </a:rPr>
              <a:t>D</a:t>
            </a:r>
            <a:endParaRPr lang="en-US" sz="2800" b="1" dirty="0">
              <a:ln>
                <a:solidFill>
                  <a:schemeClr val="tx1"/>
                </a:solidFill>
              </a:ln>
              <a:solidFill>
                <a:srgbClr val="FFC000"/>
              </a:solidFill>
            </a:endParaRPr>
          </a:p>
        </p:txBody>
      </p:sp>
      <p:sp>
        <p:nvSpPr>
          <p:cNvPr id="29" name="Freeform 28"/>
          <p:cNvSpPr/>
          <p:nvPr/>
        </p:nvSpPr>
        <p:spPr>
          <a:xfrm>
            <a:off x="1779991" y="2395754"/>
            <a:ext cx="2971800" cy="2545498"/>
          </a:xfrm>
          <a:custGeom>
            <a:avLst/>
            <a:gdLst>
              <a:gd name="connsiteX0" fmla="*/ 0 w 3108355"/>
              <a:gd name="connsiteY0" fmla="*/ 0 h 2545498"/>
              <a:gd name="connsiteX1" fmla="*/ 1289154 w 3108355"/>
              <a:gd name="connsiteY1" fmla="*/ 1723869 h 2545498"/>
              <a:gd name="connsiteX2" fmla="*/ 2953062 w 3108355"/>
              <a:gd name="connsiteY2" fmla="*/ 2473377 h 2545498"/>
              <a:gd name="connsiteX3" fmla="*/ 2938072 w 3108355"/>
              <a:gd name="connsiteY3" fmla="*/ 2473377 h 2545498"/>
            </a:gdLst>
            <a:ahLst/>
            <a:cxnLst>
              <a:cxn ang="0">
                <a:pos x="connsiteX0" y="connsiteY0"/>
              </a:cxn>
              <a:cxn ang="0">
                <a:pos x="connsiteX1" y="connsiteY1"/>
              </a:cxn>
              <a:cxn ang="0">
                <a:pos x="connsiteX2" y="connsiteY2"/>
              </a:cxn>
              <a:cxn ang="0">
                <a:pos x="connsiteX3" y="connsiteY3"/>
              </a:cxn>
            </a:cxnLst>
            <a:rect l="l" t="t" r="r" b="b"/>
            <a:pathLst>
              <a:path w="3108355" h="2545498">
                <a:moveTo>
                  <a:pt x="0" y="0"/>
                </a:moveTo>
                <a:cubicBezTo>
                  <a:pt x="398488" y="655820"/>
                  <a:pt x="796977" y="1311640"/>
                  <a:pt x="1289154" y="1723869"/>
                </a:cubicBezTo>
                <a:cubicBezTo>
                  <a:pt x="1781331" y="2136098"/>
                  <a:pt x="2678242" y="2348459"/>
                  <a:pt x="2953062" y="2473377"/>
                </a:cubicBezTo>
                <a:cubicBezTo>
                  <a:pt x="3227882" y="2598295"/>
                  <a:pt x="3082977" y="2535836"/>
                  <a:pt x="2938072" y="2473377"/>
                </a:cubicBezTo>
              </a:path>
            </a:pathLst>
          </a:cu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p:cNvSpPr txBox="1"/>
          <p:nvPr/>
        </p:nvSpPr>
        <p:spPr>
          <a:xfrm>
            <a:off x="5258095" y="4721482"/>
            <a:ext cx="784189" cy="523220"/>
          </a:xfrm>
          <a:prstGeom prst="rect">
            <a:avLst/>
          </a:prstGeom>
          <a:noFill/>
        </p:spPr>
        <p:txBody>
          <a:bodyPr wrap="none" rtlCol="0">
            <a:spAutoFit/>
          </a:bodyPr>
          <a:lstStyle/>
          <a:p>
            <a:r>
              <a:rPr lang="en-US" sz="2800" dirty="0" smtClean="0"/>
              <a:t>(KB)</a:t>
            </a:r>
            <a:endParaRPr lang="en-US" sz="2800" dirty="0"/>
          </a:p>
        </p:txBody>
      </p:sp>
      <p:sp>
        <p:nvSpPr>
          <p:cNvPr id="33" name="Rectangle 32"/>
          <p:cNvSpPr/>
          <p:nvPr/>
        </p:nvSpPr>
        <p:spPr>
          <a:xfrm>
            <a:off x="1756178" y="1773189"/>
            <a:ext cx="1542858" cy="523220"/>
          </a:xfrm>
          <a:prstGeom prst="rect">
            <a:avLst/>
          </a:prstGeom>
        </p:spPr>
        <p:txBody>
          <a:bodyPr wrap="none">
            <a:spAutoFit/>
          </a:bodyPr>
          <a:lstStyle/>
          <a:p>
            <a:r>
              <a:rPr lang="en-US" sz="2800" dirty="0"/>
              <a:t>(</a:t>
            </a:r>
            <a:r>
              <a:rPr lang="en-US" sz="2800" dirty="0" err="1"/>
              <a:t>btc</a:t>
            </a:r>
            <a:r>
              <a:rPr lang="en-US" sz="2800" dirty="0"/>
              <a:t> / KB)</a:t>
            </a:r>
          </a:p>
        </p:txBody>
      </p:sp>
      <p:sp>
        <p:nvSpPr>
          <p:cNvPr id="38" name="Rectangle 37"/>
          <p:cNvSpPr/>
          <p:nvPr/>
        </p:nvSpPr>
        <p:spPr>
          <a:xfrm>
            <a:off x="1873092" y="3995306"/>
            <a:ext cx="920464" cy="87849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cxnSp>
        <p:nvCxnSpPr>
          <p:cNvPr id="41" name="Straight Connector 40"/>
          <p:cNvCxnSpPr/>
          <p:nvPr/>
        </p:nvCxnSpPr>
        <p:spPr>
          <a:xfrm>
            <a:off x="1132531" y="2304006"/>
            <a:ext cx="2445275" cy="3016588"/>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1113432" y="2304006"/>
            <a:ext cx="2059842" cy="3040034"/>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1113433" y="2296409"/>
            <a:ext cx="2821061" cy="290600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1108924" y="2288812"/>
            <a:ext cx="3321200" cy="286461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1128022" y="2310969"/>
            <a:ext cx="1587482" cy="303307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TextBox 39"/>
              <p:cNvSpPr txBox="1"/>
              <p:nvPr/>
            </p:nvSpPr>
            <p:spPr>
              <a:xfrm>
                <a:off x="6042284" y="1434139"/>
                <a:ext cx="2909757" cy="602491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000" b="1" i="1" smtClean="0">
                          <a:latin typeface="Cambria Math" panose="02040503050406030204" pitchFamily="18" charset="0"/>
                        </a:rPr>
                        <m:t>𝑨</m:t>
                      </m:r>
                      <m:r>
                        <a:rPr lang="en-US" sz="2000" b="1" i="1" smtClean="0">
                          <a:latin typeface="Cambria Math" panose="02040503050406030204" pitchFamily="18" charset="0"/>
                        </a:rPr>
                        <m:t>=</m:t>
                      </m:r>
                      <m:r>
                        <a:rPr lang="en-US" sz="2000" b="1" i="1" smtClean="0">
                          <a:latin typeface="Cambria Math" panose="02040503050406030204" pitchFamily="18" charset="0"/>
                        </a:rPr>
                        <m:t>𝒙𝒚</m:t>
                      </m:r>
                    </m:oMath>
                  </m:oMathPara>
                </a14:m>
                <a:endParaRPr lang="en-US" sz="2000" b="1" dirty="0" smtClean="0"/>
              </a:p>
              <a:p>
                <a:pPr/>
                <a14:m>
                  <m:oMathPara xmlns:m="http://schemas.openxmlformats.org/officeDocument/2006/math">
                    <m:oMathParaPr>
                      <m:jc m:val="centerGroup"/>
                    </m:oMathParaPr>
                    <m:oMath xmlns:m="http://schemas.openxmlformats.org/officeDocument/2006/math">
                      <m:f>
                        <m:fPr>
                          <m:ctrlPr>
                            <a:rPr lang="en-US" b="0" i="1" smtClean="0">
                              <a:latin typeface="Cambria Math"/>
                            </a:rPr>
                          </m:ctrlPr>
                        </m:fPr>
                        <m:num>
                          <m:r>
                            <a:rPr lang="en-US" b="0" i="1" smtClean="0">
                              <a:latin typeface="Cambria Math" panose="02040503050406030204" pitchFamily="18" charset="0"/>
                            </a:rPr>
                            <m:t>𝑑𝐴</m:t>
                          </m:r>
                        </m:num>
                        <m:den>
                          <m:r>
                            <a:rPr lang="en-US" b="0" i="1" smtClean="0">
                              <a:latin typeface="Cambria Math" panose="02040503050406030204" pitchFamily="18" charset="0"/>
                            </a:rPr>
                            <m:t>𝑑𝑥</m:t>
                          </m:r>
                        </m:den>
                      </m:f>
                      <m:r>
                        <a:rPr lang="en-US" i="1">
                          <a:latin typeface="Cambria Math" panose="02040503050406030204" pitchFamily="18" charset="0"/>
                        </a:rPr>
                        <m:t>=</m:t>
                      </m:r>
                      <m:r>
                        <a:rPr lang="en-US" i="1">
                          <a:latin typeface="Cambria Math" panose="02040503050406030204" pitchFamily="18" charset="0"/>
                        </a:rPr>
                        <m:t>𝑦</m:t>
                      </m:r>
                      <m:r>
                        <a:rPr lang="en-US" b="0" i="1" smtClean="0">
                          <a:latin typeface="Cambria Math" panose="02040503050406030204" pitchFamily="18" charset="0"/>
                        </a:rPr>
                        <m:t> ;</m:t>
                      </m:r>
                      <m:f>
                        <m:fPr>
                          <m:ctrlPr>
                            <a:rPr lang="en-US" b="0" i="1" smtClean="0">
                              <a:latin typeface="Cambria Math"/>
                            </a:rPr>
                          </m:ctrlPr>
                        </m:fPr>
                        <m:num>
                          <m:r>
                            <a:rPr lang="en-US" b="0" i="1" smtClean="0">
                              <a:latin typeface="Cambria Math" panose="02040503050406030204" pitchFamily="18" charset="0"/>
                            </a:rPr>
                            <m:t>𝑑𝐴</m:t>
                          </m:r>
                        </m:num>
                        <m:den>
                          <m:r>
                            <a:rPr lang="en-US" b="0" i="1" smtClean="0">
                              <a:latin typeface="Cambria Math" panose="02040503050406030204" pitchFamily="18" charset="0"/>
                            </a:rPr>
                            <m:t>𝑑𝑦</m:t>
                          </m:r>
                        </m:den>
                      </m:f>
                      <m:r>
                        <a:rPr lang="en-US" b="0" i="1" smtClean="0">
                          <a:latin typeface="Cambria Math" panose="02040503050406030204" pitchFamily="18" charset="0"/>
                        </a:rPr>
                        <m:t>=</m:t>
                      </m:r>
                      <m:r>
                        <a:rPr lang="en-US" b="0" i="1" smtClean="0">
                          <a:latin typeface="Cambria Math" panose="02040503050406030204" pitchFamily="18" charset="0"/>
                        </a:rPr>
                        <m:t>𝑥</m:t>
                      </m:r>
                    </m:oMath>
                  </m:oMathPara>
                </a14:m>
                <a:endParaRPr lang="en-US" dirty="0" smtClean="0"/>
              </a:p>
              <a:p>
                <a:endParaRPr lang="en-US" dirty="0"/>
              </a:p>
              <a:p>
                <a:endParaRPr lang="en-US" dirty="0" smtClean="0"/>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𝑖𝑓</m:t>
                      </m:r>
                      <m:r>
                        <a:rPr lang="en-US" b="0" i="1" smtClean="0">
                          <a:latin typeface="Cambria Math" panose="02040503050406030204" pitchFamily="18" charset="0"/>
                        </a:rPr>
                        <m:t>:  </m:t>
                      </m:r>
                      <m:r>
                        <a:rPr lang="en-US" b="0" i="1" smtClean="0">
                          <a:latin typeface="Cambria Math" panose="02040503050406030204" pitchFamily="18" charset="0"/>
                        </a:rPr>
                        <m:t>𝑦</m:t>
                      </m:r>
                      <m:d>
                        <m:dPr>
                          <m:ctrlPr>
                            <a:rPr lang="en-US" b="0" i="1" smtClean="0">
                              <a:latin typeface="Cambria Math"/>
                            </a:rPr>
                          </m:ctrlPr>
                        </m:dPr>
                        <m:e>
                          <m:r>
                            <a:rPr lang="en-US" b="0" i="1" smtClean="0">
                              <a:latin typeface="Cambria Math" panose="02040503050406030204" pitchFamily="18" charset="0"/>
                            </a:rPr>
                            <m:t>𝑥</m:t>
                          </m:r>
                        </m:e>
                      </m:d>
                      <m:r>
                        <a:rPr lang="en-US" i="1">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 −1</m:t>
                      </m:r>
                      <m:r>
                        <a:rPr lang="en-US" b="0" i="1" smtClean="0">
                          <a:latin typeface="Cambria Math" panose="02040503050406030204" pitchFamily="18" charset="0"/>
                        </a:rPr>
                        <m:t>𝑥</m:t>
                      </m:r>
                      <m:r>
                        <a:rPr lang="en-US" b="0" i="0" smtClean="0">
                          <a:latin typeface="Cambria Math" panose="02040503050406030204" pitchFamily="18" charset="0"/>
                        </a:rPr>
                        <m:t> ,</m:t>
                      </m:r>
                    </m:oMath>
                  </m:oMathPara>
                </a14:m>
                <a:endParaRPr lang="en-US" dirty="0" smtClean="0"/>
              </a:p>
              <a:p>
                <a:pPr/>
                <a14:m>
                  <m:oMathPara xmlns:m="http://schemas.openxmlformats.org/officeDocument/2006/math">
                    <m:oMathParaPr>
                      <m:jc m:val="centerGroup"/>
                    </m:oMathParaPr>
                    <m:oMath xmlns:m="http://schemas.openxmlformats.org/officeDocument/2006/math">
                      <m:sSub>
                        <m:sSubPr>
                          <m:ctrlPr>
                            <a:rPr lang="en-US" b="0" i="1" smtClean="0">
                              <a:latin typeface="Cambria Math"/>
                            </a:rPr>
                          </m:ctrlPr>
                        </m:sSubPr>
                        <m:e>
                          <m:r>
                            <a:rPr lang="en-US" i="1">
                              <a:latin typeface="Cambria Math" panose="02040503050406030204" pitchFamily="18" charset="0"/>
                            </a:rPr>
                            <m:t>𝐴</m:t>
                          </m:r>
                        </m:e>
                        <m:sub>
                          <m:r>
                            <a:rPr lang="en-US" b="0" i="1" smtClean="0">
                              <a:latin typeface="Cambria Math" panose="02040503050406030204" pitchFamily="18" charset="0"/>
                            </a:rPr>
                            <m:t>𝑖𝑖</m:t>
                          </m:r>
                        </m:sub>
                      </m:sSub>
                      <m:r>
                        <a:rPr lang="en-US" i="1">
                          <a:latin typeface="Cambria Math" panose="02040503050406030204" pitchFamily="18" charset="0"/>
                        </a:rPr>
                        <m:t>=</m:t>
                      </m:r>
                      <m:r>
                        <a:rPr lang="en-US" i="1">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m:oMathPara>
                </a14:m>
                <a:endParaRPr lang="en-US" dirty="0"/>
              </a:p>
              <a:p>
                <a:pPr/>
                <a14:m>
                  <m:oMathPara xmlns:m="http://schemas.openxmlformats.org/officeDocument/2006/math">
                    <m:oMathParaPr>
                      <m:jc m:val="centerGroup"/>
                    </m:oMathParaPr>
                    <m:oMath xmlns:m="http://schemas.openxmlformats.org/officeDocument/2006/math">
                      <m:f>
                        <m:fPr>
                          <m:ctrlPr>
                            <a:rPr lang="en-US" b="0" i="1" smtClean="0">
                              <a:latin typeface="Cambria Math"/>
                            </a:rPr>
                          </m:ctrlPr>
                        </m:fPr>
                        <m:num>
                          <m:r>
                            <a:rPr lang="en-US" b="0" i="1" smtClean="0">
                              <a:latin typeface="Cambria Math" panose="02040503050406030204" pitchFamily="18" charset="0"/>
                            </a:rPr>
                            <m:t>𝑑</m:t>
                          </m:r>
                          <m:sSub>
                            <m:sSubPr>
                              <m:ctrlPr>
                                <a:rPr lang="en-US" b="0" i="1" smtClean="0">
                                  <a:latin typeface="Cambria Math"/>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𝑖𝑖</m:t>
                              </m:r>
                            </m:sub>
                          </m:sSub>
                        </m:num>
                        <m:den>
                          <m:r>
                            <a:rPr lang="en-US" b="0" i="1" smtClean="0">
                              <a:latin typeface="Cambria Math" panose="02040503050406030204" pitchFamily="18" charset="0"/>
                            </a:rPr>
                            <m:t>𝑑𝑥</m:t>
                          </m:r>
                        </m:den>
                      </m:f>
                      <m:r>
                        <a:rPr lang="en-US" i="1">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−2</m:t>
                      </m:r>
                      <m:r>
                        <a:rPr lang="en-US" b="0" i="1" smtClean="0">
                          <a:latin typeface="Cambria Math" panose="02040503050406030204" pitchFamily="18" charset="0"/>
                        </a:rPr>
                        <m:t>𝑥</m:t>
                      </m:r>
                      <m:r>
                        <a:rPr lang="en-US" b="0" i="1" smtClean="0">
                          <a:latin typeface="Cambria Math" panose="02040503050406030204" pitchFamily="18" charset="0"/>
                        </a:rPr>
                        <m:t>;</m:t>
                      </m:r>
                      <m:sSup>
                        <m:sSupPr>
                          <m:ctrlPr>
                            <a:rPr lang="en-US" b="0" i="1" smtClean="0">
                              <a:latin typeface="Cambria Math"/>
                            </a:rPr>
                          </m:ctrlPr>
                        </m:sSupPr>
                        <m:e>
                          <m:r>
                            <a:rPr lang="en-US" b="0" i="1" smtClean="0">
                              <a:latin typeface="Cambria Math" panose="02040503050406030204" pitchFamily="18" charset="0"/>
                            </a:rPr>
                            <m:t>𝑥</m:t>
                          </m:r>
                        </m:e>
                        <m:sup>
                          <m:r>
                            <a:rPr lang="en-US" b="0" i="1" smtClean="0">
                              <a:latin typeface="Cambria Math" panose="02040503050406030204" pitchFamily="18" charset="0"/>
                            </a:rPr>
                            <m:t>∗</m:t>
                          </m:r>
                        </m:sup>
                      </m:sSup>
                      <m:r>
                        <a:rPr lang="en-US" b="0" i="1" smtClean="0">
                          <a:latin typeface="Cambria Math" panose="02040503050406030204" pitchFamily="18" charset="0"/>
                        </a:rPr>
                        <m:t>=</m:t>
                      </m:r>
                      <m:f>
                        <m:fPr>
                          <m:ctrlPr>
                            <a:rPr lang="en-US" b="0" i="1" smtClean="0">
                              <a:latin typeface="Cambria Math"/>
                            </a:rPr>
                          </m:ctrlPr>
                        </m:fPr>
                        <m:num>
                          <m:r>
                            <a:rPr lang="en-US" b="0" i="1" smtClean="0">
                              <a:latin typeface="Cambria Math" panose="02040503050406030204" pitchFamily="18" charset="0"/>
                            </a:rPr>
                            <m:t>𝑏</m:t>
                          </m:r>
                        </m:num>
                        <m:den>
                          <m:r>
                            <a:rPr lang="en-US" b="0" i="1" smtClean="0">
                              <a:latin typeface="Cambria Math" panose="02040503050406030204" pitchFamily="18" charset="0"/>
                            </a:rPr>
                            <m:t>2</m:t>
                          </m:r>
                        </m:den>
                      </m:f>
                    </m:oMath>
                  </m:oMathPara>
                </a14:m>
                <a:endParaRPr lang="en-US" b="0" dirty="0" smtClean="0"/>
              </a:p>
              <a:p>
                <a:pPr algn="ctr"/>
                <a:r>
                  <a:rPr lang="en-US" dirty="0" smtClean="0"/>
                  <a:t> </a:t>
                </a:r>
                <a14:m>
                  <m:oMath xmlns:m="http://schemas.openxmlformats.org/officeDocument/2006/math">
                    <m:r>
                      <m:rPr>
                        <m:sty m:val="p"/>
                      </m:rPr>
                      <a:rPr lang="en-US" b="0" i="0" smtClean="0">
                        <a:latin typeface="Cambria Math" panose="02040503050406030204" pitchFamily="18" charset="0"/>
                      </a:rPr>
                      <m:t>Therefore</m:t>
                    </m:r>
                    <m:r>
                      <a:rPr lang="en-US" b="0" i="0" smtClean="0">
                        <a:latin typeface="Cambria Math" panose="02040503050406030204" pitchFamily="18" charset="0"/>
                      </a:rPr>
                      <m:t>: </m:t>
                    </m:r>
                    <m:sSup>
                      <m:sSupPr>
                        <m:ctrlPr>
                          <a:rPr lang="en-US" b="1" i="1" smtClean="0">
                            <a:latin typeface="Cambria Math"/>
                          </a:rPr>
                        </m:ctrlPr>
                      </m:sSupPr>
                      <m:e>
                        <m:r>
                          <a:rPr lang="en-US" b="1" i="1" smtClean="0">
                            <a:latin typeface="Cambria Math" panose="02040503050406030204" pitchFamily="18" charset="0"/>
                          </a:rPr>
                          <m:t>𝒚</m:t>
                        </m:r>
                      </m:e>
                      <m:sup>
                        <m:r>
                          <a:rPr lang="en-US" b="1" i="1" smtClean="0">
                            <a:latin typeface="Cambria Math" panose="02040503050406030204" pitchFamily="18" charset="0"/>
                          </a:rPr>
                          <m:t>∗</m:t>
                        </m:r>
                      </m:sup>
                    </m:sSup>
                    <m:r>
                      <a:rPr lang="en-US" b="1" i="1">
                        <a:latin typeface="Cambria Math" panose="02040503050406030204" pitchFamily="18" charset="0"/>
                      </a:rPr>
                      <m:t>=</m:t>
                    </m:r>
                    <m:sSup>
                      <m:sSupPr>
                        <m:ctrlPr>
                          <a:rPr lang="en-US" b="1" i="1" smtClean="0">
                            <a:latin typeface="Cambria Math"/>
                          </a:rPr>
                        </m:ctrlPr>
                      </m:sSupPr>
                      <m:e>
                        <m:r>
                          <a:rPr lang="en-US" b="1" i="1" smtClean="0">
                            <a:latin typeface="Cambria Math" panose="02040503050406030204" pitchFamily="18" charset="0"/>
                          </a:rPr>
                          <m:t>𝒙</m:t>
                        </m:r>
                      </m:e>
                      <m:sup>
                        <m:r>
                          <a:rPr lang="en-US" b="1" i="1" smtClean="0">
                            <a:latin typeface="Cambria Math" panose="02040503050406030204" pitchFamily="18" charset="0"/>
                          </a:rPr>
                          <m:t>∗</m:t>
                        </m:r>
                      </m:sup>
                    </m:sSup>
                    <m:r>
                      <a:rPr lang="en-US" b="0" i="1" smtClean="0">
                        <a:latin typeface="Cambria Math" panose="02040503050406030204" pitchFamily="18" charset="0"/>
                      </a:rPr>
                      <m:t>=</m:t>
                    </m:r>
                    <m:f>
                      <m:fPr>
                        <m:ctrlPr>
                          <a:rPr lang="en-US" b="0" i="1" smtClean="0">
                            <a:latin typeface="Cambria Math"/>
                          </a:rPr>
                        </m:ctrlPr>
                      </m:fPr>
                      <m:num>
                        <m:r>
                          <a:rPr lang="en-US" b="0" i="1" smtClean="0">
                            <a:latin typeface="Cambria Math" panose="02040503050406030204" pitchFamily="18" charset="0"/>
                          </a:rPr>
                          <m:t>𝑏</m:t>
                        </m:r>
                      </m:num>
                      <m:den>
                        <m:r>
                          <a:rPr lang="en-US" b="0" i="1" smtClean="0">
                            <a:latin typeface="Cambria Math" panose="02040503050406030204" pitchFamily="18" charset="0"/>
                          </a:rPr>
                          <m:t>2</m:t>
                        </m:r>
                      </m:den>
                    </m:f>
                  </m:oMath>
                </a14:m>
                <a:endParaRPr lang="en-US" b="0" dirty="0" smtClean="0"/>
              </a:p>
              <a:p>
                <a:pPr algn="ctr"/>
                <a:endParaRPr lang="en-US" dirty="0" smtClean="0"/>
              </a:p>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𝑏𝑢𝑡</m:t>
                      </m:r>
                      <m:r>
                        <a:rPr lang="en-US" b="0" i="1" smtClean="0">
                          <a:latin typeface="Cambria Math" panose="02040503050406030204" pitchFamily="18" charset="0"/>
                        </a:rPr>
                        <m:t>, </m:t>
                      </m:r>
                      <m:r>
                        <a:rPr lang="en-US" i="1">
                          <a:latin typeface="Cambria Math" panose="02040503050406030204" pitchFamily="18" charset="0"/>
                        </a:rPr>
                        <m:t>𝑖𝑓</m:t>
                      </m:r>
                      <m:r>
                        <a:rPr lang="en-US" i="1">
                          <a:latin typeface="Cambria Math" panose="02040503050406030204" pitchFamily="18" charset="0"/>
                        </a:rPr>
                        <m:t>:  </m:t>
                      </m:r>
                      <m:r>
                        <a:rPr lang="en-US" b="0" i="1" smtClean="0">
                          <a:latin typeface="Cambria Math" panose="02040503050406030204" pitchFamily="18" charset="0"/>
                        </a:rPr>
                        <m:t>𝑚</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1</m:t>
                      </m:r>
                      <m:r>
                        <a:rPr lang="en-US">
                          <a:latin typeface="Cambria Math" panose="02040503050406030204" pitchFamily="18" charset="0"/>
                        </a:rPr>
                        <m:t>,</m:t>
                      </m:r>
                    </m:oMath>
                  </m:oMathPara>
                </a14:m>
                <a:endParaRPr lang="en-US" dirty="0" smtClean="0"/>
              </a:p>
              <a:p>
                <a:pPr algn="ctr"/>
                <a14:m>
                  <m:oMathPara xmlns:m="http://schemas.openxmlformats.org/officeDocument/2006/math">
                    <m:oMathParaPr>
                      <m:jc m:val="centerGroup"/>
                    </m:oMathParaPr>
                    <m:oMath xmlns:m="http://schemas.openxmlformats.org/officeDocument/2006/math">
                      <m:f>
                        <m:fPr>
                          <m:ctrlPr>
                            <a:rPr lang="en-US" i="1">
                              <a:latin typeface="Cambria Math"/>
                            </a:rPr>
                          </m:ctrlPr>
                        </m:fPr>
                        <m:num>
                          <m:r>
                            <a:rPr lang="en-US" i="1">
                              <a:latin typeface="Cambria Math" panose="02040503050406030204" pitchFamily="18" charset="0"/>
                            </a:rPr>
                            <m:t>𝑑</m:t>
                          </m:r>
                          <m:sSub>
                            <m:sSubPr>
                              <m:ctrlPr>
                                <a:rPr lang="en-US" i="1">
                                  <a:latin typeface="Cambria Math"/>
                                </a:rPr>
                              </m:ctrlPr>
                            </m:sSubPr>
                            <m:e>
                              <m:r>
                                <a:rPr lang="en-US" i="1">
                                  <a:latin typeface="Cambria Math" panose="02040503050406030204" pitchFamily="18" charset="0"/>
                                </a:rPr>
                                <m:t>𝐴</m:t>
                              </m:r>
                            </m:e>
                            <m:sub>
                              <m:r>
                                <a:rPr lang="en-US" b="0" i="1" smtClean="0">
                                  <a:latin typeface="Cambria Math" panose="02040503050406030204" pitchFamily="18" charset="0"/>
                                </a:rPr>
                                <m:t>𝑖𝑖𝑖</m:t>
                              </m:r>
                            </m:sub>
                          </m:sSub>
                        </m:num>
                        <m:den>
                          <m:r>
                            <a:rPr lang="en-US" i="1">
                              <a:latin typeface="Cambria Math" panose="02040503050406030204" pitchFamily="18" charset="0"/>
                            </a:rPr>
                            <m:t>𝑑𝑥</m:t>
                          </m:r>
                        </m:den>
                      </m:f>
                      <m:r>
                        <a:rPr lang="en-US" i="1">
                          <a:latin typeface="Cambria Math" panose="02040503050406030204" pitchFamily="18" charset="0"/>
                        </a:rPr>
                        <m:t>=</m:t>
                      </m:r>
                      <m:r>
                        <a:rPr lang="en-US" b="0" i="1" smtClean="0">
                          <a:latin typeface="Cambria Math" panose="02040503050406030204" pitchFamily="18" charset="0"/>
                        </a:rPr>
                        <m:t>𝑏</m:t>
                      </m:r>
                      <m:r>
                        <a:rPr lang="en-US" i="1">
                          <a:latin typeface="Cambria Math" panose="02040503050406030204" pitchFamily="18" charset="0"/>
                        </a:rPr>
                        <m:t>−2</m:t>
                      </m:r>
                      <m:r>
                        <a:rPr lang="en-US" b="0" i="1" smtClean="0">
                          <a:latin typeface="Cambria Math" panose="02040503050406030204" pitchFamily="18" charset="0"/>
                        </a:rPr>
                        <m:t>𝑚</m:t>
                      </m:r>
                      <m:r>
                        <a:rPr lang="en-US" i="1">
                          <a:latin typeface="Cambria Math" panose="02040503050406030204" pitchFamily="18" charset="0"/>
                        </a:rPr>
                        <m:t>𝑥</m:t>
                      </m:r>
                    </m:oMath>
                  </m:oMathPara>
                </a14:m>
                <a:endParaRPr lang="en-US" i="1" dirty="0" smtClean="0">
                  <a:latin typeface="Cambria Math" panose="02040503050406030204" pitchFamily="18" charset="0"/>
                </a:endParaRPr>
              </a:p>
              <a:p>
                <a:pPr algn="ctr"/>
                <a14:m>
                  <m:oMath xmlns:m="http://schemas.openxmlformats.org/officeDocument/2006/math">
                    <m:sSup>
                      <m:sSupPr>
                        <m:ctrlPr>
                          <a:rPr lang="en-US" b="1" i="1">
                            <a:latin typeface="Cambria Math"/>
                          </a:rPr>
                        </m:ctrlPr>
                      </m:sSupPr>
                      <m:e>
                        <m:r>
                          <a:rPr lang="en-US" b="1" i="1">
                            <a:latin typeface="Cambria Math" panose="02040503050406030204" pitchFamily="18" charset="0"/>
                          </a:rPr>
                          <m:t>𝒙</m:t>
                        </m:r>
                      </m:e>
                      <m:sup>
                        <m:r>
                          <a:rPr lang="en-US" b="1" i="1">
                            <a:latin typeface="Cambria Math" panose="02040503050406030204" pitchFamily="18" charset="0"/>
                          </a:rPr>
                          <m:t>∗</m:t>
                        </m:r>
                      </m:sup>
                    </m:sSup>
                    <m:r>
                      <a:rPr lang="en-US" b="1" i="1">
                        <a:latin typeface="Cambria Math" panose="02040503050406030204" pitchFamily="18" charset="0"/>
                      </a:rPr>
                      <m:t>=</m:t>
                    </m:r>
                    <m:f>
                      <m:fPr>
                        <m:ctrlPr>
                          <a:rPr lang="en-US" b="1" i="1">
                            <a:latin typeface="Cambria Math"/>
                          </a:rPr>
                        </m:ctrlPr>
                      </m:fPr>
                      <m:num>
                        <m:r>
                          <a:rPr lang="en-US" b="1" i="1">
                            <a:latin typeface="Cambria Math" panose="02040503050406030204" pitchFamily="18" charset="0"/>
                          </a:rPr>
                          <m:t>𝒂</m:t>
                        </m:r>
                      </m:num>
                      <m:den>
                        <m:r>
                          <a:rPr lang="en-US" b="1" i="1">
                            <a:latin typeface="Cambria Math" panose="02040503050406030204" pitchFamily="18" charset="0"/>
                          </a:rPr>
                          <m:t>𝟐</m:t>
                        </m:r>
                        <m:r>
                          <a:rPr lang="en-US" b="1" i="1" smtClean="0">
                            <a:latin typeface="Cambria Math" panose="02040503050406030204" pitchFamily="18" charset="0"/>
                          </a:rPr>
                          <m:t>𝒎</m:t>
                        </m:r>
                      </m:den>
                    </m:f>
                  </m:oMath>
                </a14:m>
                <a:r>
                  <a:rPr lang="en-US" b="1" dirty="0" smtClean="0"/>
                  <a:t>;</a:t>
                </a:r>
                <a14:m>
                  <m:oMath xmlns:m="http://schemas.openxmlformats.org/officeDocument/2006/math">
                    <m:r>
                      <a:rPr lang="en-US" b="1" i="0" smtClean="0">
                        <a:latin typeface="Cambria Math" panose="02040503050406030204" pitchFamily="18" charset="0"/>
                      </a:rPr>
                      <m:t> </m:t>
                    </m:r>
                    <m:sSup>
                      <m:sSupPr>
                        <m:ctrlPr>
                          <a:rPr lang="en-US" b="1" i="1">
                            <a:latin typeface="Cambria Math"/>
                          </a:rPr>
                        </m:ctrlPr>
                      </m:sSupPr>
                      <m:e>
                        <m:r>
                          <a:rPr lang="en-US" b="1" i="1" smtClean="0">
                            <a:latin typeface="Cambria Math" panose="02040503050406030204" pitchFamily="18" charset="0"/>
                          </a:rPr>
                          <m:t>𝒚</m:t>
                        </m:r>
                      </m:e>
                      <m:sup>
                        <m:r>
                          <a:rPr lang="en-US" b="1" i="1">
                            <a:latin typeface="Cambria Math" panose="02040503050406030204" pitchFamily="18" charset="0"/>
                          </a:rPr>
                          <m:t>∗</m:t>
                        </m:r>
                      </m:sup>
                    </m:sSup>
                    <m:r>
                      <a:rPr lang="en-US" b="1" i="1">
                        <a:latin typeface="Cambria Math" panose="02040503050406030204" pitchFamily="18" charset="0"/>
                      </a:rPr>
                      <m:t>=</m:t>
                    </m:r>
                    <m:f>
                      <m:fPr>
                        <m:ctrlPr>
                          <a:rPr lang="en-US" b="1" i="1">
                            <a:latin typeface="Cambria Math"/>
                          </a:rPr>
                        </m:ctrlPr>
                      </m:fPr>
                      <m:num>
                        <m:r>
                          <a:rPr lang="en-US" b="1" i="1">
                            <a:latin typeface="Cambria Math" panose="02040503050406030204" pitchFamily="18" charset="0"/>
                          </a:rPr>
                          <m:t>𝒂</m:t>
                        </m:r>
                      </m:num>
                      <m:den>
                        <m:r>
                          <a:rPr lang="en-US" b="1" i="1">
                            <a:latin typeface="Cambria Math" panose="02040503050406030204" pitchFamily="18" charset="0"/>
                          </a:rPr>
                          <m:t>𝟐</m:t>
                        </m:r>
                      </m:den>
                    </m:f>
                  </m:oMath>
                </a14:m>
                <a:endParaRPr lang="en-US" b="1" dirty="0" smtClean="0"/>
              </a:p>
              <a:p>
                <a:pPr algn="ctr"/>
                <a:endParaRPr lang="en-US" dirty="0"/>
              </a:p>
              <a:p>
                <a:pPr algn="ctr"/>
                <a:endParaRPr lang="en-US" dirty="0"/>
              </a:p>
              <a:p>
                <a:endParaRPr lang="en-US" b="0" dirty="0" smtClean="0"/>
              </a:p>
              <a:p>
                <a:endParaRPr lang="en-US" dirty="0" smtClean="0"/>
              </a:p>
              <a:p>
                <a:endParaRPr lang="en-US" dirty="0" smtClean="0"/>
              </a:p>
              <a:p>
                <a:endParaRPr lang="en-US" dirty="0"/>
              </a:p>
            </p:txBody>
          </p:sp>
        </mc:Choice>
        <mc:Fallback xmlns="">
          <p:sp>
            <p:nvSpPr>
              <p:cNvPr id="40" name="TextBox 39"/>
              <p:cNvSpPr txBox="1">
                <a:spLocks noRot="1" noChangeAspect="1" noMove="1" noResize="1" noEditPoints="1" noAdjustHandles="1" noChangeArrowheads="1" noChangeShapeType="1" noTextEdit="1"/>
              </p:cNvSpPr>
              <p:nvPr/>
            </p:nvSpPr>
            <p:spPr>
              <a:xfrm>
                <a:off x="6042284" y="1434139"/>
                <a:ext cx="2909757" cy="6024919"/>
              </a:xfrm>
              <a:prstGeom prst="rect">
                <a:avLst/>
              </a:prstGeom>
              <a:blipFill rotWithShape="0">
                <a:blip r:embed="rId3"/>
                <a:stretch>
                  <a:fillRect/>
                </a:stretch>
              </a:blipFill>
            </p:spPr>
            <p:txBody>
              <a:bodyPr/>
              <a:lstStyle/>
              <a:p>
                <a:r>
                  <a:rPr lang="en-US">
                    <a:noFill/>
                  </a:rPr>
                  <a:t> </a:t>
                </a:r>
              </a:p>
            </p:txBody>
          </p:sp>
        </mc:Fallback>
      </mc:AlternateContent>
      <p:sp>
        <p:nvSpPr>
          <p:cNvPr id="31" name="Title 1"/>
          <p:cNvSpPr txBox="1">
            <a:spLocks/>
          </p:cNvSpPr>
          <p:nvPr/>
        </p:nvSpPr>
        <p:spPr>
          <a:xfrm>
            <a:off x="315324" y="214829"/>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4000" dirty="0" smtClean="0"/>
              <a:t>Calculus is clear for straight lines</a:t>
            </a:r>
            <a:endParaRPr lang="en-US" sz="4000" dirty="0"/>
          </a:p>
        </p:txBody>
      </p:sp>
    </p:spTree>
    <p:extLst>
      <p:ext uri="{BB962C8B-B14F-4D97-AF65-F5344CB8AC3E}">
        <p14:creationId xmlns:p14="http://schemas.microsoft.com/office/powerpoint/2010/main" val="252829494"/>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7036190" y="4696393"/>
            <a:ext cx="263804" cy="225472"/>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0" name="TextBox 39"/>
              <p:cNvSpPr txBox="1"/>
              <p:nvPr/>
            </p:nvSpPr>
            <p:spPr>
              <a:xfrm>
                <a:off x="5578029" y="1329403"/>
                <a:ext cx="3544542" cy="670209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000" b="1" i="1" smtClean="0">
                          <a:latin typeface="Cambria Math" panose="02040503050406030204" pitchFamily="18" charset="0"/>
                        </a:rPr>
                        <m:t>𝑨</m:t>
                      </m:r>
                      <m:r>
                        <a:rPr lang="en-US" sz="2000" b="1" i="1" smtClean="0">
                          <a:latin typeface="Cambria Math" panose="02040503050406030204" pitchFamily="18" charset="0"/>
                        </a:rPr>
                        <m:t>=</m:t>
                      </m:r>
                      <m:r>
                        <a:rPr lang="en-US" sz="2000" b="1" i="1" smtClean="0">
                          <a:latin typeface="Cambria Math" panose="02040503050406030204" pitchFamily="18" charset="0"/>
                        </a:rPr>
                        <m:t>𝒙𝒚</m:t>
                      </m:r>
                    </m:oMath>
                  </m:oMathPara>
                </a14:m>
                <a:endParaRPr lang="en-US" sz="2000" b="1" dirty="0" smtClean="0"/>
              </a:p>
              <a:p>
                <a:endParaRPr lang="en-US" dirty="0" smtClean="0"/>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𝑖𝑓</m:t>
                      </m:r>
                      <m:r>
                        <a:rPr lang="en-US" b="0" i="1" smtClean="0">
                          <a:latin typeface="Cambria Math" panose="02040503050406030204" pitchFamily="18" charset="0"/>
                        </a:rPr>
                        <m:t>:  </m:t>
                      </m:r>
                      <m:r>
                        <a:rPr lang="en-US" b="0" i="1" smtClean="0">
                          <a:latin typeface="Cambria Math" panose="02040503050406030204" pitchFamily="18" charset="0"/>
                          <a:sym typeface="Wingdings" panose="05000000000000000000" pitchFamily="2" charset="2"/>
                        </a:rPr>
                        <m:t>𝑦</m:t>
                      </m:r>
                      <m:d>
                        <m:dPr>
                          <m:ctrlPr>
                            <a:rPr lang="en-US" i="1">
                              <a:latin typeface="Cambria Math"/>
                              <a:sym typeface="Wingdings" panose="05000000000000000000" pitchFamily="2" charset="2"/>
                            </a:rPr>
                          </m:ctrlPr>
                        </m:dPr>
                        <m:e>
                          <m:r>
                            <a:rPr lang="en-US" i="1">
                              <a:latin typeface="Cambria Math" panose="02040503050406030204" pitchFamily="18" charset="0"/>
                              <a:sym typeface="Wingdings" panose="05000000000000000000" pitchFamily="2" charset="2"/>
                            </a:rPr>
                            <m:t>𝑥</m:t>
                          </m:r>
                        </m:e>
                      </m:d>
                      <m:r>
                        <a:rPr lang="en-US" i="1">
                          <a:latin typeface="Cambria Math" panose="02040503050406030204" pitchFamily="18" charset="0"/>
                          <a:sym typeface="Wingdings" panose="05000000000000000000" pitchFamily="2" charset="2"/>
                        </a:rPr>
                        <m:t>=</m:t>
                      </m:r>
                      <m:sSup>
                        <m:sSupPr>
                          <m:ctrlPr>
                            <a:rPr lang="en-US" i="1">
                              <a:latin typeface="Cambria Math"/>
                              <a:sym typeface="Wingdings" panose="05000000000000000000" pitchFamily="2" charset="2"/>
                            </a:rPr>
                          </m:ctrlPr>
                        </m:sSupPr>
                        <m:e>
                          <m:r>
                            <a:rPr lang="en-US" i="1">
                              <a:latin typeface="Cambria Math" panose="02040503050406030204" pitchFamily="18" charset="0"/>
                              <a:sym typeface="Wingdings" panose="05000000000000000000" pitchFamily="2" charset="2"/>
                            </a:rPr>
                            <m:t>𝑎𝑥</m:t>
                          </m:r>
                        </m:e>
                        <m:sup>
                          <m:r>
                            <a:rPr lang="en-US" i="1">
                              <a:latin typeface="Cambria Math" panose="02040503050406030204" pitchFamily="18" charset="0"/>
                              <a:sym typeface="Wingdings" panose="05000000000000000000" pitchFamily="2" charset="2"/>
                            </a:rPr>
                            <m:t>2</m:t>
                          </m:r>
                        </m:sup>
                      </m:sSup>
                      <m:r>
                        <a:rPr lang="en-US" i="1">
                          <a:latin typeface="Cambria Math" panose="02040503050406030204" pitchFamily="18" charset="0"/>
                          <a:sym typeface="Wingdings" panose="05000000000000000000" pitchFamily="2" charset="2"/>
                        </a:rPr>
                        <m:t>+</m:t>
                      </m:r>
                      <m:r>
                        <a:rPr lang="en-US" i="1">
                          <a:latin typeface="Cambria Math" panose="02040503050406030204" pitchFamily="18" charset="0"/>
                          <a:sym typeface="Wingdings" panose="05000000000000000000" pitchFamily="2" charset="2"/>
                        </a:rPr>
                        <m:t>𝑏𝑥</m:t>
                      </m:r>
                      <m:r>
                        <a:rPr lang="en-US" i="1">
                          <a:latin typeface="Cambria Math" panose="02040503050406030204" pitchFamily="18" charset="0"/>
                          <a:sym typeface="Wingdings" panose="05000000000000000000" pitchFamily="2" charset="2"/>
                        </a:rPr>
                        <m:t>+</m:t>
                      </m:r>
                      <m:r>
                        <a:rPr lang="en-US" i="1">
                          <a:latin typeface="Cambria Math" panose="02040503050406030204" pitchFamily="18" charset="0"/>
                          <a:sym typeface="Wingdings" panose="05000000000000000000" pitchFamily="2" charset="2"/>
                        </a:rPr>
                        <m:t>𝑐</m:t>
                      </m:r>
                    </m:oMath>
                  </m:oMathPara>
                </a14:m>
                <a:endParaRPr lang="en-US" dirty="0" smtClean="0">
                  <a:sym typeface="Wingdings" panose="05000000000000000000" pitchFamily="2" charset="2"/>
                </a:endParaRPr>
              </a:p>
              <a:p>
                <a:endParaRPr lang="en-US" dirty="0" smtClean="0">
                  <a:sym typeface="Wingdings" panose="05000000000000000000" pitchFamily="2" charset="2"/>
                </a:endParaRP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sym typeface="Wingdings" panose="05000000000000000000" pitchFamily="2" charset="2"/>
                        </a:rPr>
                        <m:t>𝑥</m:t>
                      </m:r>
                      <m:r>
                        <a:rPr lang="en-US" b="0" i="1" smtClean="0">
                          <a:latin typeface="Cambria Math" panose="02040503050406030204" pitchFamily="18" charset="0"/>
                          <a:sym typeface="Wingdings" panose="05000000000000000000" pitchFamily="2" charset="2"/>
                        </a:rPr>
                        <m:t> ∗</m:t>
                      </m:r>
                      <m:d>
                        <m:dPr>
                          <m:ctrlPr>
                            <a:rPr lang="en-US" b="0" i="1" smtClean="0">
                              <a:latin typeface="Cambria Math"/>
                              <a:sym typeface="Wingdings" panose="05000000000000000000" pitchFamily="2" charset="2"/>
                            </a:rPr>
                          </m:ctrlPr>
                        </m:dPr>
                        <m:e>
                          <m:sSup>
                            <m:sSupPr>
                              <m:ctrlPr>
                                <a:rPr lang="en-US" i="1">
                                  <a:latin typeface="Cambria Math"/>
                                  <a:sym typeface="Wingdings" panose="05000000000000000000" pitchFamily="2" charset="2"/>
                                </a:rPr>
                              </m:ctrlPr>
                            </m:sSupPr>
                            <m:e>
                              <m:r>
                                <a:rPr lang="en-US" i="1">
                                  <a:latin typeface="Cambria Math" panose="02040503050406030204" pitchFamily="18" charset="0"/>
                                  <a:sym typeface="Wingdings" panose="05000000000000000000" pitchFamily="2" charset="2"/>
                                </a:rPr>
                                <m:t>𝑎𝑥</m:t>
                              </m:r>
                            </m:e>
                            <m:sup>
                              <m:r>
                                <a:rPr lang="en-US" i="1">
                                  <a:latin typeface="Cambria Math" panose="02040503050406030204" pitchFamily="18" charset="0"/>
                                  <a:sym typeface="Wingdings" panose="05000000000000000000" pitchFamily="2" charset="2"/>
                                </a:rPr>
                                <m:t>2</m:t>
                              </m:r>
                            </m:sup>
                          </m:sSup>
                          <m:r>
                            <a:rPr lang="en-US" i="1">
                              <a:latin typeface="Cambria Math" panose="02040503050406030204" pitchFamily="18" charset="0"/>
                              <a:sym typeface="Wingdings" panose="05000000000000000000" pitchFamily="2" charset="2"/>
                            </a:rPr>
                            <m:t>+</m:t>
                          </m:r>
                          <m:r>
                            <a:rPr lang="en-US" i="1">
                              <a:latin typeface="Cambria Math" panose="02040503050406030204" pitchFamily="18" charset="0"/>
                              <a:sym typeface="Wingdings" panose="05000000000000000000" pitchFamily="2" charset="2"/>
                            </a:rPr>
                            <m:t>𝑏𝑥</m:t>
                          </m:r>
                          <m:r>
                            <a:rPr lang="en-US" i="1">
                              <a:latin typeface="Cambria Math" panose="02040503050406030204" pitchFamily="18" charset="0"/>
                              <a:sym typeface="Wingdings" panose="05000000000000000000" pitchFamily="2" charset="2"/>
                            </a:rPr>
                            <m:t>+</m:t>
                          </m:r>
                          <m:r>
                            <a:rPr lang="en-US" i="1">
                              <a:latin typeface="Cambria Math" panose="02040503050406030204" pitchFamily="18" charset="0"/>
                              <a:sym typeface="Wingdings" panose="05000000000000000000" pitchFamily="2" charset="2"/>
                            </a:rPr>
                            <m:t>𝑐</m:t>
                          </m:r>
                        </m:e>
                      </m:d>
                    </m:oMath>
                  </m:oMathPara>
                </a14:m>
                <a:endParaRPr lang="en-US" dirty="0" smtClean="0">
                  <a:sym typeface="Wingdings" panose="05000000000000000000" pitchFamily="2" charset="2"/>
                </a:endParaRPr>
              </a:p>
              <a:p>
                <a:endParaRPr lang="en-US" dirty="0" smtClean="0">
                  <a:sym typeface="Wingdings" panose="05000000000000000000" pitchFamily="2" charset="2"/>
                </a:endParaRPr>
              </a:p>
              <a:p>
                <a:pPr/>
                <a14:m>
                  <m:oMathPara xmlns:m="http://schemas.openxmlformats.org/officeDocument/2006/math">
                    <m:oMathParaPr>
                      <m:jc m:val="centerGroup"/>
                    </m:oMathParaPr>
                    <m:oMath xmlns:m="http://schemas.openxmlformats.org/officeDocument/2006/math">
                      <m:f>
                        <m:fPr>
                          <m:ctrlPr>
                            <a:rPr lang="en-US" b="0" i="1" smtClean="0">
                              <a:latin typeface="Cambria Math"/>
                            </a:rPr>
                          </m:ctrlPr>
                        </m:fPr>
                        <m:num>
                          <m:r>
                            <a:rPr lang="en-US" b="0" i="1" smtClean="0">
                              <a:latin typeface="Cambria Math" panose="02040503050406030204" pitchFamily="18" charset="0"/>
                            </a:rPr>
                            <m:t>𝑑</m:t>
                          </m:r>
                          <m:r>
                            <a:rPr lang="en-US" i="1">
                              <a:latin typeface="Cambria Math" panose="02040503050406030204" pitchFamily="18" charset="0"/>
                            </a:rPr>
                            <m:t>𝐴</m:t>
                          </m:r>
                        </m:num>
                        <m:den>
                          <m:r>
                            <a:rPr lang="en-US" b="0" i="1" smtClean="0">
                              <a:latin typeface="Cambria Math" panose="02040503050406030204" pitchFamily="18" charset="0"/>
                            </a:rPr>
                            <m:t>𝑑𝑥</m:t>
                          </m:r>
                        </m:den>
                      </m:f>
                      <m:r>
                        <a:rPr lang="en-US" i="1">
                          <a:latin typeface="Cambria Math" panose="02040503050406030204" pitchFamily="18" charset="0"/>
                        </a:rPr>
                        <m:t>=</m:t>
                      </m:r>
                      <m:r>
                        <a:rPr lang="en-US" i="1">
                          <a:latin typeface="Cambria Math" panose="02040503050406030204" pitchFamily="18" charset="0"/>
                          <a:sym typeface="Wingdings" panose="05000000000000000000" pitchFamily="2" charset="2"/>
                        </a:rPr>
                        <m:t>3</m:t>
                      </m:r>
                      <m:sSup>
                        <m:sSupPr>
                          <m:ctrlPr>
                            <a:rPr lang="en-US" i="1">
                              <a:latin typeface="Cambria Math"/>
                              <a:sym typeface="Wingdings" panose="05000000000000000000" pitchFamily="2" charset="2"/>
                            </a:rPr>
                          </m:ctrlPr>
                        </m:sSupPr>
                        <m:e>
                          <m:r>
                            <a:rPr lang="en-US" i="1">
                              <a:latin typeface="Cambria Math" panose="02040503050406030204" pitchFamily="18" charset="0"/>
                              <a:sym typeface="Wingdings" panose="05000000000000000000" pitchFamily="2" charset="2"/>
                            </a:rPr>
                            <m:t>𝑎𝑥</m:t>
                          </m:r>
                        </m:e>
                        <m:sup>
                          <m:r>
                            <a:rPr lang="en-US" i="1">
                              <a:latin typeface="Cambria Math" panose="02040503050406030204" pitchFamily="18" charset="0"/>
                              <a:sym typeface="Wingdings" panose="05000000000000000000" pitchFamily="2" charset="2"/>
                            </a:rPr>
                            <m:t>2</m:t>
                          </m:r>
                        </m:sup>
                      </m:sSup>
                      <m:r>
                        <a:rPr lang="en-US" i="1">
                          <a:latin typeface="Cambria Math" panose="02040503050406030204" pitchFamily="18" charset="0"/>
                          <a:sym typeface="Wingdings" panose="05000000000000000000" pitchFamily="2" charset="2"/>
                        </a:rPr>
                        <m:t>+</m:t>
                      </m:r>
                      <m:r>
                        <a:rPr lang="en-US" b="0" i="1" smtClean="0">
                          <a:latin typeface="Cambria Math" panose="02040503050406030204" pitchFamily="18" charset="0"/>
                          <a:sym typeface="Wingdings" panose="05000000000000000000" pitchFamily="2" charset="2"/>
                        </a:rPr>
                        <m:t>2</m:t>
                      </m:r>
                      <m:r>
                        <a:rPr lang="en-US" i="1">
                          <a:latin typeface="Cambria Math" panose="02040503050406030204" pitchFamily="18" charset="0"/>
                          <a:sym typeface="Wingdings" panose="05000000000000000000" pitchFamily="2" charset="2"/>
                        </a:rPr>
                        <m:t>𝑏𝑥</m:t>
                      </m:r>
                      <m:r>
                        <a:rPr lang="en-US" i="1">
                          <a:latin typeface="Cambria Math" panose="02040503050406030204" pitchFamily="18" charset="0"/>
                          <a:sym typeface="Wingdings" panose="05000000000000000000" pitchFamily="2" charset="2"/>
                        </a:rPr>
                        <m:t>+</m:t>
                      </m:r>
                      <m:r>
                        <a:rPr lang="en-US" i="1">
                          <a:latin typeface="Cambria Math" panose="02040503050406030204" pitchFamily="18" charset="0"/>
                          <a:sym typeface="Wingdings" panose="05000000000000000000" pitchFamily="2" charset="2"/>
                        </a:rPr>
                        <m:t>𝑐</m:t>
                      </m:r>
                    </m:oMath>
                  </m:oMathPara>
                </a14:m>
                <a:endParaRPr lang="en-US" dirty="0" smtClean="0">
                  <a:sym typeface="Wingdings" panose="05000000000000000000" pitchFamily="2" charset="2"/>
                </a:endParaRPr>
              </a:p>
              <a:p>
                <a:endParaRPr lang="en-US" dirty="0">
                  <a:sym typeface="Wingdings" panose="05000000000000000000" pitchFamily="2" charset="2"/>
                </a:endParaRP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0</m:t>
                      </m:r>
                      <m:r>
                        <a:rPr lang="en-US" i="1">
                          <a:latin typeface="Cambria Math" panose="02040503050406030204" pitchFamily="18" charset="0"/>
                        </a:rPr>
                        <m:t>=</m:t>
                      </m:r>
                      <m:r>
                        <a:rPr lang="en-US" b="0" i="1" smtClean="0">
                          <a:latin typeface="Cambria Math" panose="02040503050406030204" pitchFamily="18" charset="0"/>
                        </a:rPr>
                        <m:t>(</m:t>
                      </m:r>
                      <m:r>
                        <a:rPr lang="en-US" i="1">
                          <a:latin typeface="Cambria Math" panose="02040503050406030204" pitchFamily="18" charset="0"/>
                          <a:sym typeface="Wingdings" panose="05000000000000000000" pitchFamily="2" charset="2"/>
                        </a:rPr>
                        <m:t>3</m:t>
                      </m:r>
                      <m:sSup>
                        <m:sSupPr>
                          <m:ctrlPr>
                            <a:rPr lang="en-US" i="1">
                              <a:latin typeface="Cambria Math"/>
                              <a:sym typeface="Wingdings" panose="05000000000000000000" pitchFamily="2" charset="2"/>
                            </a:rPr>
                          </m:ctrlPr>
                        </m:sSupPr>
                        <m:e>
                          <m:r>
                            <a:rPr lang="en-US" i="1">
                              <a:latin typeface="Cambria Math" panose="02040503050406030204" pitchFamily="18" charset="0"/>
                              <a:sym typeface="Wingdings" panose="05000000000000000000" pitchFamily="2" charset="2"/>
                            </a:rPr>
                            <m:t>𝑎</m:t>
                          </m:r>
                          <m:r>
                            <a:rPr lang="en-US" b="0" i="1" smtClean="0">
                              <a:latin typeface="Cambria Math" panose="02040503050406030204" pitchFamily="18" charset="0"/>
                              <a:sym typeface="Wingdings" panose="05000000000000000000" pitchFamily="2" charset="2"/>
                            </a:rPr>
                            <m:t>)</m:t>
                          </m:r>
                          <m:r>
                            <a:rPr lang="en-US" i="1">
                              <a:latin typeface="Cambria Math" panose="02040503050406030204" pitchFamily="18" charset="0"/>
                              <a:sym typeface="Wingdings" panose="05000000000000000000" pitchFamily="2" charset="2"/>
                            </a:rPr>
                            <m:t>𝑥</m:t>
                          </m:r>
                        </m:e>
                        <m:sup>
                          <m:r>
                            <a:rPr lang="en-US" i="1">
                              <a:latin typeface="Cambria Math" panose="02040503050406030204" pitchFamily="18" charset="0"/>
                              <a:sym typeface="Wingdings" panose="05000000000000000000" pitchFamily="2" charset="2"/>
                            </a:rPr>
                            <m:t>2</m:t>
                          </m:r>
                        </m:sup>
                      </m:sSup>
                      <m:r>
                        <a:rPr lang="en-US" i="1">
                          <a:latin typeface="Cambria Math" panose="02040503050406030204" pitchFamily="18" charset="0"/>
                          <a:sym typeface="Wingdings" panose="05000000000000000000" pitchFamily="2" charset="2"/>
                        </a:rPr>
                        <m:t>+</m:t>
                      </m:r>
                      <m:r>
                        <a:rPr lang="en-US" b="0" i="1" smtClean="0">
                          <a:latin typeface="Cambria Math" panose="02040503050406030204" pitchFamily="18" charset="0"/>
                          <a:sym typeface="Wingdings" panose="05000000000000000000" pitchFamily="2" charset="2"/>
                        </a:rPr>
                        <m:t>(</m:t>
                      </m:r>
                      <m:r>
                        <a:rPr lang="en-US" i="1">
                          <a:latin typeface="Cambria Math" panose="02040503050406030204" pitchFamily="18" charset="0"/>
                          <a:sym typeface="Wingdings" panose="05000000000000000000" pitchFamily="2" charset="2"/>
                        </a:rPr>
                        <m:t>2</m:t>
                      </m:r>
                      <m:r>
                        <a:rPr lang="en-US" i="1">
                          <a:latin typeface="Cambria Math" panose="02040503050406030204" pitchFamily="18" charset="0"/>
                          <a:sym typeface="Wingdings" panose="05000000000000000000" pitchFamily="2" charset="2"/>
                        </a:rPr>
                        <m:t>𝑏</m:t>
                      </m:r>
                      <m:r>
                        <a:rPr lang="en-US" b="0" i="1" smtClean="0">
                          <a:latin typeface="Cambria Math" panose="02040503050406030204" pitchFamily="18" charset="0"/>
                          <a:sym typeface="Wingdings" panose="05000000000000000000" pitchFamily="2" charset="2"/>
                        </a:rPr>
                        <m:t>)</m:t>
                      </m:r>
                      <m:r>
                        <a:rPr lang="en-US" i="1">
                          <a:latin typeface="Cambria Math" panose="02040503050406030204" pitchFamily="18" charset="0"/>
                          <a:sym typeface="Wingdings" panose="05000000000000000000" pitchFamily="2" charset="2"/>
                        </a:rPr>
                        <m:t>𝑥</m:t>
                      </m:r>
                      <m:r>
                        <a:rPr lang="en-US" i="1">
                          <a:latin typeface="Cambria Math" panose="02040503050406030204" pitchFamily="18" charset="0"/>
                          <a:sym typeface="Wingdings" panose="05000000000000000000" pitchFamily="2" charset="2"/>
                        </a:rPr>
                        <m:t>+</m:t>
                      </m:r>
                      <m:r>
                        <a:rPr lang="en-US" i="1">
                          <a:latin typeface="Cambria Math" panose="02040503050406030204" pitchFamily="18" charset="0"/>
                          <a:sym typeface="Wingdings" panose="05000000000000000000" pitchFamily="2" charset="2"/>
                        </a:rPr>
                        <m:t>𝑐</m:t>
                      </m:r>
                    </m:oMath>
                  </m:oMathPara>
                </a14:m>
                <a:endParaRPr lang="en-US" dirty="0">
                  <a:sym typeface="Wingdings" panose="05000000000000000000" pitchFamily="2" charset="2"/>
                </a:endParaRPr>
              </a:p>
              <a:p>
                <a:pPr lvl="1"/>
                <a:endParaRPr lang="en-US" dirty="0" smtClean="0">
                  <a:sym typeface="Wingdings" panose="05000000000000000000" pitchFamily="2" charset="2"/>
                </a:endParaRPr>
              </a:p>
              <a:p>
                <a:pPr lvl="1"/>
                <a14:m>
                  <m:oMathPara xmlns:m="http://schemas.openxmlformats.org/officeDocument/2006/math">
                    <m:oMathParaPr>
                      <m:jc m:val="center"/>
                    </m:oMathParaPr>
                    <m:oMath xmlns:m="http://schemas.openxmlformats.org/officeDocument/2006/math">
                      <m:r>
                        <a:rPr lang="en-US" b="0" i="1" smtClean="0">
                          <a:latin typeface="Cambria Math" panose="02040503050406030204" pitchFamily="18" charset="0"/>
                        </a:rPr>
                        <m:t>𝑏𝑦</m:t>
                      </m:r>
                      <m:r>
                        <a:rPr lang="en-US" b="0" i="1" smtClean="0">
                          <a:latin typeface="Cambria Math" panose="02040503050406030204" pitchFamily="18" charset="0"/>
                        </a:rPr>
                        <m:t> </m:t>
                      </m:r>
                      <m:r>
                        <a:rPr lang="en-US" b="0" i="1" smtClean="0">
                          <a:latin typeface="Cambria Math" panose="02040503050406030204" pitchFamily="18" charset="0"/>
                        </a:rPr>
                        <m:t>𝑞𝑢𝑎𝑑𝑟𝑎𝑑𝑖𝑐</m:t>
                      </m:r>
                      <m:r>
                        <a:rPr lang="en-US" b="0" i="1" smtClean="0">
                          <a:latin typeface="Cambria Math" panose="02040503050406030204" pitchFamily="18" charset="0"/>
                        </a:rPr>
                        <m:t> </m:t>
                      </m:r>
                      <m:r>
                        <a:rPr lang="en-US" b="0" i="1" smtClean="0">
                          <a:latin typeface="Cambria Math" panose="02040503050406030204" pitchFamily="18" charset="0"/>
                        </a:rPr>
                        <m:t>𝑓𝑜𝑟𝑚𝑢𝑙𝑎</m:t>
                      </m:r>
                      <m:r>
                        <a:rPr lang="en-US" b="0" i="1" smtClean="0">
                          <a:latin typeface="Cambria Math" panose="02040503050406030204" pitchFamily="18" charset="0"/>
                        </a:rPr>
                        <m:t>,</m:t>
                      </m:r>
                    </m:oMath>
                  </m:oMathPara>
                </a14:m>
                <a:endParaRPr lang="en-US" b="0" dirty="0" smtClean="0"/>
              </a:p>
              <a:p>
                <a:pPr lvl="1"/>
                <a14:m>
                  <m:oMathPara xmlns:m="http://schemas.openxmlformats.org/officeDocument/2006/math">
                    <m:oMathParaPr>
                      <m:jc m:val="centerGroup"/>
                    </m:oMathParaPr>
                    <m:oMath xmlns:m="http://schemas.openxmlformats.org/officeDocument/2006/math">
                      <m:sSup>
                        <m:sSupPr>
                          <m:ctrlPr>
                            <a:rPr lang="en-US" b="0" i="1" smtClean="0">
                              <a:latin typeface="Cambria Math"/>
                            </a:rPr>
                          </m:ctrlPr>
                        </m:sSupPr>
                        <m:e>
                          <m:r>
                            <a:rPr lang="en-US" b="0" i="1" smtClean="0">
                              <a:latin typeface="Cambria Math" panose="02040503050406030204" pitchFamily="18" charset="0"/>
                            </a:rPr>
                            <m:t>𝑥</m:t>
                          </m:r>
                        </m:e>
                        <m:sup>
                          <m:r>
                            <a:rPr lang="en-US" b="0" i="1" smtClean="0">
                              <a:latin typeface="Cambria Math" panose="02040503050406030204" pitchFamily="18" charset="0"/>
                            </a:rPr>
                            <m:t>∗</m:t>
                          </m:r>
                        </m:sup>
                      </m:sSup>
                      <m:r>
                        <a:rPr lang="en-US" b="0" i="1" smtClean="0">
                          <a:latin typeface="Cambria Math" panose="02040503050406030204" pitchFamily="18" charset="0"/>
                        </a:rPr>
                        <m:t>=</m:t>
                      </m:r>
                      <m:f>
                        <m:fPr>
                          <m:ctrlPr>
                            <a:rPr lang="en-US" b="0" i="1" smtClean="0">
                              <a:latin typeface="Cambria Math"/>
                            </a:rPr>
                          </m:ctrlPr>
                        </m:fPr>
                        <m:num>
                          <m:r>
                            <a:rPr lang="en-US" i="1">
                              <a:latin typeface="Cambria Math" panose="02040503050406030204" pitchFamily="18" charset="0"/>
                            </a:rPr>
                            <m:t>−2</m:t>
                          </m:r>
                          <m:r>
                            <a:rPr lang="en-US" i="1">
                              <a:latin typeface="Cambria Math" panose="02040503050406030204" pitchFamily="18" charset="0"/>
                            </a:rPr>
                            <m:t>𝑏</m:t>
                          </m:r>
                          <m:r>
                            <a:rPr lang="en-US" b="0" i="1" smtClean="0">
                              <a:latin typeface="Cambria Math" panose="02040503050406030204" pitchFamily="18" charset="0"/>
                            </a:rPr>
                            <m:t> </m:t>
                          </m:r>
                          <m:r>
                            <a:rPr lang="en-US" b="1" i="1" smtClean="0">
                              <a:solidFill>
                                <a:srgbClr val="FF0000"/>
                              </a:solidFill>
                              <a:latin typeface="Cambria Math" panose="02040503050406030204" pitchFamily="18" charset="0"/>
                            </a:rPr>
                            <m:t>−</m:t>
                          </m:r>
                          <m:rad>
                            <m:radPr>
                              <m:degHide m:val="on"/>
                              <m:ctrlPr>
                                <a:rPr lang="en-US" b="0" i="1" smtClean="0">
                                  <a:latin typeface="Cambria Math"/>
                                </a:rPr>
                              </m:ctrlPr>
                            </m:radPr>
                            <m:deg/>
                            <m:e>
                              <m:d>
                                <m:dPr>
                                  <m:ctrlPr>
                                    <a:rPr lang="en-US" b="0" i="1" smtClean="0">
                                      <a:latin typeface="Cambria Math"/>
                                    </a:rPr>
                                  </m:ctrlPr>
                                </m:dPr>
                                <m:e>
                                  <m:r>
                                    <a:rPr lang="en-US" b="0" i="1" smtClean="0">
                                      <a:latin typeface="Cambria Math" panose="02040503050406030204" pitchFamily="18" charset="0"/>
                                    </a:rPr>
                                    <m:t>4</m:t>
                                  </m:r>
                                  <m:sSup>
                                    <m:sSupPr>
                                      <m:ctrlPr>
                                        <a:rPr lang="en-US" b="0" i="1" smtClean="0">
                                          <a:latin typeface="Cambria Math"/>
                                        </a:rPr>
                                      </m:ctrlPr>
                                    </m:sSupPr>
                                    <m:e>
                                      <m:r>
                                        <a:rPr lang="en-US" b="0" i="1" smtClean="0">
                                          <a:latin typeface="Cambria Math" panose="02040503050406030204" pitchFamily="18" charset="0"/>
                                        </a:rPr>
                                        <m:t>𝑏</m:t>
                                      </m:r>
                                    </m:e>
                                    <m:sup>
                                      <m:r>
                                        <a:rPr lang="en-US" b="0" i="1" smtClean="0">
                                          <a:latin typeface="Cambria Math" panose="02040503050406030204" pitchFamily="18" charset="0"/>
                                        </a:rPr>
                                        <m:t>2</m:t>
                                      </m:r>
                                    </m:sup>
                                  </m:sSup>
                                  <m:r>
                                    <a:rPr lang="en-US" b="0" i="1" smtClean="0">
                                      <a:latin typeface="Cambria Math" panose="02040503050406030204" pitchFamily="18" charset="0"/>
                                    </a:rPr>
                                    <m:t> −12</m:t>
                                  </m:r>
                                  <m:r>
                                    <a:rPr lang="en-US" b="0" i="1" smtClean="0">
                                      <a:latin typeface="Cambria Math" panose="02040503050406030204" pitchFamily="18" charset="0"/>
                                    </a:rPr>
                                    <m:t>𝑎𝑐</m:t>
                                  </m:r>
                                </m:e>
                              </m:d>
                            </m:e>
                          </m:rad>
                        </m:num>
                        <m:den>
                          <m:r>
                            <a:rPr lang="en-US" b="0" i="1" smtClean="0">
                              <a:latin typeface="Cambria Math" panose="02040503050406030204" pitchFamily="18" charset="0"/>
                            </a:rPr>
                            <m:t>6</m:t>
                          </m:r>
                          <m:r>
                            <a:rPr lang="en-US" b="0" i="1" smtClean="0">
                              <a:latin typeface="Cambria Math" panose="02040503050406030204" pitchFamily="18" charset="0"/>
                            </a:rPr>
                            <m:t>𝑎</m:t>
                          </m:r>
                        </m:den>
                      </m:f>
                    </m:oMath>
                  </m:oMathPara>
                </a14:m>
                <a:endParaRPr lang="en-US" dirty="0">
                  <a:sym typeface="Wingdings" panose="05000000000000000000" pitchFamily="2" charset="2"/>
                </a:endParaRPr>
              </a:p>
              <a:p>
                <a:pPr lvl="1"/>
                <a:endParaRPr lang="en-US" dirty="0" smtClean="0">
                  <a:sym typeface="Wingdings" panose="05000000000000000000" pitchFamily="2" charset="2"/>
                </a:endParaRPr>
              </a:p>
              <a:p>
                <a:pPr lvl="1"/>
                <a:r>
                  <a:rPr lang="en-US" dirty="0" smtClean="0">
                    <a:sym typeface="Wingdings" panose="05000000000000000000" pitchFamily="2" charset="2"/>
                  </a:rPr>
                  <a:t>We </a:t>
                </a:r>
                <a:r>
                  <a:rPr lang="en-US" dirty="0">
                    <a:sym typeface="Wingdings" panose="05000000000000000000" pitchFamily="2" charset="2"/>
                  </a:rPr>
                  <a:t>know </a:t>
                </a:r>
                <a:r>
                  <a:rPr lang="en-US" dirty="0" smtClean="0">
                    <a:sym typeface="Wingdings" panose="05000000000000000000" pitchFamily="2" charset="2"/>
                  </a:rPr>
                  <a:t>to select the minus</a:t>
                </a:r>
                <a:r>
                  <a:rPr lang="en-US" dirty="0">
                    <a:sym typeface="Wingdings" panose="05000000000000000000" pitchFamily="2" charset="2"/>
                  </a:rPr>
                  <a:t>, because we know </a:t>
                </a:r>
                <a:r>
                  <a:rPr lang="en-US" dirty="0" smtClean="0">
                    <a:sym typeface="Wingdings" panose="05000000000000000000" pitchFamily="2" charset="2"/>
                  </a:rPr>
                  <a:t>x* </a:t>
                </a:r>
                <a:r>
                  <a:rPr lang="en-US" dirty="0">
                    <a:sym typeface="Wingdings" panose="05000000000000000000" pitchFamily="2" charset="2"/>
                  </a:rPr>
                  <a:t>will be to the left of </a:t>
                </a:r>
                <a:r>
                  <a:rPr lang="en-US" dirty="0" smtClean="0">
                    <a:sym typeface="Wingdings" panose="05000000000000000000" pitchFamily="2" charset="2"/>
                  </a:rPr>
                  <a:t>the vertex (for +a, -b).</a:t>
                </a:r>
                <a:endParaRPr lang="en-US" dirty="0">
                  <a:sym typeface="Wingdings" panose="05000000000000000000" pitchFamily="2" charset="2"/>
                </a:endParaRPr>
              </a:p>
              <a:p>
                <a:endParaRPr lang="en-US" dirty="0"/>
              </a:p>
              <a:p>
                <a:pPr algn="ctr"/>
                <a:endParaRPr lang="en-US" dirty="0"/>
              </a:p>
              <a:p>
                <a:endParaRPr lang="en-US" b="0" dirty="0" smtClean="0"/>
              </a:p>
              <a:p>
                <a:endParaRPr lang="en-US" dirty="0" smtClean="0"/>
              </a:p>
              <a:p>
                <a:endParaRPr lang="en-US" dirty="0" smtClean="0"/>
              </a:p>
              <a:p>
                <a:endParaRPr lang="en-US" dirty="0"/>
              </a:p>
            </p:txBody>
          </p:sp>
        </mc:Choice>
        <mc:Fallback xmlns="">
          <p:sp>
            <p:nvSpPr>
              <p:cNvPr id="40" name="TextBox 39"/>
              <p:cNvSpPr txBox="1">
                <a:spLocks noRot="1" noChangeAspect="1" noMove="1" noResize="1" noEditPoints="1" noAdjustHandles="1" noChangeArrowheads="1" noChangeShapeType="1" noTextEdit="1"/>
              </p:cNvSpPr>
              <p:nvPr/>
            </p:nvSpPr>
            <p:spPr>
              <a:xfrm>
                <a:off x="5578029" y="1329403"/>
                <a:ext cx="3544542" cy="6702091"/>
              </a:xfrm>
              <a:prstGeom prst="rect">
                <a:avLst/>
              </a:prstGeom>
              <a:blipFill rotWithShape="0">
                <a:blip r:embed="rId3"/>
                <a:stretch>
                  <a:fillRect r="-206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B2FC610D-FAE1-464C-9CF3-920562D0AD66}" type="slidenum">
              <a:rPr lang="en-US" smtClean="0"/>
              <a:t>136</a:t>
            </a:fld>
            <a:endParaRPr lang="en-US" dirty="0"/>
          </a:p>
        </p:txBody>
      </p:sp>
      <p:cxnSp>
        <p:nvCxnSpPr>
          <p:cNvPr id="6" name="Straight Connector 5"/>
          <p:cNvCxnSpPr/>
          <p:nvPr/>
        </p:nvCxnSpPr>
        <p:spPr>
          <a:xfrm flipH="1">
            <a:off x="1075577" y="4958003"/>
            <a:ext cx="3124200" cy="0"/>
          </a:xfrm>
          <a:prstGeom prst="line">
            <a:avLst/>
          </a:prstGeom>
          <a:ln w="666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1075577" y="2280014"/>
            <a:ext cx="0" cy="2677989"/>
          </a:xfrm>
          <a:prstGeom prst="line">
            <a:avLst/>
          </a:prstGeom>
          <a:ln w="66675">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771679" y="1749871"/>
            <a:ext cx="402674" cy="584775"/>
          </a:xfrm>
          <a:prstGeom prst="rect">
            <a:avLst/>
          </a:prstGeom>
          <a:noFill/>
        </p:spPr>
        <p:txBody>
          <a:bodyPr wrap="none" rtlCol="0">
            <a:spAutoFit/>
          </a:bodyPr>
          <a:lstStyle/>
          <a:p>
            <a:r>
              <a:rPr lang="en-US" sz="3200" b="1" dirty="0" smtClean="0"/>
              <a:t>P</a:t>
            </a:r>
            <a:endParaRPr lang="en-US" sz="3200" b="1" dirty="0"/>
          </a:p>
        </p:txBody>
      </p:sp>
      <p:sp>
        <p:nvSpPr>
          <p:cNvPr id="17" name="TextBox 16"/>
          <p:cNvSpPr txBox="1"/>
          <p:nvPr/>
        </p:nvSpPr>
        <p:spPr>
          <a:xfrm>
            <a:off x="4176633" y="4696393"/>
            <a:ext cx="466794" cy="584775"/>
          </a:xfrm>
          <a:prstGeom prst="rect">
            <a:avLst/>
          </a:prstGeom>
          <a:noFill/>
        </p:spPr>
        <p:txBody>
          <a:bodyPr wrap="none" rtlCol="0">
            <a:spAutoFit/>
          </a:bodyPr>
          <a:lstStyle/>
          <a:p>
            <a:r>
              <a:rPr lang="en-US" sz="3200" b="1" dirty="0" smtClean="0"/>
              <a:t>Q</a:t>
            </a:r>
            <a:endParaRPr lang="en-US" sz="2800" b="1" dirty="0"/>
          </a:p>
        </p:txBody>
      </p:sp>
      <p:sp>
        <p:nvSpPr>
          <p:cNvPr id="18" name="TextBox 17"/>
          <p:cNvSpPr txBox="1"/>
          <p:nvPr/>
        </p:nvSpPr>
        <p:spPr>
          <a:xfrm>
            <a:off x="3729374" y="4415898"/>
            <a:ext cx="442750" cy="584775"/>
          </a:xfrm>
          <a:prstGeom prst="rect">
            <a:avLst/>
          </a:prstGeom>
          <a:noFill/>
        </p:spPr>
        <p:txBody>
          <a:bodyPr wrap="none" rtlCol="0">
            <a:spAutoFit/>
          </a:bodyPr>
          <a:lstStyle/>
          <a:p>
            <a:r>
              <a:rPr lang="en-US" sz="3200" b="1" dirty="0" smtClean="0">
                <a:ln>
                  <a:solidFill>
                    <a:schemeClr val="tx1"/>
                  </a:solidFill>
                </a:ln>
                <a:solidFill>
                  <a:srgbClr val="FFC000"/>
                </a:solidFill>
              </a:rPr>
              <a:t>D</a:t>
            </a:r>
            <a:endParaRPr lang="en-US" sz="2800" b="1" dirty="0">
              <a:ln>
                <a:solidFill>
                  <a:schemeClr val="tx1"/>
                </a:solidFill>
              </a:ln>
              <a:solidFill>
                <a:srgbClr val="FFC000"/>
              </a:solidFill>
            </a:endParaRPr>
          </a:p>
        </p:txBody>
      </p:sp>
      <p:sp>
        <p:nvSpPr>
          <p:cNvPr id="29" name="Freeform 28"/>
          <p:cNvSpPr/>
          <p:nvPr/>
        </p:nvSpPr>
        <p:spPr>
          <a:xfrm>
            <a:off x="1045598" y="2456148"/>
            <a:ext cx="2971800" cy="2545498"/>
          </a:xfrm>
          <a:custGeom>
            <a:avLst/>
            <a:gdLst>
              <a:gd name="connsiteX0" fmla="*/ 0 w 3108355"/>
              <a:gd name="connsiteY0" fmla="*/ 0 h 2545498"/>
              <a:gd name="connsiteX1" fmla="*/ 1289154 w 3108355"/>
              <a:gd name="connsiteY1" fmla="*/ 1723869 h 2545498"/>
              <a:gd name="connsiteX2" fmla="*/ 2953062 w 3108355"/>
              <a:gd name="connsiteY2" fmla="*/ 2473377 h 2545498"/>
              <a:gd name="connsiteX3" fmla="*/ 2938072 w 3108355"/>
              <a:gd name="connsiteY3" fmla="*/ 2473377 h 2545498"/>
            </a:gdLst>
            <a:ahLst/>
            <a:cxnLst>
              <a:cxn ang="0">
                <a:pos x="connsiteX0" y="connsiteY0"/>
              </a:cxn>
              <a:cxn ang="0">
                <a:pos x="connsiteX1" y="connsiteY1"/>
              </a:cxn>
              <a:cxn ang="0">
                <a:pos x="connsiteX2" y="connsiteY2"/>
              </a:cxn>
              <a:cxn ang="0">
                <a:pos x="connsiteX3" y="connsiteY3"/>
              </a:cxn>
            </a:cxnLst>
            <a:rect l="l" t="t" r="r" b="b"/>
            <a:pathLst>
              <a:path w="3108355" h="2545498">
                <a:moveTo>
                  <a:pt x="0" y="0"/>
                </a:moveTo>
                <a:cubicBezTo>
                  <a:pt x="398488" y="655820"/>
                  <a:pt x="796977" y="1311640"/>
                  <a:pt x="1289154" y="1723869"/>
                </a:cubicBezTo>
                <a:cubicBezTo>
                  <a:pt x="1781331" y="2136098"/>
                  <a:pt x="2678242" y="2348459"/>
                  <a:pt x="2953062" y="2473377"/>
                </a:cubicBezTo>
                <a:cubicBezTo>
                  <a:pt x="3227882" y="2598295"/>
                  <a:pt x="3082977" y="2535836"/>
                  <a:pt x="2938072" y="2473377"/>
                </a:cubicBezTo>
              </a:path>
            </a:pathLst>
          </a:cu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p:cNvSpPr txBox="1"/>
          <p:nvPr/>
        </p:nvSpPr>
        <p:spPr>
          <a:xfrm>
            <a:off x="4523702" y="4781876"/>
            <a:ext cx="784189" cy="523220"/>
          </a:xfrm>
          <a:prstGeom prst="rect">
            <a:avLst/>
          </a:prstGeom>
          <a:noFill/>
        </p:spPr>
        <p:txBody>
          <a:bodyPr wrap="none" rtlCol="0">
            <a:spAutoFit/>
          </a:bodyPr>
          <a:lstStyle/>
          <a:p>
            <a:r>
              <a:rPr lang="en-US" sz="2800" dirty="0" smtClean="0"/>
              <a:t>(KB)</a:t>
            </a:r>
            <a:endParaRPr lang="en-US" sz="2800" dirty="0"/>
          </a:p>
        </p:txBody>
      </p:sp>
      <p:sp>
        <p:nvSpPr>
          <p:cNvPr id="33" name="Rectangle 32"/>
          <p:cNvSpPr/>
          <p:nvPr/>
        </p:nvSpPr>
        <p:spPr>
          <a:xfrm>
            <a:off x="1021785" y="1833583"/>
            <a:ext cx="1542858" cy="523220"/>
          </a:xfrm>
          <a:prstGeom prst="rect">
            <a:avLst/>
          </a:prstGeom>
        </p:spPr>
        <p:txBody>
          <a:bodyPr wrap="none">
            <a:spAutoFit/>
          </a:bodyPr>
          <a:lstStyle/>
          <a:p>
            <a:r>
              <a:rPr lang="en-US" sz="2800" dirty="0"/>
              <a:t>(</a:t>
            </a:r>
            <a:r>
              <a:rPr lang="en-US" sz="2800" dirty="0" err="1"/>
              <a:t>btc</a:t>
            </a:r>
            <a:r>
              <a:rPr lang="en-US" sz="2800" dirty="0"/>
              <a:t> / KB)</a:t>
            </a:r>
          </a:p>
        </p:txBody>
      </p:sp>
      <p:sp>
        <p:nvSpPr>
          <p:cNvPr id="31" name="Title 1"/>
          <p:cNvSpPr txBox="1">
            <a:spLocks/>
          </p:cNvSpPr>
          <p:nvPr/>
        </p:nvSpPr>
        <p:spPr>
          <a:xfrm>
            <a:off x="315324" y="214829"/>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4000" dirty="0" smtClean="0"/>
              <a:t>Calculus is also clear, for parabolas</a:t>
            </a:r>
            <a:endParaRPr lang="en-US" sz="4000" dirty="0"/>
          </a:p>
        </p:txBody>
      </p:sp>
      <p:sp>
        <p:nvSpPr>
          <p:cNvPr id="3" name="Arc 2"/>
          <p:cNvSpPr/>
          <p:nvPr/>
        </p:nvSpPr>
        <p:spPr>
          <a:xfrm rot="6016211">
            <a:off x="1092379" y="-676843"/>
            <a:ext cx="5206702" cy="5957202"/>
          </a:xfrm>
          <a:prstGeom prst="arc">
            <a:avLst>
              <a:gd name="adj1" fmla="val 17531665"/>
              <a:gd name="adj2" fmla="val 4191512"/>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Arc 20"/>
          <p:cNvSpPr/>
          <p:nvPr/>
        </p:nvSpPr>
        <p:spPr>
          <a:xfrm rot="6016211">
            <a:off x="1577495" y="94170"/>
            <a:ext cx="3516689" cy="5957202"/>
          </a:xfrm>
          <a:prstGeom prst="arc">
            <a:avLst>
              <a:gd name="adj1" fmla="val 17041984"/>
              <a:gd name="adj2" fmla="val 4191512"/>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 name="Arc 21"/>
          <p:cNvSpPr/>
          <p:nvPr/>
        </p:nvSpPr>
        <p:spPr>
          <a:xfrm rot="6016211">
            <a:off x="250245" y="373836"/>
            <a:ext cx="5134693" cy="4131327"/>
          </a:xfrm>
          <a:prstGeom prst="arc">
            <a:avLst>
              <a:gd name="adj1" fmla="val 17165446"/>
              <a:gd name="adj2" fmla="val 4191512"/>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 name="Arc 22"/>
          <p:cNvSpPr/>
          <p:nvPr/>
        </p:nvSpPr>
        <p:spPr>
          <a:xfrm rot="6016211">
            <a:off x="402645" y="526236"/>
            <a:ext cx="5134693" cy="4131327"/>
          </a:xfrm>
          <a:prstGeom prst="arc">
            <a:avLst>
              <a:gd name="adj1" fmla="val 17284842"/>
              <a:gd name="adj2" fmla="val 4191512"/>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Arc 23"/>
          <p:cNvSpPr/>
          <p:nvPr/>
        </p:nvSpPr>
        <p:spPr>
          <a:xfrm rot="7203721">
            <a:off x="1083454" y="-437618"/>
            <a:ext cx="4621262" cy="5168447"/>
          </a:xfrm>
          <a:prstGeom prst="arc">
            <a:avLst>
              <a:gd name="adj1" fmla="val 16242255"/>
              <a:gd name="adj2" fmla="val 3450096"/>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Arc 24"/>
          <p:cNvSpPr/>
          <p:nvPr/>
        </p:nvSpPr>
        <p:spPr>
          <a:xfrm rot="7203721">
            <a:off x="1232016" y="-65565"/>
            <a:ext cx="3486987" cy="4510785"/>
          </a:xfrm>
          <a:prstGeom prst="arc">
            <a:avLst>
              <a:gd name="adj1" fmla="val 16242255"/>
              <a:gd name="adj2" fmla="val 3450096"/>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0" name="Straight Connector 19"/>
          <p:cNvCxnSpPr/>
          <p:nvPr/>
        </p:nvCxnSpPr>
        <p:spPr>
          <a:xfrm>
            <a:off x="5015339" y="5575300"/>
            <a:ext cx="0" cy="67151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flipH="1">
            <a:off x="5015339" y="6791324"/>
            <a:ext cx="81699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5015339" y="6119812"/>
            <a:ext cx="0" cy="67151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flipH="1">
            <a:off x="5015206" y="6167436"/>
            <a:ext cx="81699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flipH="1">
            <a:off x="5015206" y="6489700"/>
            <a:ext cx="816998" cy="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sp>
        <p:nvSpPr>
          <p:cNvPr id="8" name="Freeform 7"/>
          <p:cNvSpPr/>
          <p:nvPr/>
        </p:nvSpPr>
        <p:spPr>
          <a:xfrm>
            <a:off x="5007412" y="5448300"/>
            <a:ext cx="800100" cy="714404"/>
          </a:xfrm>
          <a:custGeom>
            <a:avLst/>
            <a:gdLst>
              <a:gd name="connsiteX0" fmla="*/ 0 w 800100"/>
              <a:gd name="connsiteY0" fmla="*/ 698500 h 714404"/>
              <a:gd name="connsiteX1" fmla="*/ 317500 w 800100"/>
              <a:gd name="connsiteY1" fmla="*/ 279400 h 714404"/>
              <a:gd name="connsiteX2" fmla="*/ 495300 w 800100"/>
              <a:gd name="connsiteY2" fmla="*/ 711200 h 714404"/>
              <a:gd name="connsiteX3" fmla="*/ 800100 w 800100"/>
              <a:gd name="connsiteY3" fmla="*/ 0 h 714404"/>
            </a:gdLst>
            <a:ahLst/>
            <a:cxnLst>
              <a:cxn ang="0">
                <a:pos x="connsiteX0" y="connsiteY0"/>
              </a:cxn>
              <a:cxn ang="0">
                <a:pos x="connsiteX1" y="connsiteY1"/>
              </a:cxn>
              <a:cxn ang="0">
                <a:pos x="connsiteX2" y="connsiteY2"/>
              </a:cxn>
              <a:cxn ang="0">
                <a:pos x="connsiteX3" y="connsiteY3"/>
              </a:cxn>
            </a:cxnLst>
            <a:rect l="l" t="t" r="r" b="b"/>
            <a:pathLst>
              <a:path w="800100" h="714404">
                <a:moveTo>
                  <a:pt x="0" y="698500"/>
                </a:moveTo>
                <a:cubicBezTo>
                  <a:pt x="117475" y="487891"/>
                  <a:pt x="234950" y="277283"/>
                  <a:pt x="317500" y="279400"/>
                </a:cubicBezTo>
                <a:cubicBezTo>
                  <a:pt x="400050" y="281517"/>
                  <a:pt x="414867" y="757767"/>
                  <a:pt x="495300" y="711200"/>
                </a:cubicBezTo>
                <a:cubicBezTo>
                  <a:pt x="575733" y="664633"/>
                  <a:pt x="687916" y="332316"/>
                  <a:pt x="800100"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8"/>
          <p:cNvSpPr/>
          <p:nvPr/>
        </p:nvSpPr>
        <p:spPr>
          <a:xfrm>
            <a:off x="5007412" y="6223000"/>
            <a:ext cx="609600" cy="368863"/>
          </a:xfrm>
          <a:custGeom>
            <a:avLst/>
            <a:gdLst>
              <a:gd name="connsiteX0" fmla="*/ 0 w 609600"/>
              <a:gd name="connsiteY0" fmla="*/ 38100 h 368863"/>
              <a:gd name="connsiteX1" fmla="*/ 292100 w 609600"/>
              <a:gd name="connsiteY1" fmla="*/ 266700 h 368863"/>
              <a:gd name="connsiteX2" fmla="*/ 368300 w 609600"/>
              <a:gd name="connsiteY2" fmla="*/ 368300 h 368863"/>
              <a:gd name="connsiteX3" fmla="*/ 482600 w 609600"/>
              <a:gd name="connsiteY3" fmla="*/ 292100 h 368863"/>
              <a:gd name="connsiteX4" fmla="*/ 609600 w 609600"/>
              <a:gd name="connsiteY4" fmla="*/ 0 h 3688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0" h="368863">
                <a:moveTo>
                  <a:pt x="0" y="38100"/>
                </a:moveTo>
                <a:cubicBezTo>
                  <a:pt x="115358" y="124883"/>
                  <a:pt x="230717" y="211667"/>
                  <a:pt x="292100" y="266700"/>
                </a:cubicBezTo>
                <a:cubicBezTo>
                  <a:pt x="353483" y="321733"/>
                  <a:pt x="336550" y="364067"/>
                  <a:pt x="368300" y="368300"/>
                </a:cubicBezTo>
                <a:cubicBezTo>
                  <a:pt x="400050" y="372533"/>
                  <a:pt x="442383" y="353483"/>
                  <a:pt x="482600" y="292100"/>
                </a:cubicBezTo>
                <a:cubicBezTo>
                  <a:pt x="522817" y="230717"/>
                  <a:pt x="566208" y="115358"/>
                  <a:pt x="609600"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5" name="TextBox 34"/>
              <p:cNvSpPr txBox="1"/>
              <p:nvPr/>
            </p:nvSpPr>
            <p:spPr>
              <a:xfrm>
                <a:off x="4270459" y="5749882"/>
                <a:ext cx="899981" cy="21544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sym typeface="Wingdings" panose="05000000000000000000" pitchFamily="2" charset="2"/>
                        </a:rPr>
                        <m:t>𝐴</m:t>
                      </m:r>
                      <m:r>
                        <a:rPr lang="en-US" sz="1400" b="0" i="1" smtClean="0">
                          <a:latin typeface="Cambria Math" panose="02040503050406030204" pitchFamily="18" charset="0"/>
                          <a:sym typeface="Wingdings" panose="05000000000000000000" pitchFamily="2" charset="2"/>
                        </a:rPr>
                        <m:t>(</m:t>
                      </m:r>
                      <m:r>
                        <a:rPr lang="en-US" sz="1400" b="0" i="1" smtClean="0">
                          <a:latin typeface="Cambria Math" panose="02040503050406030204" pitchFamily="18" charset="0"/>
                          <a:sym typeface="Wingdings" panose="05000000000000000000" pitchFamily="2" charset="2"/>
                        </a:rPr>
                        <m:t>𝑥</m:t>
                      </m:r>
                      <m:r>
                        <a:rPr lang="en-US" sz="1400" b="0" i="1" smtClean="0">
                          <a:latin typeface="Cambria Math" panose="02040503050406030204" pitchFamily="18" charset="0"/>
                          <a:sym typeface="Wingdings" panose="05000000000000000000" pitchFamily="2" charset="2"/>
                        </a:rPr>
                        <m:t>)</m:t>
                      </m:r>
                    </m:oMath>
                  </m:oMathPara>
                </a14:m>
                <a:endParaRPr lang="en-US" sz="1400" dirty="0"/>
              </a:p>
            </p:txBody>
          </p:sp>
        </mc:Choice>
        <mc:Fallback xmlns="">
          <p:sp>
            <p:nvSpPr>
              <p:cNvPr id="35" name="TextBox 34"/>
              <p:cNvSpPr txBox="1">
                <a:spLocks noRot="1" noChangeAspect="1" noMove="1" noResize="1" noEditPoints="1" noAdjustHandles="1" noChangeArrowheads="1" noChangeShapeType="1" noTextEdit="1"/>
              </p:cNvSpPr>
              <p:nvPr/>
            </p:nvSpPr>
            <p:spPr>
              <a:xfrm>
                <a:off x="4270459" y="5749882"/>
                <a:ext cx="899981" cy="215444"/>
              </a:xfrm>
              <a:prstGeom prst="rect">
                <a:avLst/>
              </a:prstGeom>
              <a:blipFill rotWithShape="0">
                <a:blip r:embed="rId4"/>
                <a:stretch>
                  <a:fillRect b="-30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p:cNvSpPr txBox="1"/>
              <p:nvPr/>
            </p:nvSpPr>
            <p:spPr>
              <a:xfrm>
                <a:off x="4270459" y="6347846"/>
                <a:ext cx="899981" cy="21544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sym typeface="Wingdings" panose="05000000000000000000" pitchFamily="2" charset="2"/>
                        </a:rPr>
                        <m:t>𝐴</m:t>
                      </m:r>
                      <m:r>
                        <a:rPr lang="en-US" sz="1400" b="0" i="1" smtClean="0">
                          <a:latin typeface="Cambria Math" panose="02040503050406030204" pitchFamily="18" charset="0"/>
                          <a:sym typeface="Wingdings" panose="05000000000000000000" pitchFamily="2" charset="2"/>
                        </a:rPr>
                        <m:t>′(</m:t>
                      </m:r>
                      <m:r>
                        <a:rPr lang="en-US" sz="1400" b="0" i="1" smtClean="0">
                          <a:latin typeface="Cambria Math" panose="02040503050406030204" pitchFamily="18" charset="0"/>
                          <a:sym typeface="Wingdings" panose="05000000000000000000" pitchFamily="2" charset="2"/>
                        </a:rPr>
                        <m:t>𝑥</m:t>
                      </m:r>
                      <m:r>
                        <a:rPr lang="en-US" sz="1400" b="0" i="1" smtClean="0">
                          <a:latin typeface="Cambria Math" panose="02040503050406030204" pitchFamily="18" charset="0"/>
                          <a:sym typeface="Wingdings" panose="05000000000000000000" pitchFamily="2" charset="2"/>
                        </a:rPr>
                        <m:t>)</m:t>
                      </m:r>
                    </m:oMath>
                  </m:oMathPara>
                </a14:m>
                <a:endParaRPr lang="en-US" sz="1400" dirty="0"/>
              </a:p>
            </p:txBody>
          </p:sp>
        </mc:Choice>
        <mc:Fallback xmlns="">
          <p:sp>
            <p:nvSpPr>
              <p:cNvPr id="36" name="TextBox 35"/>
              <p:cNvSpPr txBox="1">
                <a:spLocks noRot="1" noChangeAspect="1" noMove="1" noResize="1" noEditPoints="1" noAdjustHandles="1" noChangeArrowheads="1" noChangeShapeType="1" noTextEdit="1"/>
              </p:cNvSpPr>
              <p:nvPr/>
            </p:nvSpPr>
            <p:spPr>
              <a:xfrm>
                <a:off x="4270459" y="6347846"/>
                <a:ext cx="899981" cy="215444"/>
              </a:xfrm>
              <a:prstGeom prst="rect">
                <a:avLst/>
              </a:prstGeom>
              <a:blipFill rotWithShape="0">
                <a:blip r:embed="rId5"/>
                <a:stretch>
                  <a:fillRect t="-2778" b="-30556"/>
                </a:stretch>
              </a:blipFill>
            </p:spPr>
            <p:txBody>
              <a:bodyPr/>
              <a:lstStyle/>
              <a:p>
                <a:r>
                  <a:rPr lang="en-US">
                    <a:noFill/>
                  </a:rPr>
                  <a:t> </a:t>
                </a:r>
              </a:p>
            </p:txBody>
          </p:sp>
        </mc:Fallback>
      </mc:AlternateContent>
    </p:spTree>
    <p:extLst>
      <p:ext uri="{BB962C8B-B14F-4D97-AF65-F5344CB8AC3E}">
        <p14:creationId xmlns:p14="http://schemas.microsoft.com/office/powerpoint/2010/main" val="1889600445"/>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8967" y="173290"/>
            <a:ext cx="8229600" cy="1143000"/>
          </a:xfrm>
        </p:spPr>
        <p:txBody>
          <a:bodyPr/>
          <a:lstStyle/>
          <a:p>
            <a:r>
              <a:rPr lang="en-US" dirty="0" smtClean="0"/>
              <a:t>Tricky Shape(s)..are possible</a:t>
            </a:r>
            <a:endParaRPr lang="en-US" dirty="0"/>
          </a:p>
        </p:txBody>
      </p:sp>
      <p:sp>
        <p:nvSpPr>
          <p:cNvPr id="4" name="Slide Number Placeholder 3"/>
          <p:cNvSpPr>
            <a:spLocks noGrp="1"/>
          </p:cNvSpPr>
          <p:nvPr>
            <p:ph type="sldNum" sz="quarter" idx="12"/>
          </p:nvPr>
        </p:nvSpPr>
        <p:spPr/>
        <p:txBody>
          <a:bodyPr/>
          <a:lstStyle/>
          <a:p>
            <a:fld id="{B2FC610D-FAE1-464C-9CF3-920562D0AD66}" type="slidenum">
              <a:rPr lang="en-US" smtClean="0"/>
              <a:t>137</a:t>
            </a:fld>
            <a:endParaRPr lang="en-US" dirty="0"/>
          </a:p>
        </p:txBody>
      </p:sp>
      <p:sp>
        <p:nvSpPr>
          <p:cNvPr id="56" name="Rectangle 55"/>
          <p:cNvSpPr/>
          <p:nvPr/>
        </p:nvSpPr>
        <p:spPr>
          <a:xfrm>
            <a:off x="1905266" y="3854081"/>
            <a:ext cx="713869" cy="672071"/>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cxnSp>
        <p:nvCxnSpPr>
          <p:cNvPr id="66" name="Straight Connector 65"/>
          <p:cNvCxnSpPr/>
          <p:nvPr/>
        </p:nvCxnSpPr>
        <p:spPr>
          <a:xfrm>
            <a:off x="4825530" y="4593255"/>
            <a:ext cx="2214972" cy="4647"/>
          </a:xfrm>
          <a:prstGeom prst="line">
            <a:avLst/>
          </a:prstGeom>
          <a:ln w="666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a:off x="4850015" y="2577415"/>
            <a:ext cx="1091" cy="2015839"/>
          </a:xfrm>
          <a:prstGeom prst="line">
            <a:avLst/>
          </a:prstGeom>
          <a:ln w="66675">
            <a:solidFill>
              <a:schemeClr val="tx1"/>
            </a:solidFill>
          </a:ln>
        </p:spPr>
        <p:style>
          <a:lnRef idx="1">
            <a:schemeClr val="accent1"/>
          </a:lnRef>
          <a:fillRef idx="0">
            <a:schemeClr val="accent1"/>
          </a:fillRef>
          <a:effectRef idx="0">
            <a:schemeClr val="accent1"/>
          </a:effectRef>
          <a:fontRef idx="minor">
            <a:schemeClr val="tx1"/>
          </a:fontRef>
        </p:style>
      </p:cxnSp>
      <p:sp>
        <p:nvSpPr>
          <p:cNvPr id="68" name="TextBox 67"/>
          <p:cNvSpPr txBox="1"/>
          <p:nvPr/>
        </p:nvSpPr>
        <p:spPr>
          <a:xfrm>
            <a:off x="6491363" y="4007819"/>
            <a:ext cx="549139" cy="461665"/>
          </a:xfrm>
          <a:prstGeom prst="rect">
            <a:avLst/>
          </a:prstGeom>
          <a:noFill/>
        </p:spPr>
        <p:txBody>
          <a:bodyPr wrap="square" rtlCol="0">
            <a:spAutoFit/>
          </a:bodyPr>
          <a:lstStyle/>
          <a:p>
            <a:r>
              <a:rPr lang="en-US" sz="2400" b="1" dirty="0" smtClean="0">
                <a:ln>
                  <a:solidFill>
                    <a:schemeClr val="tx1"/>
                  </a:solidFill>
                </a:ln>
                <a:solidFill>
                  <a:srgbClr val="FFC000"/>
                </a:solidFill>
              </a:rPr>
              <a:t>D</a:t>
            </a:r>
            <a:endParaRPr lang="en-US" sz="2000" b="1" dirty="0">
              <a:ln>
                <a:solidFill>
                  <a:schemeClr val="tx1"/>
                </a:solidFill>
              </a:ln>
              <a:solidFill>
                <a:srgbClr val="FFC000"/>
              </a:solidFill>
            </a:endParaRPr>
          </a:p>
        </p:txBody>
      </p:sp>
      <p:sp>
        <p:nvSpPr>
          <p:cNvPr id="69" name="Freeform 68"/>
          <p:cNvSpPr/>
          <p:nvPr/>
        </p:nvSpPr>
        <p:spPr>
          <a:xfrm>
            <a:off x="4823353" y="2684405"/>
            <a:ext cx="1841602" cy="1918146"/>
          </a:xfrm>
          <a:custGeom>
            <a:avLst/>
            <a:gdLst>
              <a:gd name="connsiteX0" fmla="*/ 0 w 3108355"/>
              <a:gd name="connsiteY0" fmla="*/ 0 h 2545498"/>
              <a:gd name="connsiteX1" fmla="*/ 1289154 w 3108355"/>
              <a:gd name="connsiteY1" fmla="*/ 1723869 h 2545498"/>
              <a:gd name="connsiteX2" fmla="*/ 2953062 w 3108355"/>
              <a:gd name="connsiteY2" fmla="*/ 2473377 h 2545498"/>
              <a:gd name="connsiteX3" fmla="*/ 2938072 w 3108355"/>
              <a:gd name="connsiteY3" fmla="*/ 2473377 h 2545498"/>
              <a:gd name="connsiteX0" fmla="*/ 0 w 3108355"/>
              <a:gd name="connsiteY0" fmla="*/ 0 h 2545498"/>
              <a:gd name="connsiteX1" fmla="*/ 1035106 w 3108355"/>
              <a:gd name="connsiteY1" fmla="*/ 680882 h 2545498"/>
              <a:gd name="connsiteX2" fmla="*/ 2953062 w 3108355"/>
              <a:gd name="connsiteY2" fmla="*/ 2473377 h 2545498"/>
              <a:gd name="connsiteX3" fmla="*/ 2938072 w 3108355"/>
              <a:gd name="connsiteY3" fmla="*/ 2473377 h 2545498"/>
              <a:gd name="connsiteX0" fmla="*/ 0 w 3108355"/>
              <a:gd name="connsiteY0" fmla="*/ 0 h 2545498"/>
              <a:gd name="connsiteX1" fmla="*/ 1109826 w 3108355"/>
              <a:gd name="connsiteY1" fmla="*/ 538007 h 2545498"/>
              <a:gd name="connsiteX2" fmla="*/ 2953062 w 3108355"/>
              <a:gd name="connsiteY2" fmla="*/ 2473377 h 2545498"/>
              <a:gd name="connsiteX3" fmla="*/ 2938072 w 3108355"/>
              <a:gd name="connsiteY3" fmla="*/ 2473377 h 2545498"/>
              <a:gd name="connsiteX0" fmla="*/ 0 w 3120075"/>
              <a:gd name="connsiteY0" fmla="*/ 0 h 2482979"/>
              <a:gd name="connsiteX1" fmla="*/ 1109826 w 3120075"/>
              <a:gd name="connsiteY1" fmla="*/ 538007 h 2482979"/>
              <a:gd name="connsiteX2" fmla="*/ 2953062 w 3120075"/>
              <a:gd name="connsiteY2" fmla="*/ 2473377 h 2482979"/>
              <a:gd name="connsiteX3" fmla="*/ 2967960 w 3120075"/>
              <a:gd name="connsiteY3" fmla="*/ 1401814 h 2482979"/>
              <a:gd name="connsiteX0" fmla="*/ 0 w 3454082"/>
              <a:gd name="connsiteY0" fmla="*/ 0 h 2479326"/>
              <a:gd name="connsiteX1" fmla="*/ 1109826 w 3454082"/>
              <a:gd name="connsiteY1" fmla="*/ 538007 h 2479326"/>
              <a:gd name="connsiteX2" fmla="*/ 2953062 w 3454082"/>
              <a:gd name="connsiteY2" fmla="*/ 2473377 h 2479326"/>
              <a:gd name="connsiteX3" fmla="*/ 2967960 w 3454082"/>
              <a:gd name="connsiteY3" fmla="*/ 1401814 h 2479326"/>
              <a:gd name="connsiteX0" fmla="*/ 0 w 4129098"/>
              <a:gd name="connsiteY0" fmla="*/ 0 h 1401814"/>
              <a:gd name="connsiteX1" fmla="*/ 1109826 w 4129098"/>
              <a:gd name="connsiteY1" fmla="*/ 538007 h 1401814"/>
              <a:gd name="connsiteX2" fmla="*/ 4043975 w 4129098"/>
              <a:gd name="connsiteY2" fmla="*/ 244527 h 1401814"/>
              <a:gd name="connsiteX3" fmla="*/ 2967960 w 4129098"/>
              <a:gd name="connsiteY3" fmla="*/ 1401814 h 1401814"/>
              <a:gd name="connsiteX0" fmla="*/ 0 w 3163732"/>
              <a:gd name="connsiteY0" fmla="*/ 0 h 1401814"/>
              <a:gd name="connsiteX1" fmla="*/ 1109826 w 3163732"/>
              <a:gd name="connsiteY1" fmla="*/ 538007 h 1401814"/>
              <a:gd name="connsiteX2" fmla="*/ 831013 w 3163732"/>
              <a:gd name="connsiteY2" fmla="*/ 987477 h 1401814"/>
              <a:gd name="connsiteX3" fmla="*/ 2967960 w 3163732"/>
              <a:gd name="connsiteY3" fmla="*/ 1401814 h 1401814"/>
              <a:gd name="connsiteX0" fmla="*/ 0 w 3163732"/>
              <a:gd name="connsiteY0" fmla="*/ 0 h 1401814"/>
              <a:gd name="connsiteX1" fmla="*/ 691394 w 3163732"/>
              <a:gd name="connsiteY1" fmla="*/ 180820 h 1401814"/>
              <a:gd name="connsiteX2" fmla="*/ 831013 w 3163732"/>
              <a:gd name="connsiteY2" fmla="*/ 987477 h 1401814"/>
              <a:gd name="connsiteX3" fmla="*/ 2967960 w 3163732"/>
              <a:gd name="connsiteY3" fmla="*/ 1401814 h 1401814"/>
              <a:gd name="connsiteX0" fmla="*/ 0 w 3178677"/>
              <a:gd name="connsiteY0" fmla="*/ 0 h 1644702"/>
              <a:gd name="connsiteX1" fmla="*/ 706339 w 3178677"/>
              <a:gd name="connsiteY1" fmla="*/ 423708 h 1644702"/>
              <a:gd name="connsiteX2" fmla="*/ 845958 w 3178677"/>
              <a:gd name="connsiteY2" fmla="*/ 1230365 h 1644702"/>
              <a:gd name="connsiteX3" fmla="*/ 2982905 w 3178677"/>
              <a:gd name="connsiteY3" fmla="*/ 1644702 h 1644702"/>
              <a:gd name="connsiteX0" fmla="*/ 0 w 3192077"/>
              <a:gd name="connsiteY0" fmla="*/ 0 h 1644702"/>
              <a:gd name="connsiteX1" fmla="*/ 706339 w 3192077"/>
              <a:gd name="connsiteY1" fmla="*/ 423708 h 1644702"/>
              <a:gd name="connsiteX2" fmla="*/ 1070118 w 3192077"/>
              <a:gd name="connsiteY2" fmla="*/ 787453 h 1644702"/>
              <a:gd name="connsiteX3" fmla="*/ 2982905 w 3192077"/>
              <a:gd name="connsiteY3" fmla="*/ 1644702 h 1644702"/>
              <a:gd name="connsiteX0" fmla="*/ 0 w 3173888"/>
              <a:gd name="connsiteY0" fmla="*/ 0 h 1644702"/>
              <a:gd name="connsiteX1" fmla="*/ 706339 w 3173888"/>
              <a:gd name="connsiteY1" fmla="*/ 423708 h 1644702"/>
              <a:gd name="connsiteX2" fmla="*/ 1070118 w 3173888"/>
              <a:gd name="connsiteY2" fmla="*/ 787453 h 1644702"/>
              <a:gd name="connsiteX3" fmla="*/ 2982905 w 3173888"/>
              <a:gd name="connsiteY3" fmla="*/ 1644702 h 1644702"/>
              <a:gd name="connsiteX0" fmla="*/ 0 w 1905985"/>
              <a:gd name="connsiteY0" fmla="*/ 0 h 1058914"/>
              <a:gd name="connsiteX1" fmla="*/ 706339 w 1905985"/>
              <a:gd name="connsiteY1" fmla="*/ 423708 h 1058914"/>
              <a:gd name="connsiteX2" fmla="*/ 1070118 w 1905985"/>
              <a:gd name="connsiteY2" fmla="*/ 787453 h 1058914"/>
              <a:gd name="connsiteX3" fmla="*/ 1593111 w 1905985"/>
              <a:gd name="connsiteY3" fmla="*/ 1058914 h 1058914"/>
              <a:gd name="connsiteX0" fmla="*/ 0 w 1593111"/>
              <a:gd name="connsiteY0" fmla="*/ 0 h 1058914"/>
              <a:gd name="connsiteX1" fmla="*/ 706339 w 1593111"/>
              <a:gd name="connsiteY1" fmla="*/ 423708 h 1058914"/>
              <a:gd name="connsiteX2" fmla="*/ 1070118 w 1593111"/>
              <a:gd name="connsiteY2" fmla="*/ 787453 h 1058914"/>
              <a:gd name="connsiteX3" fmla="*/ 1593111 w 1593111"/>
              <a:gd name="connsiteY3" fmla="*/ 1058914 h 1058914"/>
              <a:gd name="connsiteX0" fmla="*/ 0 w 1593111"/>
              <a:gd name="connsiteY0" fmla="*/ 0 h 1070485"/>
              <a:gd name="connsiteX1" fmla="*/ 706339 w 1593111"/>
              <a:gd name="connsiteY1" fmla="*/ 423708 h 1070485"/>
              <a:gd name="connsiteX2" fmla="*/ 845958 w 1593111"/>
              <a:gd name="connsiteY2" fmla="*/ 830316 h 1070485"/>
              <a:gd name="connsiteX3" fmla="*/ 1593111 w 1593111"/>
              <a:gd name="connsiteY3" fmla="*/ 1058914 h 1070485"/>
              <a:gd name="connsiteX0" fmla="*/ 0 w 1593111"/>
              <a:gd name="connsiteY0" fmla="*/ 0 h 1058914"/>
              <a:gd name="connsiteX1" fmla="*/ 706339 w 1593111"/>
              <a:gd name="connsiteY1" fmla="*/ 423708 h 1058914"/>
              <a:gd name="connsiteX2" fmla="*/ 845958 w 1593111"/>
              <a:gd name="connsiteY2" fmla="*/ 830316 h 1058914"/>
              <a:gd name="connsiteX3" fmla="*/ 1593111 w 1593111"/>
              <a:gd name="connsiteY3" fmla="*/ 1058914 h 1058914"/>
              <a:gd name="connsiteX0" fmla="*/ 0 w 1593111"/>
              <a:gd name="connsiteY0" fmla="*/ 0 h 1301801"/>
              <a:gd name="connsiteX1" fmla="*/ 706339 w 1593111"/>
              <a:gd name="connsiteY1" fmla="*/ 423708 h 1301801"/>
              <a:gd name="connsiteX2" fmla="*/ 845958 w 1593111"/>
              <a:gd name="connsiteY2" fmla="*/ 830316 h 1301801"/>
              <a:gd name="connsiteX3" fmla="*/ 1593111 w 1593111"/>
              <a:gd name="connsiteY3" fmla="*/ 1301801 h 1301801"/>
              <a:gd name="connsiteX0" fmla="*/ 0 w 1593111"/>
              <a:gd name="connsiteY0" fmla="*/ 0 h 1301801"/>
              <a:gd name="connsiteX1" fmla="*/ 706339 w 1593111"/>
              <a:gd name="connsiteY1" fmla="*/ 423708 h 1301801"/>
              <a:gd name="connsiteX2" fmla="*/ 845958 w 1593111"/>
              <a:gd name="connsiteY2" fmla="*/ 830316 h 1301801"/>
              <a:gd name="connsiteX3" fmla="*/ 1593111 w 1593111"/>
              <a:gd name="connsiteY3" fmla="*/ 1301801 h 1301801"/>
              <a:gd name="connsiteX0" fmla="*/ 0 w 1593111"/>
              <a:gd name="connsiteY0" fmla="*/ 0 h 1301801"/>
              <a:gd name="connsiteX1" fmla="*/ 661507 w 1593111"/>
              <a:gd name="connsiteY1" fmla="*/ 452283 h 1301801"/>
              <a:gd name="connsiteX2" fmla="*/ 845958 w 1593111"/>
              <a:gd name="connsiteY2" fmla="*/ 830316 h 1301801"/>
              <a:gd name="connsiteX3" fmla="*/ 1593111 w 1593111"/>
              <a:gd name="connsiteY3" fmla="*/ 1301801 h 1301801"/>
              <a:gd name="connsiteX0" fmla="*/ 0 w 1593111"/>
              <a:gd name="connsiteY0" fmla="*/ 0 h 1301801"/>
              <a:gd name="connsiteX1" fmla="*/ 661507 w 1593111"/>
              <a:gd name="connsiteY1" fmla="*/ 452283 h 1301801"/>
              <a:gd name="connsiteX2" fmla="*/ 831015 w 1593111"/>
              <a:gd name="connsiteY2" fmla="*/ 873178 h 1301801"/>
              <a:gd name="connsiteX3" fmla="*/ 1593111 w 1593111"/>
              <a:gd name="connsiteY3" fmla="*/ 1301801 h 1301801"/>
              <a:gd name="connsiteX0" fmla="*/ 0 w 1593111"/>
              <a:gd name="connsiteY0" fmla="*/ 0 h 1301801"/>
              <a:gd name="connsiteX1" fmla="*/ 661507 w 1593111"/>
              <a:gd name="connsiteY1" fmla="*/ 452283 h 1301801"/>
              <a:gd name="connsiteX2" fmla="*/ 831015 w 1593111"/>
              <a:gd name="connsiteY2" fmla="*/ 961832 h 1301801"/>
              <a:gd name="connsiteX3" fmla="*/ 1593111 w 1593111"/>
              <a:gd name="connsiteY3" fmla="*/ 1301801 h 1301801"/>
            </a:gdLst>
            <a:ahLst/>
            <a:cxnLst>
              <a:cxn ang="0">
                <a:pos x="connsiteX0" y="connsiteY0"/>
              </a:cxn>
              <a:cxn ang="0">
                <a:pos x="connsiteX1" y="connsiteY1"/>
              </a:cxn>
              <a:cxn ang="0">
                <a:pos x="connsiteX2" y="connsiteY2"/>
              </a:cxn>
              <a:cxn ang="0">
                <a:pos x="connsiteX3" y="connsiteY3"/>
              </a:cxn>
            </a:cxnLst>
            <a:rect l="l" t="t" r="r" b="b"/>
            <a:pathLst>
              <a:path w="1593111" h="1301801">
                <a:moveTo>
                  <a:pt x="0" y="0"/>
                </a:moveTo>
                <a:cubicBezTo>
                  <a:pt x="398488" y="655820"/>
                  <a:pt x="523005" y="291978"/>
                  <a:pt x="661507" y="452283"/>
                </a:cubicBezTo>
                <a:cubicBezTo>
                  <a:pt x="800010" y="612588"/>
                  <a:pt x="556195" y="836914"/>
                  <a:pt x="831015" y="961832"/>
                </a:cubicBezTo>
                <a:cubicBezTo>
                  <a:pt x="1195500" y="958162"/>
                  <a:pt x="1229919" y="907060"/>
                  <a:pt x="1593111" y="1301801"/>
                </a:cubicBezTo>
              </a:path>
            </a:pathLst>
          </a:custGeom>
          <a:no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p:cNvSpPr/>
          <p:nvPr/>
        </p:nvSpPr>
        <p:spPr>
          <a:xfrm>
            <a:off x="4876678" y="3320070"/>
            <a:ext cx="697286" cy="1238545"/>
          </a:xfrm>
          <a:prstGeom prst="rect">
            <a:avLst/>
          </a:prstGeom>
          <a:solidFill>
            <a:schemeClr val="accent3">
              <a:alpha val="6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71" name="Rectangle 70"/>
          <p:cNvSpPr/>
          <p:nvPr/>
        </p:nvSpPr>
        <p:spPr>
          <a:xfrm rot="5400000">
            <a:off x="5379698" y="3673507"/>
            <a:ext cx="375958" cy="1384173"/>
          </a:xfrm>
          <a:prstGeom prst="rect">
            <a:avLst/>
          </a:prstGeom>
          <a:solidFill>
            <a:schemeClr val="accent2">
              <a:lumMod val="40000"/>
              <a:lumOff val="60000"/>
              <a:alpha val="6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2" name="Title 1"/>
          <p:cNvSpPr txBox="1">
            <a:spLocks/>
          </p:cNvSpPr>
          <p:nvPr/>
        </p:nvSpPr>
        <p:spPr>
          <a:xfrm>
            <a:off x="2069868" y="5456084"/>
            <a:ext cx="4787798" cy="986482"/>
          </a:xfrm>
          <a:prstGeom prst="rect">
            <a:avLst/>
          </a:prstGeom>
        </p:spPr>
        <p:txBody>
          <a:bodyPr vert="horz" lIns="91440" tIns="45720" rIns="91440" bIns="45720" rtlCol="0" anchor="ctr">
            <a:normAutofit fontScale="925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200" dirty="0" smtClean="0"/>
              <a:t>Higher-order (more curves), more complex.</a:t>
            </a:r>
          </a:p>
        </p:txBody>
      </p:sp>
      <p:cxnSp>
        <p:nvCxnSpPr>
          <p:cNvPr id="25" name="Straight Connector 24"/>
          <p:cNvCxnSpPr/>
          <p:nvPr/>
        </p:nvCxnSpPr>
        <p:spPr>
          <a:xfrm>
            <a:off x="1823916" y="4555155"/>
            <a:ext cx="2214972" cy="4647"/>
          </a:xfrm>
          <a:prstGeom prst="line">
            <a:avLst/>
          </a:prstGeom>
          <a:ln w="666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1848401" y="2539315"/>
            <a:ext cx="1091" cy="2015839"/>
          </a:xfrm>
          <a:prstGeom prst="line">
            <a:avLst/>
          </a:prstGeom>
          <a:ln w="66675">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3504571" y="4007818"/>
            <a:ext cx="549139" cy="461665"/>
          </a:xfrm>
          <a:prstGeom prst="rect">
            <a:avLst/>
          </a:prstGeom>
          <a:noFill/>
        </p:spPr>
        <p:txBody>
          <a:bodyPr wrap="square" rtlCol="0">
            <a:spAutoFit/>
          </a:bodyPr>
          <a:lstStyle/>
          <a:p>
            <a:r>
              <a:rPr lang="en-US" sz="2400" b="1" dirty="0" smtClean="0">
                <a:ln>
                  <a:solidFill>
                    <a:schemeClr val="tx1"/>
                  </a:solidFill>
                </a:ln>
                <a:solidFill>
                  <a:srgbClr val="FFC000"/>
                </a:solidFill>
              </a:rPr>
              <a:t>D</a:t>
            </a:r>
            <a:endParaRPr lang="en-US" sz="2000" b="1" dirty="0">
              <a:ln>
                <a:solidFill>
                  <a:schemeClr val="tx1"/>
                </a:solidFill>
              </a:ln>
              <a:solidFill>
                <a:srgbClr val="FFC000"/>
              </a:solidFill>
            </a:endParaRPr>
          </a:p>
        </p:txBody>
      </p:sp>
      <p:sp>
        <p:nvSpPr>
          <p:cNvPr id="28" name="Freeform 27"/>
          <p:cNvSpPr/>
          <p:nvPr/>
        </p:nvSpPr>
        <p:spPr>
          <a:xfrm>
            <a:off x="1821739" y="2646305"/>
            <a:ext cx="1841602" cy="1918146"/>
          </a:xfrm>
          <a:custGeom>
            <a:avLst/>
            <a:gdLst>
              <a:gd name="connsiteX0" fmla="*/ 0 w 3108355"/>
              <a:gd name="connsiteY0" fmla="*/ 0 h 2545498"/>
              <a:gd name="connsiteX1" fmla="*/ 1289154 w 3108355"/>
              <a:gd name="connsiteY1" fmla="*/ 1723869 h 2545498"/>
              <a:gd name="connsiteX2" fmla="*/ 2953062 w 3108355"/>
              <a:gd name="connsiteY2" fmla="*/ 2473377 h 2545498"/>
              <a:gd name="connsiteX3" fmla="*/ 2938072 w 3108355"/>
              <a:gd name="connsiteY3" fmla="*/ 2473377 h 2545498"/>
              <a:gd name="connsiteX0" fmla="*/ 0 w 3108355"/>
              <a:gd name="connsiteY0" fmla="*/ 0 h 2545498"/>
              <a:gd name="connsiteX1" fmla="*/ 1035106 w 3108355"/>
              <a:gd name="connsiteY1" fmla="*/ 680882 h 2545498"/>
              <a:gd name="connsiteX2" fmla="*/ 2953062 w 3108355"/>
              <a:gd name="connsiteY2" fmla="*/ 2473377 h 2545498"/>
              <a:gd name="connsiteX3" fmla="*/ 2938072 w 3108355"/>
              <a:gd name="connsiteY3" fmla="*/ 2473377 h 2545498"/>
              <a:gd name="connsiteX0" fmla="*/ 0 w 3108355"/>
              <a:gd name="connsiteY0" fmla="*/ 0 h 2545498"/>
              <a:gd name="connsiteX1" fmla="*/ 1109826 w 3108355"/>
              <a:gd name="connsiteY1" fmla="*/ 538007 h 2545498"/>
              <a:gd name="connsiteX2" fmla="*/ 2953062 w 3108355"/>
              <a:gd name="connsiteY2" fmla="*/ 2473377 h 2545498"/>
              <a:gd name="connsiteX3" fmla="*/ 2938072 w 3108355"/>
              <a:gd name="connsiteY3" fmla="*/ 2473377 h 2545498"/>
              <a:gd name="connsiteX0" fmla="*/ 0 w 3120075"/>
              <a:gd name="connsiteY0" fmla="*/ 0 h 2482979"/>
              <a:gd name="connsiteX1" fmla="*/ 1109826 w 3120075"/>
              <a:gd name="connsiteY1" fmla="*/ 538007 h 2482979"/>
              <a:gd name="connsiteX2" fmla="*/ 2953062 w 3120075"/>
              <a:gd name="connsiteY2" fmla="*/ 2473377 h 2482979"/>
              <a:gd name="connsiteX3" fmla="*/ 2967960 w 3120075"/>
              <a:gd name="connsiteY3" fmla="*/ 1401814 h 2482979"/>
              <a:gd name="connsiteX0" fmla="*/ 0 w 3454082"/>
              <a:gd name="connsiteY0" fmla="*/ 0 h 2479326"/>
              <a:gd name="connsiteX1" fmla="*/ 1109826 w 3454082"/>
              <a:gd name="connsiteY1" fmla="*/ 538007 h 2479326"/>
              <a:gd name="connsiteX2" fmla="*/ 2953062 w 3454082"/>
              <a:gd name="connsiteY2" fmla="*/ 2473377 h 2479326"/>
              <a:gd name="connsiteX3" fmla="*/ 2967960 w 3454082"/>
              <a:gd name="connsiteY3" fmla="*/ 1401814 h 2479326"/>
              <a:gd name="connsiteX0" fmla="*/ 0 w 4129098"/>
              <a:gd name="connsiteY0" fmla="*/ 0 h 1401814"/>
              <a:gd name="connsiteX1" fmla="*/ 1109826 w 4129098"/>
              <a:gd name="connsiteY1" fmla="*/ 538007 h 1401814"/>
              <a:gd name="connsiteX2" fmla="*/ 4043975 w 4129098"/>
              <a:gd name="connsiteY2" fmla="*/ 244527 h 1401814"/>
              <a:gd name="connsiteX3" fmla="*/ 2967960 w 4129098"/>
              <a:gd name="connsiteY3" fmla="*/ 1401814 h 1401814"/>
              <a:gd name="connsiteX0" fmla="*/ 0 w 3163732"/>
              <a:gd name="connsiteY0" fmla="*/ 0 h 1401814"/>
              <a:gd name="connsiteX1" fmla="*/ 1109826 w 3163732"/>
              <a:gd name="connsiteY1" fmla="*/ 538007 h 1401814"/>
              <a:gd name="connsiteX2" fmla="*/ 831013 w 3163732"/>
              <a:gd name="connsiteY2" fmla="*/ 987477 h 1401814"/>
              <a:gd name="connsiteX3" fmla="*/ 2967960 w 3163732"/>
              <a:gd name="connsiteY3" fmla="*/ 1401814 h 1401814"/>
              <a:gd name="connsiteX0" fmla="*/ 0 w 3163732"/>
              <a:gd name="connsiteY0" fmla="*/ 0 h 1401814"/>
              <a:gd name="connsiteX1" fmla="*/ 691394 w 3163732"/>
              <a:gd name="connsiteY1" fmla="*/ 180820 h 1401814"/>
              <a:gd name="connsiteX2" fmla="*/ 831013 w 3163732"/>
              <a:gd name="connsiteY2" fmla="*/ 987477 h 1401814"/>
              <a:gd name="connsiteX3" fmla="*/ 2967960 w 3163732"/>
              <a:gd name="connsiteY3" fmla="*/ 1401814 h 1401814"/>
              <a:gd name="connsiteX0" fmla="*/ 0 w 3178677"/>
              <a:gd name="connsiteY0" fmla="*/ 0 h 1644702"/>
              <a:gd name="connsiteX1" fmla="*/ 706339 w 3178677"/>
              <a:gd name="connsiteY1" fmla="*/ 423708 h 1644702"/>
              <a:gd name="connsiteX2" fmla="*/ 845958 w 3178677"/>
              <a:gd name="connsiteY2" fmla="*/ 1230365 h 1644702"/>
              <a:gd name="connsiteX3" fmla="*/ 2982905 w 3178677"/>
              <a:gd name="connsiteY3" fmla="*/ 1644702 h 1644702"/>
              <a:gd name="connsiteX0" fmla="*/ 0 w 3192077"/>
              <a:gd name="connsiteY0" fmla="*/ 0 h 1644702"/>
              <a:gd name="connsiteX1" fmla="*/ 706339 w 3192077"/>
              <a:gd name="connsiteY1" fmla="*/ 423708 h 1644702"/>
              <a:gd name="connsiteX2" fmla="*/ 1070118 w 3192077"/>
              <a:gd name="connsiteY2" fmla="*/ 787453 h 1644702"/>
              <a:gd name="connsiteX3" fmla="*/ 2982905 w 3192077"/>
              <a:gd name="connsiteY3" fmla="*/ 1644702 h 1644702"/>
              <a:gd name="connsiteX0" fmla="*/ 0 w 3173888"/>
              <a:gd name="connsiteY0" fmla="*/ 0 h 1644702"/>
              <a:gd name="connsiteX1" fmla="*/ 706339 w 3173888"/>
              <a:gd name="connsiteY1" fmla="*/ 423708 h 1644702"/>
              <a:gd name="connsiteX2" fmla="*/ 1070118 w 3173888"/>
              <a:gd name="connsiteY2" fmla="*/ 787453 h 1644702"/>
              <a:gd name="connsiteX3" fmla="*/ 2982905 w 3173888"/>
              <a:gd name="connsiteY3" fmla="*/ 1644702 h 1644702"/>
              <a:gd name="connsiteX0" fmla="*/ 0 w 1905985"/>
              <a:gd name="connsiteY0" fmla="*/ 0 h 1058914"/>
              <a:gd name="connsiteX1" fmla="*/ 706339 w 1905985"/>
              <a:gd name="connsiteY1" fmla="*/ 423708 h 1058914"/>
              <a:gd name="connsiteX2" fmla="*/ 1070118 w 1905985"/>
              <a:gd name="connsiteY2" fmla="*/ 787453 h 1058914"/>
              <a:gd name="connsiteX3" fmla="*/ 1593111 w 1905985"/>
              <a:gd name="connsiteY3" fmla="*/ 1058914 h 1058914"/>
              <a:gd name="connsiteX0" fmla="*/ 0 w 1593111"/>
              <a:gd name="connsiteY0" fmla="*/ 0 h 1058914"/>
              <a:gd name="connsiteX1" fmla="*/ 706339 w 1593111"/>
              <a:gd name="connsiteY1" fmla="*/ 423708 h 1058914"/>
              <a:gd name="connsiteX2" fmla="*/ 1070118 w 1593111"/>
              <a:gd name="connsiteY2" fmla="*/ 787453 h 1058914"/>
              <a:gd name="connsiteX3" fmla="*/ 1593111 w 1593111"/>
              <a:gd name="connsiteY3" fmla="*/ 1058914 h 1058914"/>
              <a:gd name="connsiteX0" fmla="*/ 0 w 1593111"/>
              <a:gd name="connsiteY0" fmla="*/ 0 h 1070485"/>
              <a:gd name="connsiteX1" fmla="*/ 706339 w 1593111"/>
              <a:gd name="connsiteY1" fmla="*/ 423708 h 1070485"/>
              <a:gd name="connsiteX2" fmla="*/ 845958 w 1593111"/>
              <a:gd name="connsiteY2" fmla="*/ 830316 h 1070485"/>
              <a:gd name="connsiteX3" fmla="*/ 1593111 w 1593111"/>
              <a:gd name="connsiteY3" fmla="*/ 1058914 h 1070485"/>
              <a:gd name="connsiteX0" fmla="*/ 0 w 1593111"/>
              <a:gd name="connsiteY0" fmla="*/ 0 h 1058914"/>
              <a:gd name="connsiteX1" fmla="*/ 706339 w 1593111"/>
              <a:gd name="connsiteY1" fmla="*/ 423708 h 1058914"/>
              <a:gd name="connsiteX2" fmla="*/ 845958 w 1593111"/>
              <a:gd name="connsiteY2" fmla="*/ 830316 h 1058914"/>
              <a:gd name="connsiteX3" fmla="*/ 1593111 w 1593111"/>
              <a:gd name="connsiteY3" fmla="*/ 1058914 h 1058914"/>
              <a:gd name="connsiteX0" fmla="*/ 0 w 1593111"/>
              <a:gd name="connsiteY0" fmla="*/ 0 h 1301801"/>
              <a:gd name="connsiteX1" fmla="*/ 706339 w 1593111"/>
              <a:gd name="connsiteY1" fmla="*/ 423708 h 1301801"/>
              <a:gd name="connsiteX2" fmla="*/ 845958 w 1593111"/>
              <a:gd name="connsiteY2" fmla="*/ 830316 h 1301801"/>
              <a:gd name="connsiteX3" fmla="*/ 1593111 w 1593111"/>
              <a:gd name="connsiteY3" fmla="*/ 1301801 h 1301801"/>
              <a:gd name="connsiteX0" fmla="*/ 0 w 1593111"/>
              <a:gd name="connsiteY0" fmla="*/ 0 h 1301801"/>
              <a:gd name="connsiteX1" fmla="*/ 706339 w 1593111"/>
              <a:gd name="connsiteY1" fmla="*/ 423708 h 1301801"/>
              <a:gd name="connsiteX2" fmla="*/ 845958 w 1593111"/>
              <a:gd name="connsiteY2" fmla="*/ 830316 h 1301801"/>
              <a:gd name="connsiteX3" fmla="*/ 1593111 w 1593111"/>
              <a:gd name="connsiteY3" fmla="*/ 1301801 h 1301801"/>
              <a:gd name="connsiteX0" fmla="*/ 0 w 1593111"/>
              <a:gd name="connsiteY0" fmla="*/ 0 h 1301801"/>
              <a:gd name="connsiteX1" fmla="*/ 661507 w 1593111"/>
              <a:gd name="connsiteY1" fmla="*/ 452283 h 1301801"/>
              <a:gd name="connsiteX2" fmla="*/ 845958 w 1593111"/>
              <a:gd name="connsiteY2" fmla="*/ 830316 h 1301801"/>
              <a:gd name="connsiteX3" fmla="*/ 1593111 w 1593111"/>
              <a:gd name="connsiteY3" fmla="*/ 1301801 h 1301801"/>
              <a:gd name="connsiteX0" fmla="*/ 0 w 1593111"/>
              <a:gd name="connsiteY0" fmla="*/ 0 h 1301801"/>
              <a:gd name="connsiteX1" fmla="*/ 661507 w 1593111"/>
              <a:gd name="connsiteY1" fmla="*/ 452283 h 1301801"/>
              <a:gd name="connsiteX2" fmla="*/ 831015 w 1593111"/>
              <a:gd name="connsiteY2" fmla="*/ 873178 h 1301801"/>
              <a:gd name="connsiteX3" fmla="*/ 1593111 w 1593111"/>
              <a:gd name="connsiteY3" fmla="*/ 1301801 h 1301801"/>
              <a:gd name="connsiteX0" fmla="*/ 0 w 1593111"/>
              <a:gd name="connsiteY0" fmla="*/ 0 h 1301801"/>
              <a:gd name="connsiteX1" fmla="*/ 661507 w 1593111"/>
              <a:gd name="connsiteY1" fmla="*/ 452283 h 1301801"/>
              <a:gd name="connsiteX2" fmla="*/ 831015 w 1593111"/>
              <a:gd name="connsiteY2" fmla="*/ 961832 h 1301801"/>
              <a:gd name="connsiteX3" fmla="*/ 1593111 w 1593111"/>
              <a:gd name="connsiteY3" fmla="*/ 1301801 h 1301801"/>
            </a:gdLst>
            <a:ahLst/>
            <a:cxnLst>
              <a:cxn ang="0">
                <a:pos x="connsiteX0" y="connsiteY0"/>
              </a:cxn>
              <a:cxn ang="0">
                <a:pos x="connsiteX1" y="connsiteY1"/>
              </a:cxn>
              <a:cxn ang="0">
                <a:pos x="connsiteX2" y="connsiteY2"/>
              </a:cxn>
              <a:cxn ang="0">
                <a:pos x="connsiteX3" y="connsiteY3"/>
              </a:cxn>
            </a:cxnLst>
            <a:rect l="l" t="t" r="r" b="b"/>
            <a:pathLst>
              <a:path w="1593111" h="1301801">
                <a:moveTo>
                  <a:pt x="0" y="0"/>
                </a:moveTo>
                <a:cubicBezTo>
                  <a:pt x="398488" y="655820"/>
                  <a:pt x="523005" y="291978"/>
                  <a:pt x="661507" y="452283"/>
                </a:cubicBezTo>
                <a:cubicBezTo>
                  <a:pt x="800010" y="612588"/>
                  <a:pt x="556195" y="836914"/>
                  <a:pt x="831015" y="961832"/>
                </a:cubicBezTo>
                <a:cubicBezTo>
                  <a:pt x="1195500" y="958162"/>
                  <a:pt x="1229919" y="907060"/>
                  <a:pt x="1593111" y="1301801"/>
                </a:cubicBezTo>
              </a:path>
            </a:pathLst>
          </a:custGeom>
          <a:no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c 12"/>
          <p:cNvSpPr/>
          <p:nvPr/>
        </p:nvSpPr>
        <p:spPr>
          <a:xfrm rot="9294901">
            <a:off x="1496744" y="-1844703"/>
            <a:ext cx="4564791" cy="6638422"/>
          </a:xfrm>
          <a:prstGeom prst="arc">
            <a:avLst>
              <a:gd name="adj1" fmla="val 16964474"/>
              <a:gd name="adj2" fmla="val 223203"/>
            </a:avLst>
          </a:prstGeom>
          <a:ln w="28575">
            <a:solidFill>
              <a:srgbClr val="FF0000"/>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n>
                <a:solidFill>
                  <a:srgbClr val="FF0000"/>
                </a:solidFill>
              </a:ln>
            </a:endParaRPr>
          </a:p>
        </p:txBody>
      </p:sp>
      <p:sp>
        <p:nvSpPr>
          <p:cNvPr id="32" name="Arc 31"/>
          <p:cNvSpPr/>
          <p:nvPr/>
        </p:nvSpPr>
        <p:spPr>
          <a:xfrm rot="9294901">
            <a:off x="4483536" y="-1806603"/>
            <a:ext cx="4564791" cy="6638422"/>
          </a:xfrm>
          <a:prstGeom prst="arc">
            <a:avLst>
              <a:gd name="adj1" fmla="val 16964474"/>
              <a:gd name="adj2" fmla="val 223203"/>
            </a:avLst>
          </a:prstGeom>
          <a:ln w="28575">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n>
                <a:solidFill>
                  <a:srgbClr val="FF0000"/>
                </a:solidFill>
              </a:ln>
            </a:endParaRPr>
          </a:p>
        </p:txBody>
      </p:sp>
      <p:sp>
        <p:nvSpPr>
          <p:cNvPr id="14" name="TextBox 13"/>
          <p:cNvSpPr txBox="1"/>
          <p:nvPr/>
        </p:nvSpPr>
        <p:spPr>
          <a:xfrm>
            <a:off x="2229716" y="2272324"/>
            <a:ext cx="1641924" cy="369332"/>
          </a:xfrm>
          <a:prstGeom prst="rect">
            <a:avLst/>
          </a:prstGeom>
          <a:noFill/>
        </p:spPr>
        <p:txBody>
          <a:bodyPr wrap="none" rtlCol="0">
            <a:spAutoFit/>
          </a:bodyPr>
          <a:lstStyle/>
          <a:p>
            <a:r>
              <a:rPr lang="en-US" dirty="0" smtClean="0"/>
              <a:t>Decoy parabola</a:t>
            </a:r>
            <a:endParaRPr lang="en-US" dirty="0"/>
          </a:p>
        </p:txBody>
      </p:sp>
      <p:sp>
        <p:nvSpPr>
          <p:cNvPr id="34" name="TextBox 33"/>
          <p:cNvSpPr txBox="1"/>
          <p:nvPr/>
        </p:nvSpPr>
        <p:spPr>
          <a:xfrm>
            <a:off x="6332605" y="3412945"/>
            <a:ext cx="2238946" cy="369332"/>
          </a:xfrm>
          <a:prstGeom prst="rect">
            <a:avLst/>
          </a:prstGeom>
          <a:noFill/>
        </p:spPr>
        <p:txBody>
          <a:bodyPr wrap="none" rtlCol="0">
            <a:spAutoFit/>
          </a:bodyPr>
          <a:lstStyle/>
          <a:p>
            <a:r>
              <a:rPr lang="en-US" dirty="0" smtClean="0"/>
              <a:t>Decoy local maximum</a:t>
            </a:r>
            <a:endParaRPr lang="en-US" dirty="0"/>
          </a:p>
        </p:txBody>
      </p:sp>
      <p:cxnSp>
        <p:nvCxnSpPr>
          <p:cNvPr id="16" name="Straight Connector 15"/>
          <p:cNvCxnSpPr/>
          <p:nvPr/>
        </p:nvCxnSpPr>
        <p:spPr>
          <a:xfrm flipH="1">
            <a:off x="2438400" y="2608205"/>
            <a:ext cx="94042" cy="939029"/>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H="1">
            <a:off x="5869843" y="3769135"/>
            <a:ext cx="802504" cy="59645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40" name="Arc 39"/>
          <p:cNvSpPr/>
          <p:nvPr/>
        </p:nvSpPr>
        <p:spPr>
          <a:xfrm rot="5400000" flipH="1">
            <a:off x="3719555" y="2119355"/>
            <a:ext cx="1427744" cy="5001545"/>
          </a:xfrm>
          <a:prstGeom prst="arc">
            <a:avLst>
              <a:gd name="adj1" fmla="val 16129263"/>
              <a:gd name="adj2" fmla="val 223203"/>
            </a:avLst>
          </a:prstGeom>
          <a:ln w="28575">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n>
                <a:solidFill>
                  <a:srgbClr val="FF0000"/>
                </a:solidFill>
              </a:ln>
            </a:endParaRPr>
          </a:p>
        </p:txBody>
      </p:sp>
    </p:spTree>
    <p:extLst>
      <p:ext uri="{BB962C8B-B14F-4D97-AF65-F5344CB8AC3E}">
        <p14:creationId xmlns:p14="http://schemas.microsoft.com/office/powerpoint/2010/main" val="243453572"/>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5560" y="109585"/>
            <a:ext cx="8229600" cy="1143000"/>
          </a:xfrm>
        </p:spPr>
        <p:txBody>
          <a:bodyPr/>
          <a:lstStyle/>
          <a:p>
            <a:r>
              <a:rPr lang="en-US" dirty="0" smtClean="0"/>
              <a:t>Possible “Greedy” Rule</a:t>
            </a:r>
            <a:endParaRPr lang="en-US" dirty="0"/>
          </a:p>
        </p:txBody>
      </p:sp>
      <p:sp>
        <p:nvSpPr>
          <p:cNvPr id="3" name="Content Placeholder 2"/>
          <p:cNvSpPr>
            <a:spLocks noGrp="1"/>
          </p:cNvSpPr>
          <p:nvPr>
            <p:ph idx="1"/>
          </p:nvPr>
        </p:nvSpPr>
        <p:spPr>
          <a:xfrm>
            <a:off x="286265" y="1393263"/>
            <a:ext cx="3963417" cy="4702737"/>
          </a:xfrm>
        </p:spPr>
        <p:txBody>
          <a:bodyPr>
            <a:normAutofit/>
          </a:bodyPr>
          <a:lstStyle/>
          <a:p>
            <a:pPr marL="514350" indent="-514350">
              <a:buFont typeface="+mj-lt"/>
              <a:buAutoNum type="arabicPeriod"/>
            </a:pPr>
            <a:r>
              <a:rPr lang="en-US" sz="2400" dirty="0" smtClean="0"/>
              <a:t>Adjust Q by 1%.</a:t>
            </a:r>
          </a:p>
          <a:p>
            <a:pPr marL="514350" indent="-514350">
              <a:buFont typeface="+mj-lt"/>
              <a:buAutoNum type="arabicPeriod"/>
            </a:pPr>
            <a:r>
              <a:rPr lang="en-US" sz="2400" dirty="0" smtClean="0"/>
              <a:t>Measure P’s response.</a:t>
            </a:r>
          </a:p>
          <a:p>
            <a:pPr marL="514350" indent="-514350">
              <a:buFont typeface="+mj-lt"/>
              <a:buAutoNum type="arabicPeriod"/>
            </a:pPr>
            <a:r>
              <a:rPr lang="en-US" sz="2400" dirty="0" smtClean="0"/>
              <a:t>If +1% yields &lt;-1%, </a:t>
            </a:r>
          </a:p>
          <a:p>
            <a:pPr marL="0" indent="0">
              <a:buNone/>
            </a:pPr>
            <a:r>
              <a:rPr lang="en-US" sz="2400" dirty="0" smtClean="0"/>
              <a:t>     </a:t>
            </a:r>
            <a:r>
              <a:rPr lang="en-US" sz="2400" dirty="0" err="1" smtClean="0"/>
              <a:t>Elif</a:t>
            </a:r>
            <a:r>
              <a:rPr lang="en-US" sz="2400" dirty="0" smtClean="0"/>
              <a:t> -1% yields &lt;+1%,</a:t>
            </a:r>
          </a:p>
          <a:p>
            <a:pPr marL="0" indent="0">
              <a:buNone/>
            </a:pPr>
            <a:r>
              <a:rPr lang="en-US" sz="2400" dirty="0"/>
              <a:t>	</a:t>
            </a:r>
            <a:r>
              <a:rPr lang="en-US" sz="2400" dirty="0" smtClean="0"/>
              <a:t>Reverse Course</a:t>
            </a:r>
          </a:p>
          <a:p>
            <a:pPr marL="0" indent="0">
              <a:buNone/>
            </a:pPr>
            <a:r>
              <a:rPr lang="en-US" sz="2400" dirty="0" smtClean="0"/>
              <a:t>     Else, Keep Going.</a:t>
            </a:r>
          </a:p>
          <a:p>
            <a:pPr marL="457200" indent="-457200">
              <a:buFont typeface="+mj-lt"/>
              <a:buAutoNum type="arabicPeriod" startAt="4"/>
            </a:pPr>
            <a:r>
              <a:rPr lang="en-US" sz="2400" dirty="0" smtClean="0"/>
              <a:t>Enhancements:</a:t>
            </a:r>
          </a:p>
          <a:p>
            <a:pPr marL="857250" lvl="1" indent="-457200"/>
            <a:r>
              <a:rPr lang="en-US" sz="2000" dirty="0" smtClean="0"/>
              <a:t>Jump magnitude as f( </a:t>
            </a:r>
            <a:r>
              <a:rPr lang="en-US" sz="2000" dirty="0" err="1" smtClean="0"/>
              <a:t>dQ</a:t>
            </a:r>
            <a:r>
              <a:rPr lang="en-US" sz="2000" dirty="0"/>
              <a:t> </a:t>
            </a:r>
            <a:r>
              <a:rPr lang="en-US" sz="2000" dirty="0" smtClean="0"/>
              <a:t>)</a:t>
            </a:r>
          </a:p>
          <a:p>
            <a:pPr marL="857250" lvl="1" indent="-457200"/>
            <a:r>
              <a:rPr lang="en-US" sz="2000" dirty="0" smtClean="0"/>
              <a:t>Averaging (s. difficulty </a:t>
            </a:r>
            <a:r>
              <a:rPr lang="en-US" sz="2000" dirty="0" err="1" smtClean="0"/>
              <a:t>adj</a:t>
            </a:r>
            <a:r>
              <a:rPr lang="en-US" sz="2000" dirty="0" smtClean="0"/>
              <a:t>)</a:t>
            </a:r>
          </a:p>
          <a:p>
            <a:pPr marL="857250" lvl="1" indent="-457200"/>
            <a:r>
              <a:rPr lang="en-US" sz="2000" dirty="0" smtClean="0"/>
              <a:t>Subjective Miner ‘Leap’</a:t>
            </a:r>
          </a:p>
          <a:p>
            <a:pPr marL="857250" lvl="1" indent="-457200"/>
            <a:r>
              <a:rPr lang="en-US" sz="2000" dirty="0" smtClean="0"/>
              <a:t>Tolerance</a:t>
            </a:r>
          </a:p>
          <a:p>
            <a:pPr marL="0" indent="0">
              <a:buNone/>
            </a:pPr>
            <a:endParaRPr lang="en-US" dirty="0"/>
          </a:p>
        </p:txBody>
      </p:sp>
      <p:sp>
        <p:nvSpPr>
          <p:cNvPr id="4" name="Slide Number Placeholder 3"/>
          <p:cNvSpPr>
            <a:spLocks noGrp="1"/>
          </p:cNvSpPr>
          <p:nvPr>
            <p:ph type="sldNum" sz="quarter" idx="12"/>
          </p:nvPr>
        </p:nvSpPr>
        <p:spPr/>
        <p:txBody>
          <a:bodyPr/>
          <a:lstStyle/>
          <a:p>
            <a:fld id="{B2FC610D-FAE1-464C-9CF3-920562D0AD66}" type="slidenum">
              <a:rPr lang="en-US" smtClean="0"/>
              <a:t>138</a:t>
            </a:fld>
            <a:endParaRPr lang="en-US" dirty="0"/>
          </a:p>
        </p:txBody>
      </p:sp>
      <p:cxnSp>
        <p:nvCxnSpPr>
          <p:cNvPr id="5" name="Straight Connector 4"/>
          <p:cNvCxnSpPr/>
          <p:nvPr/>
        </p:nvCxnSpPr>
        <p:spPr>
          <a:xfrm flipH="1">
            <a:off x="4530686" y="4834507"/>
            <a:ext cx="3124200" cy="0"/>
          </a:xfrm>
          <a:prstGeom prst="line">
            <a:avLst/>
          </a:prstGeom>
          <a:ln w="666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4530686" y="2156518"/>
            <a:ext cx="0" cy="2677989"/>
          </a:xfrm>
          <a:prstGeom prst="line">
            <a:avLst/>
          </a:prstGeom>
          <a:ln w="66675">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4226788" y="1626375"/>
            <a:ext cx="402674" cy="584775"/>
          </a:xfrm>
          <a:prstGeom prst="rect">
            <a:avLst/>
          </a:prstGeom>
          <a:noFill/>
        </p:spPr>
        <p:txBody>
          <a:bodyPr wrap="none" rtlCol="0">
            <a:spAutoFit/>
          </a:bodyPr>
          <a:lstStyle/>
          <a:p>
            <a:r>
              <a:rPr lang="en-US" sz="3200" b="1" dirty="0" smtClean="0"/>
              <a:t>P</a:t>
            </a:r>
            <a:endParaRPr lang="en-US" sz="3200" b="1" dirty="0"/>
          </a:p>
        </p:txBody>
      </p:sp>
      <p:sp>
        <p:nvSpPr>
          <p:cNvPr id="8" name="TextBox 7"/>
          <p:cNvSpPr txBox="1"/>
          <p:nvPr/>
        </p:nvSpPr>
        <p:spPr>
          <a:xfrm>
            <a:off x="7631742" y="4572897"/>
            <a:ext cx="466794" cy="584775"/>
          </a:xfrm>
          <a:prstGeom prst="rect">
            <a:avLst/>
          </a:prstGeom>
          <a:noFill/>
        </p:spPr>
        <p:txBody>
          <a:bodyPr wrap="none" rtlCol="0">
            <a:spAutoFit/>
          </a:bodyPr>
          <a:lstStyle/>
          <a:p>
            <a:r>
              <a:rPr lang="en-US" sz="3200" b="1" dirty="0" smtClean="0"/>
              <a:t>Q</a:t>
            </a:r>
            <a:endParaRPr lang="en-US" sz="2800" b="1" dirty="0"/>
          </a:p>
        </p:txBody>
      </p:sp>
      <p:sp>
        <p:nvSpPr>
          <p:cNvPr id="9" name="TextBox 8"/>
          <p:cNvSpPr txBox="1"/>
          <p:nvPr/>
        </p:nvSpPr>
        <p:spPr>
          <a:xfrm>
            <a:off x="7707941" y="2514705"/>
            <a:ext cx="1107996" cy="584775"/>
          </a:xfrm>
          <a:prstGeom prst="rect">
            <a:avLst/>
          </a:prstGeom>
          <a:noFill/>
        </p:spPr>
        <p:txBody>
          <a:bodyPr wrap="none" rtlCol="0">
            <a:spAutoFit/>
          </a:bodyPr>
          <a:lstStyle/>
          <a:p>
            <a:r>
              <a:rPr lang="en-US" sz="3200" b="1" dirty="0" smtClean="0">
                <a:ln>
                  <a:solidFill>
                    <a:schemeClr val="tx1"/>
                  </a:solidFill>
                </a:ln>
                <a:solidFill>
                  <a:srgbClr val="FFC000"/>
                </a:solidFill>
              </a:rPr>
              <a:t>D ???</a:t>
            </a:r>
            <a:endParaRPr lang="en-US" sz="2800" b="1" dirty="0">
              <a:ln>
                <a:solidFill>
                  <a:schemeClr val="tx1"/>
                </a:solidFill>
              </a:ln>
              <a:solidFill>
                <a:srgbClr val="FFC000"/>
              </a:solidFill>
            </a:endParaRPr>
          </a:p>
        </p:txBody>
      </p:sp>
      <p:sp>
        <p:nvSpPr>
          <p:cNvPr id="10" name="Freeform 9"/>
          <p:cNvSpPr/>
          <p:nvPr/>
        </p:nvSpPr>
        <p:spPr>
          <a:xfrm>
            <a:off x="6678424" y="2427314"/>
            <a:ext cx="1522785" cy="997311"/>
          </a:xfrm>
          <a:custGeom>
            <a:avLst/>
            <a:gdLst>
              <a:gd name="connsiteX0" fmla="*/ 0 w 3108355"/>
              <a:gd name="connsiteY0" fmla="*/ 0 h 2545498"/>
              <a:gd name="connsiteX1" fmla="*/ 1289154 w 3108355"/>
              <a:gd name="connsiteY1" fmla="*/ 1723869 h 2545498"/>
              <a:gd name="connsiteX2" fmla="*/ 2953062 w 3108355"/>
              <a:gd name="connsiteY2" fmla="*/ 2473377 h 2545498"/>
              <a:gd name="connsiteX3" fmla="*/ 2938072 w 3108355"/>
              <a:gd name="connsiteY3" fmla="*/ 2473377 h 2545498"/>
            </a:gdLst>
            <a:ahLst/>
            <a:cxnLst>
              <a:cxn ang="0">
                <a:pos x="connsiteX0" y="connsiteY0"/>
              </a:cxn>
              <a:cxn ang="0">
                <a:pos x="connsiteX1" y="connsiteY1"/>
              </a:cxn>
              <a:cxn ang="0">
                <a:pos x="connsiteX2" y="connsiteY2"/>
              </a:cxn>
              <a:cxn ang="0">
                <a:pos x="connsiteX3" y="connsiteY3"/>
              </a:cxn>
            </a:cxnLst>
            <a:rect l="l" t="t" r="r" b="b"/>
            <a:pathLst>
              <a:path w="3108355" h="2545498">
                <a:moveTo>
                  <a:pt x="0" y="0"/>
                </a:moveTo>
                <a:cubicBezTo>
                  <a:pt x="398488" y="655820"/>
                  <a:pt x="796977" y="1311640"/>
                  <a:pt x="1289154" y="1723869"/>
                </a:cubicBezTo>
                <a:cubicBezTo>
                  <a:pt x="1781331" y="2136098"/>
                  <a:pt x="2678242" y="2348459"/>
                  <a:pt x="2953062" y="2473377"/>
                </a:cubicBezTo>
                <a:cubicBezTo>
                  <a:pt x="3227882" y="2598295"/>
                  <a:pt x="3082977" y="2535836"/>
                  <a:pt x="2938072" y="2473377"/>
                </a:cubicBezTo>
              </a:path>
            </a:pathLst>
          </a:custGeom>
          <a:noFill/>
          <a:ln w="38100">
            <a:solidFill>
              <a:srgbClr val="FFC00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7978811" y="4658380"/>
            <a:ext cx="784189" cy="523220"/>
          </a:xfrm>
          <a:prstGeom prst="rect">
            <a:avLst/>
          </a:prstGeom>
          <a:noFill/>
        </p:spPr>
        <p:txBody>
          <a:bodyPr wrap="none" rtlCol="0">
            <a:spAutoFit/>
          </a:bodyPr>
          <a:lstStyle/>
          <a:p>
            <a:r>
              <a:rPr lang="en-US" sz="2800" dirty="0" smtClean="0"/>
              <a:t>(KB)</a:t>
            </a:r>
            <a:endParaRPr lang="en-US" sz="2800" dirty="0"/>
          </a:p>
        </p:txBody>
      </p:sp>
      <p:sp>
        <p:nvSpPr>
          <p:cNvPr id="12" name="Rectangle 11"/>
          <p:cNvSpPr/>
          <p:nvPr/>
        </p:nvSpPr>
        <p:spPr>
          <a:xfrm>
            <a:off x="4476894" y="1710087"/>
            <a:ext cx="1542858" cy="523220"/>
          </a:xfrm>
          <a:prstGeom prst="rect">
            <a:avLst/>
          </a:prstGeom>
        </p:spPr>
        <p:txBody>
          <a:bodyPr wrap="none">
            <a:spAutoFit/>
          </a:bodyPr>
          <a:lstStyle/>
          <a:p>
            <a:r>
              <a:rPr lang="en-US" sz="2800" dirty="0"/>
              <a:t>(</a:t>
            </a:r>
            <a:r>
              <a:rPr lang="en-US" sz="2800" dirty="0" err="1"/>
              <a:t>btc</a:t>
            </a:r>
            <a:r>
              <a:rPr lang="en-US" sz="2800" dirty="0"/>
              <a:t> / KB)</a:t>
            </a:r>
          </a:p>
        </p:txBody>
      </p:sp>
      <p:sp>
        <p:nvSpPr>
          <p:cNvPr id="13" name="Rectangle 12"/>
          <p:cNvSpPr/>
          <p:nvPr/>
        </p:nvSpPr>
        <p:spPr>
          <a:xfrm>
            <a:off x="4530686" y="4572897"/>
            <a:ext cx="2156008" cy="261610"/>
          </a:xfrm>
          <a:prstGeom prst="rect">
            <a:avLst/>
          </a:prstGeom>
          <a:solidFill>
            <a:srgbClr val="FF0000">
              <a:alpha val="30000"/>
            </a:srgb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lumMod val="75000"/>
                </a:schemeClr>
              </a:solidFill>
            </a:endParaRPr>
          </a:p>
        </p:txBody>
      </p:sp>
      <p:sp>
        <p:nvSpPr>
          <p:cNvPr id="14" name="Rectangle 13"/>
          <p:cNvSpPr/>
          <p:nvPr/>
        </p:nvSpPr>
        <p:spPr>
          <a:xfrm>
            <a:off x="4560666" y="4387347"/>
            <a:ext cx="1650969" cy="414011"/>
          </a:xfrm>
          <a:prstGeom prst="rect">
            <a:avLst/>
          </a:prstGeom>
          <a:solidFill>
            <a:srgbClr val="FFC000">
              <a:alpha val="30000"/>
            </a:srgb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4580356" y="3998410"/>
            <a:ext cx="1039538" cy="757312"/>
          </a:xfrm>
          <a:prstGeom prst="rect">
            <a:avLst/>
          </a:prstGeom>
          <a:solidFill>
            <a:srgbClr val="92D050">
              <a:alpha val="30000"/>
            </a:srgb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4507227" y="3638857"/>
            <a:ext cx="968507" cy="1162501"/>
          </a:xfrm>
          <a:prstGeom prst="rect">
            <a:avLst/>
          </a:prstGeom>
          <a:solidFill>
            <a:srgbClr val="FFC000">
              <a:alpha val="30000"/>
            </a:srgb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4560666" y="4720986"/>
            <a:ext cx="2437853" cy="102622"/>
          </a:xfrm>
          <a:prstGeom prst="rect">
            <a:avLst/>
          </a:prstGeom>
          <a:solidFill>
            <a:srgbClr val="FF0000">
              <a:alpha val="48000"/>
            </a:srgb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6534294" y="2141535"/>
            <a:ext cx="2304906" cy="1448593"/>
          </a:xfrm>
          <a:prstGeom prst="rect">
            <a:avLst/>
          </a:prstGeom>
          <a:noFill/>
          <a:ln w="3175"/>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9" name="Oval 18"/>
          <p:cNvSpPr/>
          <p:nvPr/>
        </p:nvSpPr>
        <p:spPr>
          <a:xfrm>
            <a:off x="5446399" y="3585732"/>
            <a:ext cx="88649" cy="70513"/>
          </a:xfrm>
          <a:prstGeom prst="ellipse">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5589640" y="3955363"/>
            <a:ext cx="88649" cy="70513"/>
          </a:xfrm>
          <a:prstGeom prst="ellipse">
            <a:avLst/>
          </a:prstGeom>
          <a:solidFill>
            <a:srgbClr val="92D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6152965" y="4343172"/>
            <a:ext cx="88649" cy="70513"/>
          </a:xfrm>
          <a:prstGeom prst="ellipse">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6647714" y="4517196"/>
            <a:ext cx="88649" cy="70513"/>
          </a:xfrm>
          <a:prstGeom prst="ellipse">
            <a:avLst/>
          </a:prstGeom>
          <a:solidFill>
            <a:schemeClr val="accent2">
              <a:lumMod val="60000"/>
              <a:lumOff val="4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6958981" y="4674830"/>
            <a:ext cx="88649" cy="70513"/>
          </a:xfrm>
          <a:prstGeom prst="ellipse">
            <a:avLst/>
          </a:prstGeom>
          <a:solidFill>
            <a:srgbClr val="FF0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23"/>
          <p:cNvSpPr/>
          <p:nvPr/>
        </p:nvSpPr>
        <p:spPr>
          <a:xfrm>
            <a:off x="5499193" y="3695824"/>
            <a:ext cx="1522785" cy="997311"/>
          </a:xfrm>
          <a:custGeom>
            <a:avLst/>
            <a:gdLst>
              <a:gd name="connsiteX0" fmla="*/ 0 w 3108355"/>
              <a:gd name="connsiteY0" fmla="*/ 0 h 2545498"/>
              <a:gd name="connsiteX1" fmla="*/ 1289154 w 3108355"/>
              <a:gd name="connsiteY1" fmla="*/ 1723869 h 2545498"/>
              <a:gd name="connsiteX2" fmla="*/ 2953062 w 3108355"/>
              <a:gd name="connsiteY2" fmla="*/ 2473377 h 2545498"/>
              <a:gd name="connsiteX3" fmla="*/ 2938072 w 3108355"/>
              <a:gd name="connsiteY3" fmla="*/ 2473377 h 2545498"/>
            </a:gdLst>
            <a:ahLst/>
            <a:cxnLst>
              <a:cxn ang="0">
                <a:pos x="connsiteX0" y="connsiteY0"/>
              </a:cxn>
              <a:cxn ang="0">
                <a:pos x="connsiteX1" y="connsiteY1"/>
              </a:cxn>
              <a:cxn ang="0">
                <a:pos x="connsiteX2" y="connsiteY2"/>
              </a:cxn>
              <a:cxn ang="0">
                <a:pos x="connsiteX3" y="connsiteY3"/>
              </a:cxn>
            </a:cxnLst>
            <a:rect l="l" t="t" r="r" b="b"/>
            <a:pathLst>
              <a:path w="3108355" h="2545498">
                <a:moveTo>
                  <a:pt x="0" y="0"/>
                </a:moveTo>
                <a:cubicBezTo>
                  <a:pt x="398488" y="655820"/>
                  <a:pt x="796977" y="1311640"/>
                  <a:pt x="1289154" y="1723869"/>
                </a:cubicBezTo>
                <a:cubicBezTo>
                  <a:pt x="1781331" y="2136098"/>
                  <a:pt x="2678242" y="2348459"/>
                  <a:pt x="2953062" y="2473377"/>
                </a:cubicBezTo>
                <a:cubicBezTo>
                  <a:pt x="3227882" y="2598295"/>
                  <a:pt x="3082977" y="2535836"/>
                  <a:pt x="2938072" y="2473377"/>
                </a:cubicBezTo>
              </a:path>
            </a:pathLst>
          </a:custGeom>
          <a:noFill/>
          <a:ln w="38100">
            <a:solidFill>
              <a:srgbClr val="FFC000">
                <a:alpha val="32000"/>
              </a:srgbClr>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Straight Arrow Connector 25"/>
          <p:cNvCxnSpPr/>
          <p:nvPr/>
        </p:nvCxnSpPr>
        <p:spPr>
          <a:xfrm>
            <a:off x="6781800" y="4534629"/>
            <a:ext cx="319400" cy="11357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6886956" y="4325377"/>
            <a:ext cx="1035861" cy="307777"/>
          </a:xfrm>
          <a:prstGeom prst="rect">
            <a:avLst/>
          </a:prstGeom>
          <a:noFill/>
        </p:spPr>
        <p:txBody>
          <a:bodyPr wrap="none" rtlCol="0">
            <a:spAutoFit/>
          </a:bodyPr>
          <a:lstStyle/>
          <a:p>
            <a:r>
              <a:rPr lang="en-US" sz="1400" dirty="0" smtClean="0"/>
              <a:t>+10%, -50%</a:t>
            </a:r>
            <a:endParaRPr lang="en-US" sz="1400" dirty="0"/>
          </a:p>
        </p:txBody>
      </p:sp>
      <p:sp>
        <p:nvSpPr>
          <p:cNvPr id="30" name="TextBox 29"/>
          <p:cNvSpPr txBox="1"/>
          <p:nvPr/>
        </p:nvSpPr>
        <p:spPr>
          <a:xfrm>
            <a:off x="6316791" y="4117660"/>
            <a:ext cx="1035861" cy="307777"/>
          </a:xfrm>
          <a:prstGeom prst="rect">
            <a:avLst/>
          </a:prstGeom>
          <a:noFill/>
        </p:spPr>
        <p:txBody>
          <a:bodyPr wrap="none" rtlCol="0">
            <a:spAutoFit/>
          </a:bodyPr>
          <a:lstStyle/>
          <a:p>
            <a:r>
              <a:rPr lang="en-US" sz="1400" dirty="0" smtClean="0"/>
              <a:t>-15%, +40%</a:t>
            </a:r>
            <a:endParaRPr lang="en-US" sz="1400" dirty="0"/>
          </a:p>
        </p:txBody>
      </p:sp>
      <p:sp>
        <p:nvSpPr>
          <p:cNvPr id="31" name="TextBox 30"/>
          <p:cNvSpPr txBox="1"/>
          <p:nvPr/>
        </p:nvSpPr>
        <p:spPr>
          <a:xfrm>
            <a:off x="5864249" y="3846461"/>
            <a:ext cx="1035861" cy="307777"/>
          </a:xfrm>
          <a:prstGeom prst="rect">
            <a:avLst/>
          </a:prstGeom>
          <a:noFill/>
        </p:spPr>
        <p:txBody>
          <a:bodyPr wrap="none" rtlCol="0">
            <a:spAutoFit/>
          </a:bodyPr>
          <a:lstStyle/>
          <a:p>
            <a:r>
              <a:rPr lang="en-US" sz="1400" dirty="0" smtClean="0"/>
              <a:t>-30%, +35%</a:t>
            </a:r>
            <a:endParaRPr lang="en-US" sz="1400" dirty="0"/>
          </a:p>
        </p:txBody>
      </p:sp>
      <p:cxnSp>
        <p:nvCxnSpPr>
          <p:cNvPr id="32" name="Straight Arrow Connector 31"/>
          <p:cNvCxnSpPr/>
          <p:nvPr/>
        </p:nvCxnSpPr>
        <p:spPr>
          <a:xfrm flipH="1" flipV="1">
            <a:off x="6266566" y="4314788"/>
            <a:ext cx="354520" cy="14914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flipH="1" flipV="1">
            <a:off x="5781107" y="3981200"/>
            <a:ext cx="371858" cy="30217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a:off x="6723808" y="5150052"/>
            <a:ext cx="27471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flipH="1" flipV="1">
            <a:off x="6704277" y="5260836"/>
            <a:ext cx="260888" cy="201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flipH="1">
            <a:off x="6229591" y="5334000"/>
            <a:ext cx="41812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nvCxnSpPr>
        <p:spPr>
          <a:xfrm flipH="1">
            <a:off x="5619894" y="5410200"/>
            <a:ext cx="58229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p:nvPr/>
        </p:nvCxnSpPr>
        <p:spPr>
          <a:xfrm flipH="1">
            <a:off x="5419806" y="5486400"/>
            <a:ext cx="18888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p:nvPr/>
        </p:nvCxnSpPr>
        <p:spPr>
          <a:xfrm>
            <a:off x="5442020" y="5638800"/>
            <a:ext cx="18605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p:nvPr/>
        </p:nvCxnSpPr>
        <p:spPr>
          <a:xfrm flipH="1">
            <a:off x="5419806" y="5791200"/>
            <a:ext cx="18888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p:nvPr/>
        </p:nvCxnSpPr>
        <p:spPr>
          <a:xfrm flipH="1">
            <a:off x="5675365" y="5791200"/>
            <a:ext cx="18888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p:nvPr/>
        </p:nvCxnSpPr>
        <p:spPr>
          <a:xfrm>
            <a:off x="5694044" y="5638800"/>
            <a:ext cx="18605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p:cNvCxnSpPr/>
          <p:nvPr/>
        </p:nvCxnSpPr>
        <p:spPr>
          <a:xfrm>
            <a:off x="5433582" y="5943600"/>
            <a:ext cx="18605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p:nvPr/>
        </p:nvCxnSpPr>
        <p:spPr>
          <a:xfrm flipH="1">
            <a:off x="5411368" y="6096000"/>
            <a:ext cx="18888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p:nvPr/>
        </p:nvCxnSpPr>
        <p:spPr>
          <a:xfrm flipH="1">
            <a:off x="5666927" y="6096000"/>
            <a:ext cx="18888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p:nvPr/>
        </p:nvCxnSpPr>
        <p:spPr>
          <a:xfrm>
            <a:off x="5685606" y="5943600"/>
            <a:ext cx="18605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a:off x="5410200" y="6248400"/>
            <a:ext cx="18605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5631996" y="3071506"/>
            <a:ext cx="2795" cy="3481694"/>
          </a:xfrm>
          <a:prstGeom prst="straightConnector1">
            <a:avLst/>
          </a:prstGeom>
          <a:ln>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7" name="TextBox 76"/>
              <p:cNvSpPr txBox="1"/>
              <p:nvPr/>
            </p:nvSpPr>
            <p:spPr>
              <a:xfrm>
                <a:off x="6098552" y="5314399"/>
                <a:ext cx="3197848" cy="1238801"/>
              </a:xfrm>
              <a:prstGeom prst="rect">
                <a:avLst/>
              </a:prstGeom>
              <a:noFill/>
            </p:spPr>
            <p:txBody>
              <a:bodyPr wrap="square" lIns="0" tIns="0" rIns="0" bIns="0" rtlCol="0">
                <a:spAutoFit/>
              </a:bodyPr>
              <a:lstStyle/>
              <a:p>
                <a:pPr/>
                <a14:m>
                  <m:oMathPara xmlns:m="http://schemas.openxmlformats.org/officeDocument/2006/math">
                    <m:oMathParaPr>
                      <m:jc m:val="center"/>
                    </m:oMathParaPr>
                    <m:oMath xmlns:m="http://schemas.openxmlformats.org/officeDocument/2006/math">
                      <m:r>
                        <a:rPr lang="en-US" sz="2000" b="1" i="1" smtClean="0">
                          <a:latin typeface="Cambria Math" panose="02040503050406030204" pitchFamily="18" charset="0"/>
                        </a:rPr>
                        <m:t>𝑨</m:t>
                      </m:r>
                      <m:r>
                        <a:rPr lang="en-US" sz="2000" b="1" i="1" smtClean="0">
                          <a:latin typeface="Cambria Math" panose="02040503050406030204" pitchFamily="18" charset="0"/>
                        </a:rPr>
                        <m:t>=</m:t>
                      </m:r>
                      <m:r>
                        <a:rPr lang="en-US" sz="2000" b="1" i="1" smtClean="0">
                          <a:latin typeface="Cambria Math" panose="02040503050406030204" pitchFamily="18" charset="0"/>
                        </a:rPr>
                        <m:t>𝒙𝒚</m:t>
                      </m:r>
                    </m:oMath>
                  </m:oMathPara>
                </a14:m>
                <a:endParaRPr lang="en-US" dirty="0" smtClean="0"/>
              </a:p>
              <a:p>
                <a:endParaRPr lang="en-US" sz="1100" dirty="0" smtClean="0">
                  <a:sym typeface="Wingdings" panose="05000000000000000000" pitchFamily="2" charset="2"/>
                </a:endParaRPr>
              </a:p>
              <a:p>
                <a:pPr/>
                <a14:m>
                  <m:oMathPara xmlns:m="http://schemas.openxmlformats.org/officeDocument/2006/math">
                    <m:oMathParaPr>
                      <m:jc m:val="center"/>
                    </m:oMathParaPr>
                    <m:oMath xmlns:m="http://schemas.openxmlformats.org/officeDocument/2006/math">
                      <m:d>
                        <m:dPr>
                          <m:ctrlPr>
                            <a:rPr lang="en-US" b="0" i="1" smtClean="0">
                              <a:latin typeface="Cambria Math"/>
                            </a:rPr>
                          </m:ctrlPr>
                        </m:dPr>
                        <m:e>
                          <m:sSub>
                            <m:sSubPr>
                              <m:ctrlPr>
                                <a:rPr lang="en-US" b="0" i="1" smtClean="0">
                                  <a:latin typeface="Cambria Math"/>
                                </a:rPr>
                              </m:ctrlPr>
                            </m:sSubPr>
                            <m:e>
                              <m:r>
                                <a:rPr lang="en-US" b="0" i="1" smtClean="0">
                                  <a:latin typeface="Cambria Math" panose="02040503050406030204" pitchFamily="18" charset="0"/>
                                </a:rPr>
                                <m:t>𝑔</m:t>
                              </m:r>
                            </m:e>
                            <m:sub>
                              <m:r>
                                <a:rPr lang="en-US" b="0" i="1" smtClean="0">
                                  <a:latin typeface="Cambria Math" panose="02040503050406030204" pitchFamily="18" charset="0"/>
                                </a:rPr>
                                <m:t>1</m:t>
                              </m:r>
                            </m:sub>
                          </m:sSub>
                          <m:sSub>
                            <m:sSubPr>
                              <m:ctrlPr>
                                <a:rPr lang="en-US" b="0" i="1" smtClean="0">
                                  <a:latin typeface="Cambria Math"/>
                                </a:rPr>
                              </m:ctrlPr>
                            </m:sSubPr>
                            <m:e>
                              <m:r>
                                <a:rPr lang="en-US" b="0" i="1" smtClean="0">
                                  <a:latin typeface="Cambria Math" panose="02040503050406030204" pitchFamily="18" charset="0"/>
                                </a:rPr>
                                <m:t>𝑔</m:t>
                              </m:r>
                            </m:e>
                            <m:sub>
                              <m:r>
                                <a:rPr lang="en-US" b="0" i="1" smtClean="0">
                                  <a:latin typeface="Cambria Math" panose="02040503050406030204" pitchFamily="18" charset="0"/>
                                </a:rPr>
                                <m:t>2</m:t>
                              </m:r>
                            </m:sub>
                          </m:sSub>
                        </m:e>
                      </m:d>
                      <m:r>
                        <a:rPr lang="en-US" b="0" i="1">
                          <a:latin typeface="Cambria Math" panose="02040503050406030204" pitchFamily="18" charset="0"/>
                        </a:rPr>
                        <m:t>𝐴</m:t>
                      </m:r>
                      <m:r>
                        <a:rPr lang="en-US" b="0" i="1">
                          <a:latin typeface="Cambria Math" panose="02040503050406030204" pitchFamily="18" charset="0"/>
                        </a:rPr>
                        <m:t>=</m:t>
                      </m:r>
                      <m:sSub>
                        <m:sSubPr>
                          <m:ctrlPr>
                            <a:rPr lang="en-US" b="0" i="1" smtClean="0">
                              <a:latin typeface="Cambria Math"/>
                            </a:rPr>
                          </m:ctrlPr>
                        </m:sSubPr>
                        <m:e>
                          <m:r>
                            <a:rPr lang="en-US" b="0" i="1" smtClean="0">
                              <a:latin typeface="Cambria Math" panose="02040503050406030204" pitchFamily="18" charset="0"/>
                            </a:rPr>
                            <m:t>𝑔</m:t>
                          </m:r>
                        </m:e>
                        <m:sub>
                          <m:r>
                            <a:rPr lang="en-US" b="0" i="1" smtClean="0">
                              <a:latin typeface="Cambria Math" panose="02040503050406030204" pitchFamily="18" charset="0"/>
                            </a:rPr>
                            <m:t>1</m:t>
                          </m:r>
                        </m:sub>
                      </m:sSub>
                      <m:r>
                        <a:rPr lang="en-US" b="0" i="1">
                          <a:latin typeface="Cambria Math" panose="02040503050406030204" pitchFamily="18" charset="0"/>
                        </a:rPr>
                        <m:t>𝑥</m:t>
                      </m:r>
                      <m:r>
                        <a:rPr lang="en-US" b="0" i="1" smtClean="0">
                          <a:latin typeface="Cambria Math" panose="02040503050406030204" pitchFamily="18" charset="0"/>
                        </a:rPr>
                        <m:t> ∗</m:t>
                      </m:r>
                      <m:sSub>
                        <m:sSubPr>
                          <m:ctrlPr>
                            <a:rPr lang="en-US" b="0" i="1" smtClean="0">
                              <a:latin typeface="Cambria Math"/>
                            </a:rPr>
                          </m:ctrlPr>
                        </m:sSubPr>
                        <m:e>
                          <m:r>
                            <a:rPr lang="en-US" b="0" i="1" smtClean="0">
                              <a:latin typeface="Cambria Math" panose="02040503050406030204" pitchFamily="18" charset="0"/>
                            </a:rPr>
                            <m:t>𝑔</m:t>
                          </m:r>
                        </m:e>
                        <m:sub>
                          <m:r>
                            <a:rPr lang="en-US" b="0" i="1" smtClean="0">
                              <a:latin typeface="Cambria Math" panose="02040503050406030204" pitchFamily="18" charset="0"/>
                            </a:rPr>
                            <m:t>2</m:t>
                          </m:r>
                        </m:sub>
                      </m:sSub>
                      <m:r>
                        <a:rPr lang="en-US" b="0" i="1">
                          <a:latin typeface="Cambria Math" panose="02040503050406030204" pitchFamily="18" charset="0"/>
                        </a:rPr>
                        <m:t>𝑦</m:t>
                      </m:r>
                    </m:oMath>
                  </m:oMathPara>
                </a14:m>
                <a:endParaRPr lang="en-US" b="0" dirty="0" smtClean="0"/>
              </a:p>
              <a:p>
                <a:endParaRPr lang="en-US" sz="1050" dirty="0"/>
              </a:p>
              <a:p>
                <a:r>
                  <a:rPr lang="en-US" dirty="0" smtClean="0"/>
                  <a:t>Want </a:t>
                </a:r>
                <a14:m>
                  <m:oMath xmlns:m="http://schemas.openxmlformats.org/officeDocument/2006/math">
                    <m:d>
                      <m:dPr>
                        <m:ctrlPr>
                          <a:rPr lang="en-US" i="1">
                            <a:latin typeface="Cambria Math"/>
                          </a:rPr>
                        </m:ctrlPr>
                      </m:dPr>
                      <m:e>
                        <m:sSub>
                          <m:sSubPr>
                            <m:ctrlPr>
                              <a:rPr lang="en-US" i="1">
                                <a:latin typeface="Cambria Math"/>
                              </a:rPr>
                            </m:ctrlPr>
                          </m:sSubPr>
                          <m:e>
                            <m:r>
                              <a:rPr lang="en-US" i="1">
                                <a:latin typeface="Cambria Math" panose="02040503050406030204" pitchFamily="18" charset="0"/>
                              </a:rPr>
                              <m:t>𝑔</m:t>
                            </m:r>
                          </m:e>
                          <m:sub>
                            <m:r>
                              <a:rPr lang="en-US" i="1">
                                <a:latin typeface="Cambria Math" panose="02040503050406030204" pitchFamily="18" charset="0"/>
                              </a:rPr>
                              <m:t>1</m:t>
                            </m:r>
                          </m:sub>
                        </m:sSub>
                        <m:sSub>
                          <m:sSubPr>
                            <m:ctrlPr>
                              <a:rPr lang="en-US" i="1">
                                <a:latin typeface="Cambria Math"/>
                              </a:rPr>
                            </m:ctrlPr>
                          </m:sSubPr>
                          <m:e>
                            <m:r>
                              <a:rPr lang="en-US" i="1">
                                <a:latin typeface="Cambria Math" panose="02040503050406030204" pitchFamily="18" charset="0"/>
                              </a:rPr>
                              <m:t>𝑔</m:t>
                            </m:r>
                          </m:e>
                          <m:sub>
                            <m:r>
                              <a:rPr lang="en-US" i="1">
                                <a:latin typeface="Cambria Math" panose="02040503050406030204" pitchFamily="18" charset="0"/>
                              </a:rPr>
                              <m:t>2</m:t>
                            </m:r>
                          </m:sub>
                        </m:sSub>
                      </m:e>
                    </m:d>
                    <m:r>
                      <a:rPr lang="en-US" b="0" i="1" smtClean="0">
                        <a:latin typeface="Cambria Math" panose="02040503050406030204" pitchFamily="18" charset="0"/>
                      </a:rPr>
                      <m:t>&gt;1</m:t>
                    </m:r>
                  </m:oMath>
                </a14:m>
                <a:r>
                  <a:rPr lang="en-US" dirty="0" smtClean="0"/>
                  <a:t>; </a:t>
                </a:r>
                <a14:m>
                  <m:oMath xmlns:m="http://schemas.openxmlformats.org/officeDocument/2006/math">
                    <m:r>
                      <a:rPr lang="en-US" b="0" i="1" smtClean="0">
                        <a:latin typeface="Cambria Math" panose="02040503050406030204" pitchFamily="18" charset="0"/>
                      </a:rPr>
                      <m:t>{.99, &gt;1.01}</m:t>
                    </m:r>
                  </m:oMath>
                </a14:m>
                <a:endParaRPr lang="en-US" dirty="0"/>
              </a:p>
            </p:txBody>
          </p:sp>
        </mc:Choice>
        <mc:Fallback xmlns="">
          <p:sp>
            <p:nvSpPr>
              <p:cNvPr id="77" name="TextBox 76"/>
              <p:cNvSpPr txBox="1">
                <a:spLocks noRot="1" noChangeAspect="1" noMove="1" noResize="1" noEditPoints="1" noAdjustHandles="1" noChangeArrowheads="1" noChangeShapeType="1" noTextEdit="1"/>
              </p:cNvSpPr>
              <p:nvPr/>
            </p:nvSpPr>
            <p:spPr>
              <a:xfrm>
                <a:off x="6098552" y="5314399"/>
                <a:ext cx="3197848" cy="1238801"/>
              </a:xfrm>
              <a:prstGeom prst="rect">
                <a:avLst/>
              </a:prstGeom>
              <a:blipFill rotWithShape="0">
                <a:blip r:embed="rId3"/>
                <a:stretch>
                  <a:fillRect l="-4381" b="-6897"/>
                </a:stretch>
              </a:blipFill>
            </p:spPr>
            <p:txBody>
              <a:bodyPr/>
              <a:lstStyle/>
              <a:p>
                <a:r>
                  <a:rPr lang="en-US">
                    <a:noFill/>
                  </a:rPr>
                  <a:t> </a:t>
                </a:r>
              </a:p>
            </p:txBody>
          </p:sp>
        </mc:Fallback>
      </mc:AlternateContent>
      <p:pic>
        <p:nvPicPr>
          <p:cNvPr id="79" name="Picture 78"/>
          <p:cNvPicPr>
            <a:picLocks noChangeAspect="1"/>
          </p:cNvPicPr>
          <p:nvPr/>
        </p:nvPicPr>
        <p:blipFill>
          <a:blip r:embed="rId4"/>
          <a:stretch>
            <a:fillRect/>
          </a:stretch>
        </p:blipFill>
        <p:spPr>
          <a:xfrm>
            <a:off x="2947620" y="5578924"/>
            <a:ext cx="1202162" cy="981075"/>
          </a:xfrm>
          <a:prstGeom prst="rect">
            <a:avLst/>
          </a:prstGeom>
          <a:ln>
            <a:noFill/>
          </a:ln>
          <a:effectLst>
            <a:outerShdw blurRad="292100" dist="139700" dir="2700000" algn="tl" rotWithShape="0">
              <a:srgbClr val="333333">
                <a:alpha val="65000"/>
              </a:srgbClr>
            </a:outerShdw>
          </a:effectLst>
        </p:spPr>
      </p:pic>
      <p:sp>
        <p:nvSpPr>
          <p:cNvPr id="80" name="Rectangle 79"/>
          <p:cNvSpPr/>
          <p:nvPr/>
        </p:nvSpPr>
        <p:spPr>
          <a:xfrm>
            <a:off x="142730" y="6096000"/>
            <a:ext cx="2516088" cy="646331"/>
          </a:xfrm>
          <a:prstGeom prst="rect">
            <a:avLst/>
          </a:prstGeom>
        </p:spPr>
        <p:txBody>
          <a:bodyPr wrap="square">
            <a:spAutoFit/>
          </a:bodyPr>
          <a:lstStyle/>
          <a:p>
            <a:r>
              <a:rPr lang="en-US" dirty="0" smtClean="0"/>
              <a:t>Note: though </a:t>
            </a:r>
            <a:r>
              <a:rPr lang="en-US" dirty="0"/>
              <a:t>Q is fixed, </a:t>
            </a:r>
            <a:r>
              <a:rPr lang="en-US" dirty="0" err="1" smtClean="0"/>
              <a:t>tx</a:t>
            </a:r>
            <a:r>
              <a:rPr lang="en-US" dirty="0" smtClean="0"/>
              <a:t>-selection </a:t>
            </a:r>
            <a:r>
              <a:rPr lang="en-US" dirty="0"/>
              <a:t>is not.</a:t>
            </a:r>
          </a:p>
        </p:txBody>
      </p:sp>
    </p:spTree>
    <p:extLst>
      <p:ext uri="{BB962C8B-B14F-4D97-AF65-F5344CB8AC3E}">
        <p14:creationId xmlns:p14="http://schemas.microsoft.com/office/powerpoint/2010/main" val="1873250375"/>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64542"/>
            <a:ext cx="7239000" cy="1143000"/>
          </a:xfrm>
        </p:spPr>
        <p:txBody>
          <a:bodyPr>
            <a:normAutofit fontScale="90000"/>
          </a:bodyPr>
          <a:lstStyle/>
          <a:p>
            <a:r>
              <a:rPr lang="en-US" dirty="0" smtClean="0"/>
              <a:t>Conclusion: Can Revenues *Fall*, if Q is Controlled by Miners?</a:t>
            </a:r>
            <a:endParaRPr lang="en-US" dirty="0"/>
          </a:p>
        </p:txBody>
      </p:sp>
      <p:sp>
        <p:nvSpPr>
          <p:cNvPr id="3" name="Content Placeholder 2"/>
          <p:cNvSpPr>
            <a:spLocks noGrp="1"/>
          </p:cNvSpPr>
          <p:nvPr>
            <p:ph idx="1"/>
          </p:nvPr>
        </p:nvSpPr>
        <p:spPr>
          <a:xfrm>
            <a:off x="422936" y="1487485"/>
            <a:ext cx="8229600" cy="5233989"/>
          </a:xfrm>
        </p:spPr>
        <p:txBody>
          <a:bodyPr>
            <a:normAutofit lnSpcReduction="10000"/>
          </a:bodyPr>
          <a:lstStyle/>
          <a:p>
            <a:r>
              <a:rPr lang="en-US" dirty="0" smtClean="0"/>
              <a:t>It seems: no. Miners are </a:t>
            </a:r>
            <a:r>
              <a:rPr lang="en-US" i="1" u="sng" dirty="0" smtClean="0"/>
              <a:t>willing</a:t>
            </a:r>
            <a:r>
              <a:rPr lang="en-US" dirty="0" smtClean="0"/>
              <a:t> and </a:t>
            </a:r>
            <a:r>
              <a:rPr lang="en-US" i="1" u="sng" dirty="0" smtClean="0"/>
              <a:t>able</a:t>
            </a:r>
            <a:r>
              <a:rPr lang="en-US" dirty="0" smtClean="0"/>
              <a:t> to vary Q </a:t>
            </a:r>
            <a:r>
              <a:rPr lang="en-US" dirty="0" err="1" smtClean="0"/>
              <a:t>s.t.</a:t>
            </a:r>
            <a:r>
              <a:rPr lang="en-US" dirty="0" smtClean="0"/>
              <a:t> revenues are maximized.</a:t>
            </a:r>
          </a:p>
          <a:p>
            <a:endParaRPr lang="en-US" dirty="0"/>
          </a:p>
          <a:p>
            <a:endParaRPr lang="en-US" dirty="0" smtClean="0"/>
          </a:p>
          <a:p>
            <a:endParaRPr lang="en-US" dirty="0"/>
          </a:p>
          <a:p>
            <a:endParaRPr lang="en-US" dirty="0" smtClean="0"/>
          </a:p>
          <a:p>
            <a:r>
              <a:rPr lang="en-US" dirty="0" smtClean="0"/>
              <a:t>My conclusion: </a:t>
            </a:r>
            <a:r>
              <a:rPr lang="en-US" i="1" u="sng" dirty="0" smtClean="0"/>
              <a:t>from a fee perspective</a:t>
            </a:r>
            <a:r>
              <a:rPr lang="en-US" dirty="0" smtClean="0"/>
              <a:t>, </a:t>
            </a:r>
            <a:r>
              <a:rPr lang="en-US" b="1" dirty="0" smtClean="0"/>
              <a:t>it is safe</a:t>
            </a:r>
            <a:r>
              <a:rPr lang="en-US" dirty="0" smtClean="0"/>
              <a:t> to allow miners to use sidechains to increase Q.</a:t>
            </a:r>
          </a:p>
          <a:p>
            <a:r>
              <a:rPr lang="en-US" dirty="0" smtClean="0"/>
              <a:t>Even safer, if sidechains have distinct purpose.</a:t>
            </a:r>
            <a:endParaRPr lang="en-US" dirty="0"/>
          </a:p>
        </p:txBody>
      </p:sp>
      <p:pic>
        <p:nvPicPr>
          <p:cNvPr id="4" name="image3.png" descr="bloq-logo.png"/>
          <p:cNvPicPr>
            <a:picLocks noChangeAspect="1"/>
          </p:cNvPicPr>
          <p:nvPr/>
        </p:nvPicPr>
        <p:blipFill>
          <a:blip r:embed="rId3">
            <a:extLst/>
          </a:blip>
          <a:stretch>
            <a:fillRect/>
          </a:stretch>
        </p:blipFill>
        <p:spPr>
          <a:xfrm>
            <a:off x="8237272" y="76200"/>
            <a:ext cx="830528" cy="400610"/>
          </a:xfrm>
          <a:prstGeom prst="rect">
            <a:avLst/>
          </a:prstGeom>
          <a:ln w="12700">
            <a:miter lim="400000"/>
          </a:ln>
        </p:spPr>
      </p:pic>
      <p:pic>
        <p:nvPicPr>
          <p:cNvPr id="5" name="image4.png"/>
          <p:cNvPicPr>
            <a:picLocks noChangeAspect="1"/>
          </p:cNvPicPr>
          <p:nvPr/>
        </p:nvPicPr>
        <p:blipFill>
          <a:blip r:embed="rId4">
            <a:extLst/>
          </a:blip>
          <a:stretch>
            <a:fillRect/>
          </a:stretch>
        </p:blipFill>
        <p:spPr>
          <a:xfrm>
            <a:off x="8458200" y="6697280"/>
            <a:ext cx="624704" cy="84520"/>
          </a:xfrm>
          <a:prstGeom prst="rect">
            <a:avLst/>
          </a:prstGeom>
          <a:ln w="12700">
            <a:miter lim="400000"/>
          </a:ln>
        </p:spPr>
      </p:pic>
      <p:sp>
        <p:nvSpPr>
          <p:cNvPr id="6" name="Slide Number Placeholder 5"/>
          <p:cNvSpPr>
            <a:spLocks noGrp="1"/>
          </p:cNvSpPr>
          <p:nvPr>
            <p:ph type="sldNum" sz="quarter" idx="12"/>
          </p:nvPr>
        </p:nvSpPr>
        <p:spPr/>
        <p:txBody>
          <a:bodyPr/>
          <a:lstStyle/>
          <a:p>
            <a:fld id="{B2FC610D-FAE1-464C-9CF3-920562D0AD66}" type="slidenum">
              <a:rPr lang="en-US" smtClean="0"/>
              <a:t>139</a:t>
            </a:fld>
            <a:endParaRPr lang="en-US"/>
          </a:p>
        </p:txBody>
      </p:sp>
      <p:pic>
        <p:nvPicPr>
          <p:cNvPr id="7" name="Picture 6"/>
          <p:cNvPicPr>
            <a:picLocks noChangeAspect="1"/>
          </p:cNvPicPr>
          <p:nvPr/>
        </p:nvPicPr>
        <p:blipFill>
          <a:blip r:embed="rId5"/>
          <a:stretch>
            <a:fillRect/>
          </a:stretch>
        </p:blipFill>
        <p:spPr>
          <a:xfrm>
            <a:off x="410360" y="2667000"/>
            <a:ext cx="5015246" cy="1745884"/>
          </a:xfrm>
          <a:prstGeom prst="rect">
            <a:avLst/>
          </a:prstGeom>
          <a:ln>
            <a:noFill/>
          </a:ln>
          <a:effectLst>
            <a:outerShdw blurRad="292100" dist="139700" dir="2700000" algn="tl" rotWithShape="0">
              <a:srgbClr val="333333">
                <a:alpha val="65000"/>
              </a:srgbClr>
            </a:outerShdw>
          </a:effectLst>
        </p:spPr>
      </p:pic>
      <p:pic>
        <p:nvPicPr>
          <p:cNvPr id="8" name="Picture 7"/>
          <p:cNvPicPr>
            <a:picLocks noChangeAspect="1"/>
          </p:cNvPicPr>
          <p:nvPr/>
        </p:nvPicPr>
        <p:blipFill>
          <a:blip r:embed="rId6"/>
          <a:stretch>
            <a:fillRect/>
          </a:stretch>
        </p:blipFill>
        <p:spPr>
          <a:xfrm>
            <a:off x="5638800" y="2819400"/>
            <a:ext cx="3197988" cy="142053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93744087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normAutofit/>
          </a:bodyPr>
          <a:lstStyle/>
          <a:p>
            <a:r>
              <a:rPr lang="en-US" dirty="0" smtClean="0"/>
              <a:t>Define Value of </a:t>
            </a:r>
            <a:r>
              <a:rPr lang="en-US" dirty="0" smtClean="0">
                <a:sym typeface="Wingdings" pitchFamily="2" charset="2"/>
              </a:rPr>
              <a:t>Sidechain</a:t>
            </a:r>
            <a:r>
              <a:rPr lang="en-US" dirty="0" smtClean="0"/>
              <a:t> Option</a:t>
            </a:r>
            <a:endParaRPr lang="en-US" dirty="0"/>
          </a:p>
        </p:txBody>
      </p:sp>
      <p:sp>
        <p:nvSpPr>
          <p:cNvPr id="4" name="TextBox 3"/>
          <p:cNvSpPr txBox="1"/>
          <p:nvPr/>
        </p:nvSpPr>
        <p:spPr>
          <a:xfrm>
            <a:off x="865774" y="1371600"/>
            <a:ext cx="6754225" cy="523220"/>
          </a:xfrm>
          <a:prstGeom prst="rect">
            <a:avLst/>
          </a:prstGeom>
          <a:noFill/>
        </p:spPr>
        <p:txBody>
          <a:bodyPr wrap="square" rtlCol="0">
            <a:spAutoFit/>
          </a:bodyPr>
          <a:lstStyle/>
          <a:p>
            <a:r>
              <a:rPr lang="el-GR" sz="2800" dirty="0" smtClean="0">
                <a:latin typeface="Cambria Math" pitchFamily="18" charset="0"/>
                <a:ea typeface="Cambria Math" pitchFamily="18" charset="0"/>
              </a:rPr>
              <a:t>α</a:t>
            </a:r>
            <a:r>
              <a:rPr lang="en-US" sz="2800" dirty="0" smtClean="0">
                <a:latin typeface="Cambria Math" pitchFamily="18" charset="0"/>
                <a:ea typeface="Cambria Math" pitchFamily="18" charset="0"/>
              </a:rPr>
              <a:t> = E( New tx fees ) – E( New Node Costs )</a:t>
            </a:r>
            <a:endParaRPr lang="en-US" sz="2800" dirty="0">
              <a:latin typeface="Cambria Math" pitchFamily="18" charset="0"/>
              <a:ea typeface="Cambria Math" pitchFamily="18" charset="0"/>
            </a:endParaRPr>
          </a:p>
        </p:txBody>
      </p:sp>
      <p:sp>
        <p:nvSpPr>
          <p:cNvPr id="5" name="TextBox 4"/>
          <p:cNvSpPr txBox="1"/>
          <p:nvPr/>
        </p:nvSpPr>
        <p:spPr>
          <a:xfrm>
            <a:off x="1825613" y="3581874"/>
            <a:ext cx="4013343" cy="400110"/>
          </a:xfrm>
          <a:prstGeom prst="rect">
            <a:avLst/>
          </a:prstGeom>
          <a:noFill/>
        </p:spPr>
        <p:txBody>
          <a:bodyPr wrap="none" rtlCol="0">
            <a:spAutoFit/>
          </a:bodyPr>
          <a:lstStyle/>
          <a:p>
            <a:r>
              <a:rPr lang="en-US" sz="2000" dirty="0" smtClean="0"/>
              <a:t>{  </a:t>
            </a:r>
            <a:r>
              <a:rPr lang="en-US" sz="1600" i="1" dirty="0" smtClean="0"/>
              <a:t>Power </a:t>
            </a:r>
            <a:r>
              <a:rPr lang="en-US" sz="2000" dirty="0" smtClean="0"/>
              <a:t>, Node Costs }           00.3 BTC</a:t>
            </a:r>
            <a:endParaRPr lang="en-US" sz="2000" dirty="0"/>
          </a:p>
        </p:txBody>
      </p:sp>
      <p:sp>
        <p:nvSpPr>
          <p:cNvPr id="6" name="Down Arrow 5"/>
          <p:cNvSpPr/>
          <p:nvPr/>
        </p:nvSpPr>
        <p:spPr>
          <a:xfrm>
            <a:off x="2286563" y="3324002"/>
            <a:ext cx="188811" cy="305285"/>
          </a:xfrm>
          <a:prstGeom prst="downArrow">
            <a:avLst/>
          </a:prstGeom>
          <a:solidFill>
            <a:schemeClr val="bg1">
              <a:lumMod val="85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own Arrow 6"/>
          <p:cNvSpPr/>
          <p:nvPr/>
        </p:nvSpPr>
        <p:spPr>
          <a:xfrm>
            <a:off x="3300957" y="3324002"/>
            <a:ext cx="188811" cy="305285"/>
          </a:xfrm>
          <a:prstGeom prst="downArrow">
            <a:avLst/>
          </a:prstGeom>
          <a:solidFill>
            <a:schemeClr val="bg1">
              <a:lumMod val="85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ight Arrow 7"/>
          <p:cNvSpPr/>
          <p:nvPr/>
        </p:nvSpPr>
        <p:spPr>
          <a:xfrm>
            <a:off x="4131704" y="3677063"/>
            <a:ext cx="482896" cy="209732"/>
          </a:xfrm>
          <a:prstGeom prst="rightArrow">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1830902" y="2495490"/>
            <a:ext cx="3993144" cy="400110"/>
          </a:xfrm>
          <a:prstGeom prst="rect">
            <a:avLst/>
          </a:prstGeom>
          <a:noFill/>
        </p:spPr>
        <p:txBody>
          <a:bodyPr wrap="none" rtlCol="0">
            <a:spAutoFit/>
          </a:bodyPr>
          <a:lstStyle/>
          <a:p>
            <a:r>
              <a:rPr lang="en-US" sz="2000" dirty="0" smtClean="0"/>
              <a:t>{ Power, Node Costs }          12.6 BTC</a:t>
            </a:r>
            <a:endParaRPr lang="en-US" sz="2000" dirty="0"/>
          </a:p>
        </p:txBody>
      </p:sp>
      <p:sp>
        <p:nvSpPr>
          <p:cNvPr id="10" name="Down Arrow 9"/>
          <p:cNvSpPr/>
          <p:nvPr/>
        </p:nvSpPr>
        <p:spPr>
          <a:xfrm>
            <a:off x="2291852" y="2237618"/>
            <a:ext cx="188811" cy="305285"/>
          </a:xfrm>
          <a:prstGeom prst="downArrow">
            <a:avLst/>
          </a:prstGeom>
          <a:solidFill>
            <a:schemeClr val="bg1">
              <a:lumMod val="85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Down Arrow 10"/>
          <p:cNvSpPr/>
          <p:nvPr/>
        </p:nvSpPr>
        <p:spPr>
          <a:xfrm>
            <a:off x="3306246" y="2237618"/>
            <a:ext cx="188811" cy="305285"/>
          </a:xfrm>
          <a:prstGeom prst="downArrow">
            <a:avLst/>
          </a:prstGeom>
          <a:solidFill>
            <a:schemeClr val="bg1">
              <a:lumMod val="85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Arrow 11"/>
          <p:cNvSpPr/>
          <p:nvPr/>
        </p:nvSpPr>
        <p:spPr>
          <a:xfrm>
            <a:off x="4136993" y="2590679"/>
            <a:ext cx="482896" cy="209732"/>
          </a:xfrm>
          <a:prstGeom prst="rightArrow">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quot;No&quot; Symbol 12"/>
          <p:cNvSpPr/>
          <p:nvPr/>
        </p:nvSpPr>
        <p:spPr>
          <a:xfrm>
            <a:off x="2141626" y="3521342"/>
            <a:ext cx="445987" cy="482448"/>
          </a:xfrm>
          <a:prstGeom prst="noSmoking">
            <a:avLst>
              <a:gd name="adj" fmla="val 11915"/>
            </a:avLst>
          </a:prstGeom>
          <a:solidFill>
            <a:schemeClr val="accent2">
              <a:alpha val="50000"/>
            </a:schemeClr>
          </a:solidFill>
          <a:ln>
            <a:solidFill>
              <a:schemeClr val="accent2">
                <a:shade val="50000"/>
                <a:alpha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14" name="TextBox 13"/>
          <p:cNvSpPr txBox="1"/>
          <p:nvPr/>
        </p:nvSpPr>
        <p:spPr>
          <a:xfrm>
            <a:off x="1830902" y="4633103"/>
            <a:ext cx="3978910" cy="400110"/>
          </a:xfrm>
          <a:prstGeom prst="rect">
            <a:avLst/>
          </a:prstGeom>
          <a:noFill/>
        </p:spPr>
        <p:txBody>
          <a:bodyPr wrap="none" rtlCol="0">
            <a:spAutoFit/>
          </a:bodyPr>
          <a:lstStyle/>
          <a:p>
            <a:r>
              <a:rPr lang="en-US" sz="2000" dirty="0" smtClean="0"/>
              <a:t>{  </a:t>
            </a:r>
            <a:r>
              <a:rPr lang="en-US" sz="1600" i="1" dirty="0" smtClean="0">
                <a:solidFill>
                  <a:prstClr val="black"/>
                </a:solidFill>
              </a:rPr>
              <a:t>Power </a:t>
            </a:r>
            <a:r>
              <a:rPr lang="en-US" sz="2000" dirty="0" smtClean="0"/>
              <a:t>, Node Costs }           00.2 BTC</a:t>
            </a:r>
            <a:endParaRPr lang="en-US" sz="2000" dirty="0"/>
          </a:p>
        </p:txBody>
      </p:sp>
      <p:sp>
        <p:nvSpPr>
          <p:cNvPr id="15" name="Down Arrow 14"/>
          <p:cNvSpPr/>
          <p:nvPr/>
        </p:nvSpPr>
        <p:spPr>
          <a:xfrm>
            <a:off x="2291852" y="4375231"/>
            <a:ext cx="188811" cy="305285"/>
          </a:xfrm>
          <a:prstGeom prst="downArrow">
            <a:avLst/>
          </a:prstGeom>
          <a:solidFill>
            <a:schemeClr val="bg1">
              <a:lumMod val="85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Down Arrow 15"/>
          <p:cNvSpPr/>
          <p:nvPr/>
        </p:nvSpPr>
        <p:spPr>
          <a:xfrm>
            <a:off x="3306246" y="4375231"/>
            <a:ext cx="188811" cy="305285"/>
          </a:xfrm>
          <a:prstGeom prst="downArrow">
            <a:avLst/>
          </a:prstGeom>
          <a:solidFill>
            <a:schemeClr val="bg1">
              <a:lumMod val="85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ight Arrow 16"/>
          <p:cNvSpPr/>
          <p:nvPr/>
        </p:nvSpPr>
        <p:spPr>
          <a:xfrm>
            <a:off x="4136993" y="4728292"/>
            <a:ext cx="482896" cy="209732"/>
          </a:xfrm>
          <a:prstGeom prst="rightArrow">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quot;No&quot; Symbol 21"/>
          <p:cNvSpPr/>
          <p:nvPr/>
        </p:nvSpPr>
        <p:spPr>
          <a:xfrm>
            <a:off x="2146915" y="4572571"/>
            <a:ext cx="445987" cy="482448"/>
          </a:xfrm>
          <a:prstGeom prst="noSmoking">
            <a:avLst>
              <a:gd name="adj" fmla="val 11915"/>
            </a:avLst>
          </a:prstGeom>
          <a:solidFill>
            <a:schemeClr val="accent2">
              <a:alpha val="50000"/>
            </a:schemeClr>
          </a:solidFill>
          <a:ln>
            <a:solidFill>
              <a:schemeClr val="accent2">
                <a:shade val="50000"/>
                <a:alpha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23" name="TextBox 22"/>
          <p:cNvSpPr txBox="1"/>
          <p:nvPr/>
        </p:nvSpPr>
        <p:spPr>
          <a:xfrm>
            <a:off x="1825612" y="5725636"/>
            <a:ext cx="3932423" cy="400110"/>
          </a:xfrm>
          <a:prstGeom prst="rect">
            <a:avLst/>
          </a:prstGeom>
          <a:noFill/>
        </p:spPr>
        <p:txBody>
          <a:bodyPr wrap="none" rtlCol="0">
            <a:spAutoFit/>
          </a:bodyPr>
          <a:lstStyle/>
          <a:p>
            <a:r>
              <a:rPr lang="en-US" sz="2000" dirty="0" smtClean="0"/>
              <a:t>{  </a:t>
            </a:r>
            <a:r>
              <a:rPr lang="en-US" sz="1600" i="1" dirty="0" smtClean="0">
                <a:solidFill>
                  <a:prstClr val="black"/>
                </a:solidFill>
              </a:rPr>
              <a:t>Power</a:t>
            </a:r>
            <a:r>
              <a:rPr lang="en-US" sz="2000" dirty="0" smtClean="0"/>
              <a:t>, Node Costs }           00.5 BTC</a:t>
            </a:r>
            <a:endParaRPr lang="en-US" sz="2000" dirty="0"/>
          </a:p>
        </p:txBody>
      </p:sp>
      <p:sp>
        <p:nvSpPr>
          <p:cNvPr id="24" name="Down Arrow 23"/>
          <p:cNvSpPr/>
          <p:nvPr/>
        </p:nvSpPr>
        <p:spPr>
          <a:xfrm>
            <a:off x="2286562" y="5467764"/>
            <a:ext cx="188811" cy="305285"/>
          </a:xfrm>
          <a:prstGeom prst="downArrow">
            <a:avLst/>
          </a:prstGeom>
          <a:solidFill>
            <a:schemeClr val="bg1">
              <a:lumMod val="85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Down Arrow 24"/>
          <p:cNvSpPr/>
          <p:nvPr/>
        </p:nvSpPr>
        <p:spPr>
          <a:xfrm>
            <a:off x="3300956" y="5467764"/>
            <a:ext cx="188811" cy="305285"/>
          </a:xfrm>
          <a:prstGeom prst="downArrow">
            <a:avLst/>
          </a:prstGeom>
          <a:solidFill>
            <a:schemeClr val="bg1">
              <a:lumMod val="85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ight Arrow 25"/>
          <p:cNvSpPr/>
          <p:nvPr/>
        </p:nvSpPr>
        <p:spPr>
          <a:xfrm>
            <a:off x="4131703" y="5820825"/>
            <a:ext cx="482896" cy="209732"/>
          </a:xfrm>
          <a:prstGeom prst="rightArrow">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quot;No&quot; Symbol 26"/>
          <p:cNvSpPr/>
          <p:nvPr/>
        </p:nvSpPr>
        <p:spPr>
          <a:xfrm>
            <a:off x="2141625" y="5665104"/>
            <a:ext cx="445987" cy="482448"/>
          </a:xfrm>
          <a:prstGeom prst="noSmoking">
            <a:avLst>
              <a:gd name="adj" fmla="val 11915"/>
            </a:avLst>
          </a:prstGeom>
          <a:solidFill>
            <a:schemeClr val="accent2">
              <a:alpha val="50000"/>
            </a:schemeClr>
          </a:solidFill>
          <a:ln>
            <a:solidFill>
              <a:schemeClr val="accent2">
                <a:shade val="50000"/>
                <a:alpha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28" name="Rounded Rectangle 27"/>
          <p:cNvSpPr/>
          <p:nvPr/>
        </p:nvSpPr>
        <p:spPr>
          <a:xfrm>
            <a:off x="1754702" y="2057400"/>
            <a:ext cx="4043889" cy="990600"/>
          </a:xfrm>
          <a:prstGeom prst="roundRect">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ounded Rectangle 28"/>
          <p:cNvSpPr/>
          <p:nvPr/>
        </p:nvSpPr>
        <p:spPr>
          <a:xfrm>
            <a:off x="1754702" y="3121232"/>
            <a:ext cx="4043889" cy="990600"/>
          </a:xfrm>
          <a:prstGeom prst="round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ounded Rectangle 29"/>
          <p:cNvSpPr/>
          <p:nvPr/>
        </p:nvSpPr>
        <p:spPr>
          <a:xfrm>
            <a:off x="1754702" y="4189516"/>
            <a:ext cx="4043889" cy="99060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ounded Rectangle 34"/>
          <p:cNvSpPr/>
          <p:nvPr/>
        </p:nvSpPr>
        <p:spPr>
          <a:xfrm>
            <a:off x="1754702" y="5257800"/>
            <a:ext cx="4043889" cy="990600"/>
          </a:xfrm>
          <a:prstGeom prst="round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p:cNvSpPr txBox="1"/>
          <p:nvPr/>
        </p:nvSpPr>
        <p:spPr>
          <a:xfrm>
            <a:off x="5925382" y="3354922"/>
            <a:ext cx="1418978" cy="523220"/>
          </a:xfrm>
          <a:prstGeom prst="rect">
            <a:avLst/>
          </a:prstGeom>
          <a:noFill/>
        </p:spPr>
        <p:txBody>
          <a:bodyPr wrap="none" rtlCol="0">
            <a:spAutoFit/>
          </a:bodyPr>
          <a:lstStyle/>
          <a:p>
            <a:r>
              <a:rPr lang="el-GR" sz="2800" dirty="0" smtClean="0">
                <a:latin typeface="Cambria Math" pitchFamily="18" charset="0"/>
                <a:ea typeface="Cambria Math" pitchFamily="18" charset="0"/>
              </a:rPr>
              <a:t>α</a:t>
            </a:r>
            <a:r>
              <a:rPr lang="en-US" sz="2800" baseline="-25000" dirty="0" smtClean="0">
                <a:latin typeface="Cambria Math" pitchFamily="18" charset="0"/>
                <a:ea typeface="Cambria Math" pitchFamily="18" charset="0"/>
              </a:rPr>
              <a:t>Namecoin</a:t>
            </a:r>
            <a:endParaRPr lang="en-US" sz="2800" baseline="-25000" dirty="0">
              <a:latin typeface="Cambria Math" pitchFamily="18" charset="0"/>
              <a:ea typeface="Cambria Math" pitchFamily="18" charset="0"/>
            </a:endParaRPr>
          </a:p>
        </p:txBody>
      </p:sp>
      <p:sp>
        <p:nvSpPr>
          <p:cNvPr id="38" name="TextBox 37"/>
          <p:cNvSpPr txBox="1"/>
          <p:nvPr/>
        </p:nvSpPr>
        <p:spPr>
          <a:xfrm>
            <a:off x="5945702" y="4423206"/>
            <a:ext cx="1290418" cy="523220"/>
          </a:xfrm>
          <a:prstGeom prst="rect">
            <a:avLst/>
          </a:prstGeom>
          <a:noFill/>
        </p:spPr>
        <p:txBody>
          <a:bodyPr wrap="none" rtlCol="0">
            <a:spAutoFit/>
          </a:bodyPr>
          <a:lstStyle/>
          <a:p>
            <a:r>
              <a:rPr lang="el-GR" sz="2800" dirty="0" smtClean="0">
                <a:latin typeface="Cambria Math" pitchFamily="18" charset="0"/>
                <a:ea typeface="Cambria Math" pitchFamily="18" charset="0"/>
              </a:rPr>
              <a:t>α</a:t>
            </a:r>
            <a:r>
              <a:rPr lang="en-US" sz="2800" baseline="-25000" dirty="0" smtClean="0">
                <a:latin typeface="Cambria Math" pitchFamily="18" charset="0"/>
                <a:ea typeface="Cambria Math" pitchFamily="18" charset="0"/>
              </a:rPr>
              <a:t>Zerocoin</a:t>
            </a:r>
            <a:endParaRPr lang="en-US" sz="2800" baseline="-25000" dirty="0">
              <a:latin typeface="Cambria Math" pitchFamily="18" charset="0"/>
              <a:ea typeface="Cambria Math" pitchFamily="18" charset="0"/>
            </a:endParaRPr>
          </a:p>
        </p:txBody>
      </p:sp>
      <p:sp>
        <p:nvSpPr>
          <p:cNvPr id="39" name="TextBox 38"/>
          <p:cNvSpPr txBox="1"/>
          <p:nvPr/>
        </p:nvSpPr>
        <p:spPr>
          <a:xfrm>
            <a:off x="5960942" y="5491490"/>
            <a:ext cx="1410964" cy="523220"/>
          </a:xfrm>
          <a:prstGeom prst="rect">
            <a:avLst/>
          </a:prstGeom>
          <a:noFill/>
        </p:spPr>
        <p:txBody>
          <a:bodyPr wrap="none" rtlCol="0">
            <a:spAutoFit/>
          </a:bodyPr>
          <a:lstStyle/>
          <a:p>
            <a:r>
              <a:rPr lang="el-GR" sz="2800" dirty="0" smtClean="0">
                <a:latin typeface="Cambria Math" pitchFamily="18" charset="0"/>
                <a:ea typeface="Cambria Math" pitchFamily="18" charset="0"/>
              </a:rPr>
              <a:t>α</a:t>
            </a:r>
            <a:r>
              <a:rPr lang="en-US" sz="2800" baseline="-25000" dirty="0" smtClean="0">
                <a:latin typeface="Cambria Math" pitchFamily="18" charset="0"/>
                <a:ea typeface="Cambria Math" pitchFamily="18" charset="0"/>
              </a:rPr>
              <a:t>Rootstock</a:t>
            </a:r>
            <a:endParaRPr lang="en-US" sz="2800" baseline="-25000" dirty="0">
              <a:latin typeface="Cambria Math" pitchFamily="18" charset="0"/>
              <a:ea typeface="Cambria Math" pitchFamily="18" charset="0"/>
            </a:endParaRPr>
          </a:p>
        </p:txBody>
      </p:sp>
      <p:sp>
        <p:nvSpPr>
          <p:cNvPr id="40" name="TextBox 39"/>
          <p:cNvSpPr txBox="1"/>
          <p:nvPr/>
        </p:nvSpPr>
        <p:spPr>
          <a:xfrm>
            <a:off x="6248400" y="2343090"/>
            <a:ext cx="1521827" cy="400110"/>
          </a:xfrm>
          <a:prstGeom prst="rect">
            <a:avLst/>
          </a:prstGeom>
          <a:noFill/>
        </p:spPr>
        <p:txBody>
          <a:bodyPr wrap="none" rtlCol="0">
            <a:spAutoFit/>
          </a:bodyPr>
          <a:lstStyle/>
          <a:p>
            <a:r>
              <a:rPr lang="en-US" sz="2000" dirty="0" smtClean="0"/>
              <a:t>Bitcoin (N/A)</a:t>
            </a:r>
            <a:endParaRPr lang="en-US" sz="2000" dirty="0"/>
          </a:p>
        </p:txBody>
      </p:sp>
      <p:sp>
        <p:nvSpPr>
          <p:cNvPr id="41" name="TextBox 40"/>
          <p:cNvSpPr txBox="1"/>
          <p:nvPr/>
        </p:nvSpPr>
        <p:spPr>
          <a:xfrm>
            <a:off x="7239000" y="3429000"/>
            <a:ext cx="1463799" cy="400110"/>
          </a:xfrm>
          <a:prstGeom prst="rect">
            <a:avLst/>
          </a:prstGeom>
          <a:noFill/>
        </p:spPr>
        <p:txBody>
          <a:bodyPr wrap="none" rtlCol="0">
            <a:spAutoFit/>
          </a:bodyPr>
          <a:lstStyle/>
          <a:p>
            <a:r>
              <a:rPr lang="en-US" sz="2000" dirty="0" smtClean="0">
                <a:latin typeface="Cambria Math" pitchFamily="18" charset="0"/>
                <a:ea typeface="Cambria Math" pitchFamily="18" charset="0"/>
              </a:rPr>
              <a:t>= </a:t>
            </a:r>
            <a:r>
              <a:rPr lang="en-US" sz="2000" dirty="0" smtClean="0"/>
              <a:t>0.296 BTC</a:t>
            </a:r>
            <a:endParaRPr lang="en-US" sz="2000" dirty="0"/>
          </a:p>
        </p:txBody>
      </p:sp>
      <p:sp>
        <p:nvSpPr>
          <p:cNvPr id="42" name="TextBox 41"/>
          <p:cNvSpPr txBox="1"/>
          <p:nvPr/>
        </p:nvSpPr>
        <p:spPr>
          <a:xfrm>
            <a:off x="7239000" y="4562982"/>
            <a:ext cx="1463799" cy="400110"/>
          </a:xfrm>
          <a:prstGeom prst="rect">
            <a:avLst/>
          </a:prstGeom>
          <a:noFill/>
        </p:spPr>
        <p:txBody>
          <a:bodyPr wrap="none" rtlCol="0">
            <a:spAutoFit/>
          </a:bodyPr>
          <a:lstStyle/>
          <a:p>
            <a:r>
              <a:rPr lang="en-US" sz="2000" dirty="0" smtClean="0">
                <a:latin typeface="Cambria Math" pitchFamily="18" charset="0"/>
                <a:ea typeface="Cambria Math" pitchFamily="18" charset="0"/>
              </a:rPr>
              <a:t>= </a:t>
            </a:r>
            <a:r>
              <a:rPr lang="en-US" sz="2000" dirty="0" smtClean="0"/>
              <a:t>0.197 BTC</a:t>
            </a:r>
            <a:endParaRPr lang="en-US" sz="2000" dirty="0"/>
          </a:p>
        </p:txBody>
      </p:sp>
      <p:sp>
        <p:nvSpPr>
          <p:cNvPr id="43" name="TextBox 42"/>
          <p:cNvSpPr txBox="1"/>
          <p:nvPr/>
        </p:nvSpPr>
        <p:spPr>
          <a:xfrm>
            <a:off x="7239000" y="5553045"/>
            <a:ext cx="1463799" cy="400110"/>
          </a:xfrm>
          <a:prstGeom prst="rect">
            <a:avLst/>
          </a:prstGeom>
          <a:noFill/>
        </p:spPr>
        <p:txBody>
          <a:bodyPr wrap="none" rtlCol="0">
            <a:spAutoFit/>
          </a:bodyPr>
          <a:lstStyle/>
          <a:p>
            <a:r>
              <a:rPr lang="en-US" sz="2000" dirty="0" smtClean="0">
                <a:latin typeface="Cambria Math" pitchFamily="18" charset="0"/>
                <a:ea typeface="Cambria Math" pitchFamily="18" charset="0"/>
              </a:rPr>
              <a:t>= </a:t>
            </a:r>
            <a:r>
              <a:rPr lang="en-US" sz="2000" dirty="0" smtClean="0"/>
              <a:t>0.480 BTC</a:t>
            </a:r>
            <a:endParaRPr lang="en-US" sz="2000" dirty="0"/>
          </a:p>
        </p:txBody>
      </p:sp>
      <p:pic>
        <p:nvPicPr>
          <p:cNvPr id="34" name="image3.png" descr="bloq-logo.png"/>
          <p:cNvPicPr>
            <a:picLocks noChangeAspect="1"/>
          </p:cNvPicPr>
          <p:nvPr/>
        </p:nvPicPr>
        <p:blipFill>
          <a:blip r:embed="rId3">
            <a:extLst/>
          </a:blip>
          <a:stretch>
            <a:fillRect/>
          </a:stretch>
        </p:blipFill>
        <p:spPr>
          <a:xfrm>
            <a:off x="8237272" y="76200"/>
            <a:ext cx="830528" cy="400610"/>
          </a:xfrm>
          <a:prstGeom prst="rect">
            <a:avLst/>
          </a:prstGeom>
          <a:ln w="12700">
            <a:miter lim="400000"/>
          </a:ln>
        </p:spPr>
      </p:pic>
      <p:sp>
        <p:nvSpPr>
          <p:cNvPr id="3" name="Slide Number Placeholder 2"/>
          <p:cNvSpPr>
            <a:spLocks noGrp="1"/>
          </p:cNvSpPr>
          <p:nvPr>
            <p:ph type="sldNum" sz="quarter" idx="12"/>
          </p:nvPr>
        </p:nvSpPr>
        <p:spPr/>
        <p:txBody>
          <a:bodyPr/>
          <a:lstStyle/>
          <a:p>
            <a:fld id="{B2FC610D-FAE1-464C-9CF3-920562D0AD66}" type="slidenum">
              <a:rPr lang="en-US" smtClean="0"/>
              <a:t>14</a:t>
            </a:fld>
            <a:endParaRPr lang="en-US"/>
          </a:p>
        </p:txBody>
      </p:sp>
    </p:spTree>
    <p:extLst>
      <p:ext uri="{BB962C8B-B14F-4D97-AF65-F5344CB8AC3E}">
        <p14:creationId xmlns:p14="http://schemas.microsoft.com/office/powerpoint/2010/main" val="306865894"/>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2370" y="-114300"/>
            <a:ext cx="8229600" cy="1143000"/>
          </a:xfrm>
        </p:spPr>
        <p:txBody>
          <a:bodyPr>
            <a:normAutofit/>
          </a:bodyPr>
          <a:lstStyle/>
          <a:p>
            <a:r>
              <a:rPr lang="en-US" dirty="0" smtClean="0"/>
              <a:t>Finally: Orphan Commentary (11)</a:t>
            </a:r>
            <a:endParaRPr lang="en-US" dirty="0"/>
          </a:p>
        </p:txBody>
      </p:sp>
      <p:sp>
        <p:nvSpPr>
          <p:cNvPr id="3" name="Content Placeholder 2"/>
          <p:cNvSpPr>
            <a:spLocks noGrp="1"/>
          </p:cNvSpPr>
          <p:nvPr>
            <p:ph idx="1"/>
          </p:nvPr>
        </p:nvSpPr>
        <p:spPr>
          <a:xfrm>
            <a:off x="499728" y="1143000"/>
            <a:ext cx="8263271" cy="5395912"/>
          </a:xfrm>
        </p:spPr>
        <p:txBody>
          <a:bodyPr>
            <a:normAutofit fontScale="92500" lnSpcReduction="20000"/>
          </a:bodyPr>
          <a:lstStyle/>
          <a:p>
            <a:r>
              <a:rPr lang="en-US" dirty="0" smtClean="0"/>
              <a:t>Concept of ‘orphaning’ is intimately related to our highlighted issues – </a:t>
            </a:r>
            <a:r>
              <a:rPr lang="en-US" b="1" dirty="0" smtClean="0"/>
              <a:t>bandwidth</a:t>
            </a:r>
            <a:r>
              <a:rPr lang="en-US" dirty="0" smtClean="0"/>
              <a:t> and </a:t>
            </a:r>
            <a:r>
              <a:rPr lang="en-US" b="1" dirty="0" smtClean="0"/>
              <a:t>fee market</a:t>
            </a:r>
            <a:r>
              <a:rPr lang="en-US" dirty="0" smtClean="0"/>
              <a:t>.</a:t>
            </a:r>
            <a:endParaRPr lang="en-US" b="1" dirty="0" smtClean="0"/>
          </a:p>
          <a:p>
            <a:endParaRPr lang="en-US" dirty="0" smtClean="0"/>
          </a:p>
          <a:p>
            <a:endParaRPr lang="en-US" dirty="0" smtClean="0"/>
          </a:p>
          <a:p>
            <a:endParaRPr lang="en-US" dirty="0" smtClean="0"/>
          </a:p>
          <a:p>
            <a:endParaRPr lang="en-US" dirty="0"/>
          </a:p>
          <a:p>
            <a:r>
              <a:rPr lang="en-US" dirty="0" smtClean="0"/>
              <a:t>In fact, it is intimately related to BFT!</a:t>
            </a:r>
          </a:p>
          <a:p>
            <a:r>
              <a:rPr lang="en-US" dirty="0" smtClean="0"/>
              <a:t>The </a:t>
            </a:r>
            <a:r>
              <a:rPr lang="en-US" b="1" dirty="0" smtClean="0"/>
              <a:t>game-theoretic problems</a:t>
            </a:r>
            <a:r>
              <a:rPr lang="en-US" dirty="0" smtClean="0"/>
              <a:t> which Bitcoin solves are:</a:t>
            </a:r>
          </a:p>
          <a:p>
            <a:pPr lvl="1"/>
            <a:r>
              <a:rPr lang="en-US" dirty="0" smtClean="0"/>
              <a:t>When someone says “I didn’t get your transaction message” are they </a:t>
            </a:r>
            <a:r>
              <a:rPr lang="en-US" b="1" u="sng" dirty="0" smtClean="0"/>
              <a:t>lying</a:t>
            </a:r>
            <a:r>
              <a:rPr lang="en-US" dirty="0" smtClean="0"/>
              <a:t>?</a:t>
            </a:r>
          </a:p>
          <a:p>
            <a:pPr lvl="1"/>
            <a:r>
              <a:rPr lang="en-US" dirty="0" smtClean="0"/>
              <a:t>When someone says “This is </a:t>
            </a:r>
            <a:r>
              <a:rPr lang="en-US" i="1" u="sng" dirty="0" smtClean="0"/>
              <a:t>everything</a:t>
            </a:r>
            <a:r>
              <a:rPr lang="en-US" dirty="0" smtClean="0"/>
              <a:t> the network decided, while you were gone.” are they </a:t>
            </a:r>
            <a:r>
              <a:rPr lang="en-US" b="1" u="sng" dirty="0" smtClean="0"/>
              <a:t>lying</a:t>
            </a:r>
            <a:r>
              <a:rPr lang="en-US" dirty="0" smtClean="0"/>
              <a:t>?</a:t>
            </a:r>
            <a:endParaRPr lang="en-US" dirty="0"/>
          </a:p>
        </p:txBody>
      </p:sp>
      <p:sp>
        <p:nvSpPr>
          <p:cNvPr id="4" name="Slide Number Placeholder 3"/>
          <p:cNvSpPr>
            <a:spLocks noGrp="1"/>
          </p:cNvSpPr>
          <p:nvPr>
            <p:ph type="sldNum" sz="quarter" idx="12"/>
          </p:nvPr>
        </p:nvSpPr>
        <p:spPr/>
        <p:txBody>
          <a:bodyPr/>
          <a:lstStyle/>
          <a:p>
            <a:fld id="{B2FC610D-FAE1-464C-9CF3-920562D0AD66}" type="slidenum">
              <a:rPr lang="en-US" smtClean="0"/>
              <a:t>140</a:t>
            </a:fld>
            <a:endParaRPr lang="en-US" dirty="0"/>
          </a:p>
        </p:txBody>
      </p:sp>
      <p:pic>
        <p:nvPicPr>
          <p:cNvPr id="5" name="Picture 2" descr="blockchai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000" y="2057400"/>
            <a:ext cx="4572000" cy="15811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282900"/>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2FC610D-FAE1-464C-9CF3-920562D0AD66}" type="slidenum">
              <a:rPr lang="en-US" smtClean="0"/>
              <a:t>141</a:t>
            </a:fld>
            <a:endParaRPr lang="en-US" dirty="0"/>
          </a:p>
        </p:txBody>
      </p:sp>
      <p:pic>
        <p:nvPicPr>
          <p:cNvPr id="5" name="Picture 4"/>
          <p:cNvPicPr>
            <a:picLocks noChangeAspect="1"/>
          </p:cNvPicPr>
          <p:nvPr/>
        </p:nvPicPr>
        <p:blipFill>
          <a:blip r:embed="rId3"/>
          <a:stretch>
            <a:fillRect/>
          </a:stretch>
        </p:blipFill>
        <p:spPr>
          <a:xfrm>
            <a:off x="1554162" y="152400"/>
            <a:ext cx="6705600" cy="6705600"/>
          </a:xfrm>
          <a:prstGeom prst="rect">
            <a:avLst/>
          </a:prstGeom>
        </p:spPr>
      </p:pic>
      <p:sp>
        <p:nvSpPr>
          <p:cNvPr id="2" name="Title 1"/>
          <p:cNvSpPr>
            <a:spLocks noGrp="1"/>
          </p:cNvSpPr>
          <p:nvPr>
            <p:ph type="title"/>
          </p:nvPr>
        </p:nvSpPr>
        <p:spPr>
          <a:xfrm>
            <a:off x="228600" y="274638"/>
            <a:ext cx="2514600" cy="1143000"/>
          </a:xfrm>
        </p:spPr>
        <p:txBody>
          <a:bodyPr>
            <a:normAutofit fontScale="90000"/>
          </a:bodyPr>
          <a:lstStyle/>
          <a:p>
            <a:pPr algn="l"/>
            <a:r>
              <a:rPr lang="en-US" dirty="0" smtClean="0"/>
              <a:t>One Argument</a:t>
            </a:r>
            <a:endParaRPr lang="en-US" dirty="0"/>
          </a:p>
        </p:txBody>
      </p:sp>
    </p:spTree>
    <p:extLst>
      <p:ext uri="{BB962C8B-B14F-4D97-AF65-F5344CB8AC3E}">
        <p14:creationId xmlns:p14="http://schemas.microsoft.com/office/powerpoint/2010/main" val="4262679536"/>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2FC610D-FAE1-464C-9CF3-920562D0AD66}" type="slidenum">
              <a:rPr lang="en-US" smtClean="0"/>
              <a:t>142</a:t>
            </a:fld>
            <a:endParaRPr lang="en-US" dirty="0"/>
          </a:p>
        </p:txBody>
      </p:sp>
      <p:pic>
        <p:nvPicPr>
          <p:cNvPr id="5" name="Picture 4"/>
          <p:cNvPicPr>
            <a:picLocks noChangeAspect="1"/>
          </p:cNvPicPr>
          <p:nvPr/>
        </p:nvPicPr>
        <p:blipFill>
          <a:blip r:embed="rId3"/>
          <a:stretch>
            <a:fillRect/>
          </a:stretch>
        </p:blipFill>
        <p:spPr>
          <a:xfrm>
            <a:off x="1600200" y="152400"/>
            <a:ext cx="6629399" cy="6629399"/>
          </a:xfrm>
          <a:prstGeom prst="rect">
            <a:avLst/>
          </a:prstGeom>
        </p:spPr>
      </p:pic>
      <p:sp>
        <p:nvSpPr>
          <p:cNvPr id="2" name="Title 1"/>
          <p:cNvSpPr>
            <a:spLocks noGrp="1"/>
          </p:cNvSpPr>
          <p:nvPr>
            <p:ph type="title"/>
          </p:nvPr>
        </p:nvSpPr>
        <p:spPr>
          <a:xfrm>
            <a:off x="228600" y="274638"/>
            <a:ext cx="2514600" cy="1143000"/>
          </a:xfrm>
        </p:spPr>
        <p:txBody>
          <a:bodyPr>
            <a:normAutofit fontScale="90000"/>
          </a:bodyPr>
          <a:lstStyle/>
          <a:p>
            <a:pPr algn="l"/>
            <a:r>
              <a:rPr lang="en-US" dirty="0" smtClean="0"/>
              <a:t>One Argument</a:t>
            </a:r>
            <a:endParaRPr lang="en-US" dirty="0"/>
          </a:p>
        </p:txBody>
      </p:sp>
      <p:sp>
        <p:nvSpPr>
          <p:cNvPr id="6" name="Title 1"/>
          <p:cNvSpPr txBox="1">
            <a:spLocks/>
          </p:cNvSpPr>
          <p:nvPr/>
        </p:nvSpPr>
        <p:spPr>
          <a:xfrm>
            <a:off x="457200" y="1676400"/>
            <a:ext cx="1752600" cy="457200"/>
          </a:xfrm>
          <a:prstGeom prst="rect">
            <a:avLst/>
          </a:prstGeom>
          <a:solidFill>
            <a:srgbClr val="FFFF00"/>
          </a:solidFill>
          <a:ln>
            <a:solidFill>
              <a:schemeClr val="tx1"/>
            </a:solidFill>
          </a:ln>
        </p:spPr>
        <p:txBody>
          <a:bodyPr vert="horz" lIns="91440" tIns="45720" rIns="91440" bIns="45720" rtlCol="0" anchor="ctr">
            <a:normAutofit fontScale="675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smtClean="0"/>
              <a:t>Orphan Cost</a:t>
            </a:r>
            <a:endParaRPr lang="en-US" sz="3600" dirty="0"/>
          </a:p>
        </p:txBody>
      </p:sp>
      <p:sp>
        <p:nvSpPr>
          <p:cNvPr id="8" name="Title 1"/>
          <p:cNvSpPr txBox="1">
            <a:spLocks/>
          </p:cNvSpPr>
          <p:nvPr/>
        </p:nvSpPr>
        <p:spPr>
          <a:xfrm>
            <a:off x="2971800" y="5105400"/>
            <a:ext cx="152400" cy="152400"/>
          </a:xfrm>
          <a:prstGeom prst="rect">
            <a:avLst/>
          </a:prstGeom>
          <a:solidFill>
            <a:srgbClr val="FFFF00"/>
          </a:solidFill>
          <a:ln w="38100">
            <a:solidFill>
              <a:schemeClr val="tx1"/>
            </a:solidFill>
          </a:ln>
        </p:spPr>
        <p:txBody>
          <a:bodyPr vert="horz" lIns="91440" tIns="45720" rIns="91440" bIns="45720" rtlCol="0" anchor="ctr">
            <a:normAutofit fontScale="250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US" sz="3600" dirty="0"/>
          </a:p>
        </p:txBody>
      </p:sp>
      <p:sp>
        <p:nvSpPr>
          <p:cNvPr id="9" name="Title 1"/>
          <p:cNvSpPr txBox="1">
            <a:spLocks/>
          </p:cNvSpPr>
          <p:nvPr/>
        </p:nvSpPr>
        <p:spPr>
          <a:xfrm>
            <a:off x="3810000" y="3581400"/>
            <a:ext cx="152400" cy="1219200"/>
          </a:xfrm>
          <a:prstGeom prst="rect">
            <a:avLst/>
          </a:prstGeom>
          <a:solidFill>
            <a:srgbClr val="FFFF00"/>
          </a:solidFill>
          <a:ln w="38100">
            <a:solidFill>
              <a:schemeClr val="tx1"/>
            </a:solidFill>
          </a:ln>
        </p:spPr>
        <p:txBody>
          <a:bodyPr vert="horz" lIns="91440" tIns="45720" rIns="91440" bIns="45720"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US" sz="3600" dirty="0"/>
          </a:p>
        </p:txBody>
      </p:sp>
      <p:sp>
        <p:nvSpPr>
          <p:cNvPr id="10" name="Title 1"/>
          <p:cNvSpPr txBox="1">
            <a:spLocks/>
          </p:cNvSpPr>
          <p:nvPr/>
        </p:nvSpPr>
        <p:spPr>
          <a:xfrm>
            <a:off x="4724400" y="3299460"/>
            <a:ext cx="152400" cy="365760"/>
          </a:xfrm>
          <a:prstGeom prst="rect">
            <a:avLst/>
          </a:prstGeom>
          <a:solidFill>
            <a:srgbClr val="FFFF00"/>
          </a:solidFill>
          <a:ln w="38100">
            <a:solidFill>
              <a:schemeClr val="tx1"/>
            </a:solidFill>
          </a:ln>
        </p:spPr>
        <p:txBody>
          <a:bodyPr vert="horz" lIns="91440" tIns="45720" rIns="91440" bIns="45720" rtlCol="0" anchor="ctr">
            <a:normAutofit fontScale="600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US" sz="3600" dirty="0"/>
          </a:p>
        </p:txBody>
      </p:sp>
      <p:sp>
        <p:nvSpPr>
          <p:cNvPr id="11" name="Title 1"/>
          <p:cNvSpPr txBox="1">
            <a:spLocks/>
          </p:cNvSpPr>
          <p:nvPr/>
        </p:nvSpPr>
        <p:spPr>
          <a:xfrm>
            <a:off x="6553200" y="1356678"/>
            <a:ext cx="152400" cy="1005522"/>
          </a:xfrm>
          <a:prstGeom prst="rect">
            <a:avLst/>
          </a:prstGeom>
          <a:solidFill>
            <a:srgbClr val="FFFF00"/>
          </a:solidFill>
          <a:ln w="38100">
            <a:solidFill>
              <a:schemeClr val="tx1"/>
            </a:solidFill>
          </a:ln>
        </p:spPr>
        <p:txBody>
          <a:bodyPr vert="horz" lIns="91440" tIns="45720" rIns="91440" bIns="45720"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US" sz="3600" dirty="0"/>
          </a:p>
        </p:txBody>
      </p:sp>
      <p:sp>
        <p:nvSpPr>
          <p:cNvPr id="12" name="Title 1"/>
          <p:cNvSpPr txBox="1">
            <a:spLocks/>
          </p:cNvSpPr>
          <p:nvPr/>
        </p:nvSpPr>
        <p:spPr>
          <a:xfrm>
            <a:off x="7543800" y="1143318"/>
            <a:ext cx="152400" cy="198279"/>
          </a:xfrm>
          <a:prstGeom prst="rect">
            <a:avLst/>
          </a:prstGeom>
          <a:solidFill>
            <a:srgbClr val="FFFF00"/>
          </a:solidFill>
          <a:ln w="38100">
            <a:solidFill>
              <a:schemeClr val="tx1"/>
            </a:solidFill>
          </a:ln>
        </p:spPr>
        <p:txBody>
          <a:bodyPr vert="horz" lIns="91440" tIns="45720" rIns="91440" bIns="45720" rtlCol="0" anchor="ctr">
            <a:normAutofit fontScale="250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US" sz="3600" dirty="0"/>
          </a:p>
        </p:txBody>
      </p:sp>
      <p:sp>
        <p:nvSpPr>
          <p:cNvPr id="13" name="Title 1"/>
          <p:cNvSpPr txBox="1">
            <a:spLocks/>
          </p:cNvSpPr>
          <p:nvPr/>
        </p:nvSpPr>
        <p:spPr>
          <a:xfrm>
            <a:off x="5524500" y="3299460"/>
            <a:ext cx="228600" cy="91440"/>
          </a:xfrm>
          <a:prstGeom prst="rect">
            <a:avLst/>
          </a:prstGeom>
          <a:solidFill>
            <a:srgbClr val="FFFF00"/>
          </a:solidFill>
          <a:ln w="38100">
            <a:solidFill>
              <a:schemeClr val="tx1"/>
            </a:solidFill>
          </a:ln>
        </p:spPr>
        <p:txBody>
          <a:bodyPr vert="horz" lIns="91440" tIns="45720" rIns="91440" bIns="45720" rtlCol="0" anchor="ctr">
            <a:normAutofit fontScale="250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US" sz="3600" dirty="0"/>
          </a:p>
        </p:txBody>
      </p:sp>
    </p:spTree>
    <p:extLst>
      <p:ext uri="{BB962C8B-B14F-4D97-AF65-F5344CB8AC3E}">
        <p14:creationId xmlns:p14="http://schemas.microsoft.com/office/powerpoint/2010/main" val="2582368660"/>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6600" dirty="0" smtClean="0"/>
              <a:t>Recall</a:t>
            </a:r>
            <a:endParaRPr lang="en-US" sz="6600" dirty="0"/>
          </a:p>
        </p:txBody>
      </p:sp>
      <p:sp>
        <p:nvSpPr>
          <p:cNvPr id="3" name="Content Placeholder 2"/>
          <p:cNvSpPr>
            <a:spLocks noGrp="1"/>
          </p:cNvSpPr>
          <p:nvPr>
            <p:ph idx="1"/>
          </p:nvPr>
        </p:nvSpPr>
        <p:spPr/>
        <p:txBody>
          <a:bodyPr>
            <a:normAutofit/>
          </a:bodyPr>
          <a:lstStyle/>
          <a:p>
            <a:r>
              <a:rPr lang="en-US" sz="4000" dirty="0" smtClean="0"/>
              <a:t>My arguments were:</a:t>
            </a:r>
          </a:p>
          <a:p>
            <a:pPr marL="971550" lvl="1" indent="-514350">
              <a:buFont typeface="+mj-lt"/>
              <a:buAutoNum type="arabicPeriod"/>
            </a:pPr>
            <a:r>
              <a:rPr lang="en-US" sz="3600" dirty="0" smtClean="0"/>
              <a:t>SPV mining can eliminate orphaning.</a:t>
            </a:r>
          </a:p>
          <a:p>
            <a:pPr marL="971550" lvl="1" indent="-514350">
              <a:buFont typeface="+mj-lt"/>
              <a:buAutoNum type="arabicPeriod"/>
            </a:pPr>
            <a:r>
              <a:rPr lang="en-US" sz="3600" dirty="0" smtClean="0"/>
              <a:t>Orphan costs do not have a significant effect on ‘supply’. Under SPV / scheduled blocks, orphan costs would be zero.</a:t>
            </a:r>
          </a:p>
          <a:p>
            <a:pPr lvl="1"/>
            <a:endParaRPr lang="en-US" sz="3600" dirty="0"/>
          </a:p>
        </p:txBody>
      </p:sp>
      <p:sp>
        <p:nvSpPr>
          <p:cNvPr id="4" name="Slide Number Placeholder 3"/>
          <p:cNvSpPr>
            <a:spLocks noGrp="1"/>
          </p:cNvSpPr>
          <p:nvPr>
            <p:ph type="sldNum" sz="quarter" idx="12"/>
          </p:nvPr>
        </p:nvSpPr>
        <p:spPr/>
        <p:txBody>
          <a:bodyPr/>
          <a:lstStyle/>
          <a:p>
            <a:fld id="{B2FC610D-FAE1-464C-9CF3-920562D0AD66}" type="slidenum">
              <a:rPr lang="en-US" smtClean="0"/>
              <a:t>143</a:t>
            </a:fld>
            <a:endParaRPr lang="en-US" dirty="0"/>
          </a:p>
        </p:txBody>
      </p:sp>
    </p:spTree>
    <p:extLst>
      <p:ext uri="{BB962C8B-B14F-4D97-AF65-F5344CB8AC3E}">
        <p14:creationId xmlns:p14="http://schemas.microsoft.com/office/powerpoint/2010/main" val="2861945287"/>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642751" y="1066800"/>
            <a:ext cx="8018649" cy="5314806"/>
          </a:xfrm>
          <a:prstGeom prst="rect">
            <a:avLst/>
          </a:prstGeom>
        </p:spPr>
      </p:pic>
      <p:sp>
        <p:nvSpPr>
          <p:cNvPr id="2" name="Title 1"/>
          <p:cNvSpPr>
            <a:spLocks noGrp="1"/>
          </p:cNvSpPr>
          <p:nvPr>
            <p:ph type="title"/>
          </p:nvPr>
        </p:nvSpPr>
        <p:spPr/>
        <p:txBody>
          <a:bodyPr/>
          <a:lstStyle/>
          <a:p>
            <a:r>
              <a:rPr lang="en-US" dirty="0" smtClean="0"/>
              <a:t>Orphaned Blocks, n=2</a:t>
            </a:r>
            <a:endParaRPr lang="en-US" dirty="0"/>
          </a:p>
        </p:txBody>
      </p:sp>
      <p:sp>
        <p:nvSpPr>
          <p:cNvPr id="4" name="Slide Number Placeholder 3"/>
          <p:cNvSpPr>
            <a:spLocks noGrp="1"/>
          </p:cNvSpPr>
          <p:nvPr>
            <p:ph type="sldNum" sz="quarter" idx="12"/>
          </p:nvPr>
        </p:nvSpPr>
        <p:spPr/>
        <p:txBody>
          <a:bodyPr/>
          <a:lstStyle/>
          <a:p>
            <a:fld id="{B2FC610D-FAE1-464C-9CF3-920562D0AD66}" type="slidenum">
              <a:rPr lang="en-US" smtClean="0"/>
              <a:t>144</a:t>
            </a:fld>
            <a:endParaRPr lang="en-US" dirty="0"/>
          </a:p>
        </p:txBody>
      </p:sp>
      <p:sp>
        <p:nvSpPr>
          <p:cNvPr id="6" name="TextBox 5"/>
          <p:cNvSpPr txBox="1"/>
          <p:nvPr/>
        </p:nvSpPr>
        <p:spPr>
          <a:xfrm>
            <a:off x="3768587" y="3844418"/>
            <a:ext cx="710451" cy="584775"/>
          </a:xfrm>
          <a:prstGeom prst="rect">
            <a:avLst/>
          </a:prstGeom>
          <a:noFill/>
        </p:spPr>
        <p:txBody>
          <a:bodyPr wrap="none" rtlCol="0">
            <a:spAutoFit/>
          </a:bodyPr>
          <a:lstStyle/>
          <a:p>
            <a:r>
              <a:rPr lang="en-US" sz="3200" b="1" dirty="0" smtClean="0"/>
              <a:t>1.5</a:t>
            </a:r>
            <a:endParaRPr lang="en-US" b="1" dirty="0"/>
          </a:p>
        </p:txBody>
      </p:sp>
      <p:sp>
        <p:nvSpPr>
          <p:cNvPr id="7" name="Oval 6"/>
          <p:cNvSpPr/>
          <p:nvPr/>
        </p:nvSpPr>
        <p:spPr>
          <a:xfrm>
            <a:off x="4571814" y="4136806"/>
            <a:ext cx="101975" cy="11906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TextBox 7"/>
          <p:cNvSpPr txBox="1"/>
          <p:nvPr/>
        </p:nvSpPr>
        <p:spPr>
          <a:xfrm>
            <a:off x="6547287" y="1362679"/>
            <a:ext cx="710451" cy="584775"/>
          </a:xfrm>
          <a:prstGeom prst="rect">
            <a:avLst/>
          </a:prstGeom>
          <a:noFill/>
        </p:spPr>
        <p:txBody>
          <a:bodyPr wrap="none" rtlCol="0">
            <a:spAutoFit/>
          </a:bodyPr>
          <a:lstStyle/>
          <a:p>
            <a:r>
              <a:rPr lang="en-US" sz="3200" b="1" dirty="0" smtClean="0"/>
              <a:t>3.5</a:t>
            </a:r>
            <a:endParaRPr lang="en-US" b="1" dirty="0"/>
          </a:p>
        </p:txBody>
      </p:sp>
      <p:sp>
        <p:nvSpPr>
          <p:cNvPr id="9" name="Oval 8"/>
          <p:cNvSpPr/>
          <p:nvPr/>
        </p:nvSpPr>
        <p:spPr>
          <a:xfrm>
            <a:off x="6599188" y="1908588"/>
            <a:ext cx="101975" cy="11906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 name="TextBox 9"/>
          <p:cNvSpPr txBox="1"/>
          <p:nvPr/>
        </p:nvSpPr>
        <p:spPr>
          <a:xfrm>
            <a:off x="3208409" y="4307791"/>
            <a:ext cx="1292341" cy="400110"/>
          </a:xfrm>
          <a:prstGeom prst="rect">
            <a:avLst/>
          </a:prstGeom>
          <a:noFill/>
        </p:spPr>
        <p:txBody>
          <a:bodyPr wrap="none" rtlCol="0">
            <a:spAutoFit/>
          </a:bodyPr>
          <a:lstStyle/>
          <a:p>
            <a:r>
              <a:rPr lang="en-US" sz="2000" dirty="0" smtClean="0"/>
              <a:t>3/28/2014</a:t>
            </a:r>
            <a:endParaRPr lang="en-US" dirty="0"/>
          </a:p>
        </p:txBody>
      </p:sp>
      <p:sp>
        <p:nvSpPr>
          <p:cNvPr id="12" name="TextBox 11"/>
          <p:cNvSpPr txBox="1"/>
          <p:nvPr/>
        </p:nvSpPr>
        <p:spPr>
          <a:xfrm>
            <a:off x="6858000" y="1899282"/>
            <a:ext cx="1162498" cy="400110"/>
          </a:xfrm>
          <a:prstGeom prst="rect">
            <a:avLst/>
          </a:prstGeom>
          <a:noFill/>
        </p:spPr>
        <p:txBody>
          <a:bodyPr wrap="none" rtlCol="0">
            <a:spAutoFit/>
          </a:bodyPr>
          <a:lstStyle/>
          <a:p>
            <a:r>
              <a:rPr lang="en-US" sz="2000" dirty="0" smtClean="0"/>
              <a:t>7/3/2015</a:t>
            </a:r>
            <a:endParaRPr lang="en-US" dirty="0"/>
          </a:p>
        </p:txBody>
      </p:sp>
    </p:spTree>
    <p:extLst>
      <p:ext uri="{BB962C8B-B14F-4D97-AF65-F5344CB8AC3E}">
        <p14:creationId xmlns:p14="http://schemas.microsoft.com/office/powerpoint/2010/main" val="1850902738"/>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Orphaned Blocks, n=28</a:t>
            </a:r>
            <a:endParaRPr lang="en-US" dirty="0"/>
          </a:p>
        </p:txBody>
      </p:sp>
      <p:sp>
        <p:nvSpPr>
          <p:cNvPr id="4" name="Slide Number Placeholder 3"/>
          <p:cNvSpPr>
            <a:spLocks noGrp="1"/>
          </p:cNvSpPr>
          <p:nvPr>
            <p:ph type="sldNum" sz="quarter" idx="12"/>
          </p:nvPr>
        </p:nvSpPr>
        <p:spPr/>
        <p:txBody>
          <a:bodyPr/>
          <a:lstStyle/>
          <a:p>
            <a:fld id="{B2FC610D-FAE1-464C-9CF3-920562D0AD66}" type="slidenum">
              <a:rPr lang="en-US" smtClean="0"/>
              <a:t>145</a:t>
            </a:fld>
            <a:endParaRPr lang="en-US" dirty="0"/>
          </a:p>
        </p:txBody>
      </p:sp>
      <p:pic>
        <p:nvPicPr>
          <p:cNvPr id="5" name="Picture 4"/>
          <p:cNvPicPr>
            <a:picLocks noChangeAspect="1"/>
          </p:cNvPicPr>
          <p:nvPr/>
        </p:nvPicPr>
        <p:blipFill>
          <a:blip r:embed="rId3"/>
          <a:stretch>
            <a:fillRect/>
          </a:stretch>
        </p:blipFill>
        <p:spPr>
          <a:xfrm>
            <a:off x="685800" y="1500187"/>
            <a:ext cx="7458075" cy="5038725"/>
          </a:xfrm>
          <a:prstGeom prst="rect">
            <a:avLst/>
          </a:prstGeom>
        </p:spPr>
      </p:pic>
      <p:sp>
        <p:nvSpPr>
          <p:cNvPr id="6" name="TextBox 5"/>
          <p:cNvSpPr txBox="1"/>
          <p:nvPr/>
        </p:nvSpPr>
        <p:spPr>
          <a:xfrm>
            <a:off x="4038600" y="4572000"/>
            <a:ext cx="710451" cy="584775"/>
          </a:xfrm>
          <a:prstGeom prst="rect">
            <a:avLst/>
          </a:prstGeom>
          <a:noFill/>
        </p:spPr>
        <p:txBody>
          <a:bodyPr wrap="none" rtlCol="0">
            <a:spAutoFit/>
          </a:bodyPr>
          <a:lstStyle/>
          <a:p>
            <a:r>
              <a:rPr lang="en-US" sz="3200" b="1" dirty="0" smtClean="0"/>
              <a:t>0.5</a:t>
            </a:r>
            <a:endParaRPr lang="en-US" b="1" dirty="0"/>
          </a:p>
        </p:txBody>
      </p:sp>
      <p:sp>
        <p:nvSpPr>
          <p:cNvPr id="7" name="Oval 6"/>
          <p:cNvSpPr/>
          <p:nvPr/>
        </p:nvSpPr>
        <p:spPr>
          <a:xfrm>
            <a:off x="4296855" y="5109369"/>
            <a:ext cx="101975" cy="11906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TextBox 7"/>
          <p:cNvSpPr txBox="1"/>
          <p:nvPr/>
        </p:nvSpPr>
        <p:spPr>
          <a:xfrm>
            <a:off x="5833492" y="3489613"/>
            <a:ext cx="918841" cy="584775"/>
          </a:xfrm>
          <a:prstGeom prst="rect">
            <a:avLst/>
          </a:prstGeom>
          <a:noFill/>
        </p:spPr>
        <p:txBody>
          <a:bodyPr wrap="none" rtlCol="0">
            <a:spAutoFit/>
          </a:bodyPr>
          <a:lstStyle/>
          <a:p>
            <a:r>
              <a:rPr lang="en-US" sz="3200" b="1" dirty="0" smtClean="0"/>
              <a:t>1.00</a:t>
            </a:r>
            <a:endParaRPr lang="en-US" b="1" dirty="0"/>
          </a:p>
        </p:txBody>
      </p:sp>
      <p:sp>
        <p:nvSpPr>
          <p:cNvPr id="9" name="Oval 8"/>
          <p:cNvSpPr/>
          <p:nvPr/>
        </p:nvSpPr>
        <p:spPr>
          <a:xfrm>
            <a:off x="6190938" y="4147126"/>
            <a:ext cx="101975" cy="11906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62655613"/>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504504" y="1496149"/>
            <a:ext cx="7686675" cy="4772025"/>
          </a:xfrm>
          <a:prstGeom prst="rect">
            <a:avLst/>
          </a:prstGeom>
        </p:spPr>
      </p:pic>
      <p:sp>
        <p:nvSpPr>
          <p:cNvPr id="2" name="Title 1"/>
          <p:cNvSpPr>
            <a:spLocks noGrp="1"/>
          </p:cNvSpPr>
          <p:nvPr>
            <p:ph type="title"/>
          </p:nvPr>
        </p:nvSpPr>
        <p:spPr/>
        <p:txBody>
          <a:bodyPr/>
          <a:lstStyle/>
          <a:p>
            <a:r>
              <a:rPr lang="en-US" dirty="0" smtClean="0"/>
              <a:t>Orphaned Blocks, n=200</a:t>
            </a:r>
            <a:endParaRPr lang="en-US" dirty="0"/>
          </a:p>
        </p:txBody>
      </p:sp>
      <p:sp>
        <p:nvSpPr>
          <p:cNvPr id="4" name="Slide Number Placeholder 3"/>
          <p:cNvSpPr>
            <a:spLocks noGrp="1"/>
          </p:cNvSpPr>
          <p:nvPr>
            <p:ph type="sldNum" sz="quarter" idx="12"/>
          </p:nvPr>
        </p:nvSpPr>
        <p:spPr/>
        <p:txBody>
          <a:bodyPr/>
          <a:lstStyle/>
          <a:p>
            <a:fld id="{B2FC610D-FAE1-464C-9CF3-920562D0AD66}" type="slidenum">
              <a:rPr lang="en-US" smtClean="0"/>
              <a:t>146</a:t>
            </a:fld>
            <a:endParaRPr lang="en-US" dirty="0"/>
          </a:p>
        </p:txBody>
      </p:sp>
      <p:sp>
        <p:nvSpPr>
          <p:cNvPr id="6" name="TextBox 5"/>
          <p:cNvSpPr txBox="1"/>
          <p:nvPr/>
        </p:nvSpPr>
        <p:spPr>
          <a:xfrm>
            <a:off x="3615059" y="5011163"/>
            <a:ext cx="918841" cy="584775"/>
          </a:xfrm>
          <a:prstGeom prst="rect">
            <a:avLst/>
          </a:prstGeom>
          <a:noFill/>
        </p:spPr>
        <p:txBody>
          <a:bodyPr wrap="none" rtlCol="0">
            <a:spAutoFit/>
          </a:bodyPr>
          <a:lstStyle/>
          <a:p>
            <a:r>
              <a:rPr lang="en-US" sz="3200" b="1" dirty="0" smtClean="0"/>
              <a:t>0.07</a:t>
            </a:r>
            <a:endParaRPr lang="en-US" b="1" dirty="0"/>
          </a:p>
        </p:txBody>
      </p:sp>
      <p:sp>
        <p:nvSpPr>
          <p:cNvPr id="7" name="Oval 6"/>
          <p:cNvSpPr/>
          <p:nvPr/>
        </p:nvSpPr>
        <p:spPr>
          <a:xfrm>
            <a:off x="4089025" y="5595938"/>
            <a:ext cx="101975" cy="11906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TextBox 7"/>
          <p:cNvSpPr txBox="1"/>
          <p:nvPr/>
        </p:nvSpPr>
        <p:spPr>
          <a:xfrm>
            <a:off x="6184836" y="1697038"/>
            <a:ext cx="710451" cy="584775"/>
          </a:xfrm>
          <a:prstGeom prst="rect">
            <a:avLst/>
          </a:prstGeom>
          <a:noFill/>
        </p:spPr>
        <p:txBody>
          <a:bodyPr wrap="none" rtlCol="0">
            <a:spAutoFit/>
          </a:bodyPr>
          <a:lstStyle/>
          <a:p>
            <a:r>
              <a:rPr lang="en-US" sz="3200" b="1" dirty="0" smtClean="0"/>
              <a:t>1.4</a:t>
            </a:r>
            <a:endParaRPr lang="en-US" b="1" dirty="0"/>
          </a:p>
        </p:txBody>
      </p:sp>
      <p:sp>
        <p:nvSpPr>
          <p:cNvPr id="9" name="Oval 8"/>
          <p:cNvSpPr/>
          <p:nvPr/>
        </p:nvSpPr>
        <p:spPr>
          <a:xfrm>
            <a:off x="6190937" y="2317464"/>
            <a:ext cx="101975" cy="11906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37418143"/>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Block Size</a:t>
            </a:r>
            <a:endParaRPr lang="en-US" dirty="0"/>
          </a:p>
        </p:txBody>
      </p:sp>
      <p:sp>
        <p:nvSpPr>
          <p:cNvPr id="4" name="Slide Number Placeholder 3"/>
          <p:cNvSpPr>
            <a:spLocks noGrp="1"/>
          </p:cNvSpPr>
          <p:nvPr>
            <p:ph type="sldNum" sz="quarter" idx="12"/>
          </p:nvPr>
        </p:nvSpPr>
        <p:spPr/>
        <p:txBody>
          <a:bodyPr/>
          <a:lstStyle/>
          <a:p>
            <a:fld id="{B2FC610D-FAE1-464C-9CF3-920562D0AD66}" type="slidenum">
              <a:rPr lang="en-US" smtClean="0"/>
              <a:t>147</a:t>
            </a:fld>
            <a:endParaRPr lang="en-US" dirty="0"/>
          </a:p>
        </p:txBody>
      </p:sp>
      <p:pic>
        <p:nvPicPr>
          <p:cNvPr id="5" name="Picture 4"/>
          <p:cNvPicPr>
            <a:picLocks noChangeAspect="1"/>
          </p:cNvPicPr>
          <p:nvPr/>
        </p:nvPicPr>
        <p:blipFill>
          <a:blip r:embed="rId3"/>
          <a:stretch>
            <a:fillRect/>
          </a:stretch>
        </p:blipFill>
        <p:spPr>
          <a:xfrm>
            <a:off x="0" y="1997075"/>
            <a:ext cx="9156452" cy="3962400"/>
          </a:xfrm>
          <a:prstGeom prst="rect">
            <a:avLst/>
          </a:prstGeom>
        </p:spPr>
      </p:pic>
      <p:sp>
        <p:nvSpPr>
          <p:cNvPr id="6" name="TextBox 5"/>
          <p:cNvSpPr txBox="1"/>
          <p:nvPr/>
        </p:nvSpPr>
        <p:spPr>
          <a:xfrm>
            <a:off x="6009542" y="4360644"/>
            <a:ext cx="502061" cy="584775"/>
          </a:xfrm>
          <a:prstGeom prst="rect">
            <a:avLst/>
          </a:prstGeom>
          <a:noFill/>
        </p:spPr>
        <p:txBody>
          <a:bodyPr wrap="none" rtlCol="0">
            <a:spAutoFit/>
          </a:bodyPr>
          <a:lstStyle/>
          <a:p>
            <a:r>
              <a:rPr lang="en-US" sz="3200" b="1" dirty="0" smtClean="0"/>
              <a:t>.2</a:t>
            </a:r>
            <a:endParaRPr lang="en-US" b="1" dirty="0"/>
          </a:p>
        </p:txBody>
      </p:sp>
      <p:sp>
        <p:nvSpPr>
          <p:cNvPr id="7" name="TextBox 6"/>
          <p:cNvSpPr txBox="1"/>
          <p:nvPr/>
        </p:nvSpPr>
        <p:spPr>
          <a:xfrm>
            <a:off x="7696200" y="2971800"/>
            <a:ext cx="502061" cy="584775"/>
          </a:xfrm>
          <a:prstGeom prst="rect">
            <a:avLst/>
          </a:prstGeom>
          <a:noFill/>
        </p:spPr>
        <p:txBody>
          <a:bodyPr wrap="none" rtlCol="0">
            <a:spAutoFit/>
          </a:bodyPr>
          <a:lstStyle/>
          <a:p>
            <a:r>
              <a:rPr lang="en-US" sz="3200" b="1" dirty="0" smtClean="0"/>
              <a:t>.6</a:t>
            </a:r>
            <a:endParaRPr lang="en-US" b="1" dirty="0"/>
          </a:p>
        </p:txBody>
      </p:sp>
      <p:sp>
        <p:nvSpPr>
          <p:cNvPr id="8" name="Oval 7"/>
          <p:cNvSpPr/>
          <p:nvPr/>
        </p:nvSpPr>
        <p:spPr>
          <a:xfrm>
            <a:off x="7870655" y="3497044"/>
            <a:ext cx="101975" cy="11906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 name="Oval 8"/>
          <p:cNvSpPr/>
          <p:nvPr/>
        </p:nvSpPr>
        <p:spPr>
          <a:xfrm>
            <a:off x="6260573" y="4885313"/>
            <a:ext cx="101975" cy="11906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 name="TextBox 9"/>
          <p:cNvSpPr txBox="1"/>
          <p:nvPr/>
        </p:nvSpPr>
        <p:spPr>
          <a:xfrm>
            <a:off x="6235172" y="5035082"/>
            <a:ext cx="1292341" cy="400110"/>
          </a:xfrm>
          <a:prstGeom prst="rect">
            <a:avLst/>
          </a:prstGeom>
          <a:noFill/>
        </p:spPr>
        <p:txBody>
          <a:bodyPr wrap="none" rtlCol="0">
            <a:spAutoFit/>
          </a:bodyPr>
          <a:lstStyle/>
          <a:p>
            <a:r>
              <a:rPr lang="en-US" sz="2000" dirty="0" smtClean="0"/>
              <a:t>3/28/2014</a:t>
            </a:r>
            <a:endParaRPr lang="en-US" dirty="0"/>
          </a:p>
        </p:txBody>
      </p:sp>
      <p:sp>
        <p:nvSpPr>
          <p:cNvPr id="11" name="TextBox 10"/>
          <p:cNvSpPr txBox="1"/>
          <p:nvPr/>
        </p:nvSpPr>
        <p:spPr>
          <a:xfrm>
            <a:off x="7743289" y="4303503"/>
            <a:ext cx="1162498" cy="400110"/>
          </a:xfrm>
          <a:prstGeom prst="rect">
            <a:avLst/>
          </a:prstGeom>
          <a:noFill/>
        </p:spPr>
        <p:txBody>
          <a:bodyPr wrap="none" rtlCol="0">
            <a:spAutoFit/>
          </a:bodyPr>
          <a:lstStyle/>
          <a:p>
            <a:r>
              <a:rPr lang="en-US" sz="2000" dirty="0" smtClean="0"/>
              <a:t>7/3/2015</a:t>
            </a:r>
            <a:endParaRPr lang="en-US" dirty="0"/>
          </a:p>
        </p:txBody>
      </p:sp>
    </p:spTree>
    <p:extLst>
      <p:ext uri="{BB962C8B-B14F-4D97-AF65-F5344CB8AC3E}">
        <p14:creationId xmlns:p14="http://schemas.microsoft.com/office/powerpoint/2010/main" val="3116542602"/>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Block Size, n=200</a:t>
            </a:r>
            <a:endParaRPr lang="en-US" dirty="0"/>
          </a:p>
        </p:txBody>
      </p:sp>
      <p:sp>
        <p:nvSpPr>
          <p:cNvPr id="4" name="Slide Number Placeholder 3"/>
          <p:cNvSpPr>
            <a:spLocks noGrp="1"/>
          </p:cNvSpPr>
          <p:nvPr>
            <p:ph type="sldNum" sz="quarter" idx="12"/>
          </p:nvPr>
        </p:nvSpPr>
        <p:spPr/>
        <p:txBody>
          <a:bodyPr/>
          <a:lstStyle/>
          <a:p>
            <a:fld id="{B2FC610D-FAE1-464C-9CF3-920562D0AD66}" type="slidenum">
              <a:rPr lang="en-US" smtClean="0"/>
              <a:t>148</a:t>
            </a:fld>
            <a:endParaRPr lang="en-US" dirty="0"/>
          </a:p>
        </p:txBody>
      </p:sp>
      <p:pic>
        <p:nvPicPr>
          <p:cNvPr id="5" name="Picture 4"/>
          <p:cNvPicPr>
            <a:picLocks noChangeAspect="1"/>
          </p:cNvPicPr>
          <p:nvPr/>
        </p:nvPicPr>
        <p:blipFill>
          <a:blip r:embed="rId3"/>
          <a:stretch>
            <a:fillRect/>
          </a:stretch>
        </p:blipFill>
        <p:spPr>
          <a:xfrm>
            <a:off x="268039" y="1676400"/>
            <a:ext cx="8875961" cy="4148138"/>
          </a:xfrm>
          <a:prstGeom prst="rect">
            <a:avLst/>
          </a:prstGeom>
        </p:spPr>
      </p:pic>
      <p:sp>
        <p:nvSpPr>
          <p:cNvPr id="6" name="TextBox 5"/>
          <p:cNvSpPr txBox="1"/>
          <p:nvPr/>
        </p:nvSpPr>
        <p:spPr>
          <a:xfrm>
            <a:off x="5581273" y="4285237"/>
            <a:ext cx="710451" cy="584775"/>
          </a:xfrm>
          <a:prstGeom prst="rect">
            <a:avLst/>
          </a:prstGeom>
          <a:noFill/>
        </p:spPr>
        <p:txBody>
          <a:bodyPr wrap="none" rtlCol="0">
            <a:spAutoFit/>
          </a:bodyPr>
          <a:lstStyle/>
          <a:p>
            <a:r>
              <a:rPr lang="en-US" sz="3200" b="1" dirty="0" smtClean="0"/>
              <a:t>.18</a:t>
            </a:r>
            <a:endParaRPr lang="en-US" b="1" dirty="0"/>
          </a:p>
        </p:txBody>
      </p:sp>
      <p:sp>
        <p:nvSpPr>
          <p:cNvPr id="7" name="TextBox 6"/>
          <p:cNvSpPr txBox="1"/>
          <p:nvPr/>
        </p:nvSpPr>
        <p:spPr>
          <a:xfrm>
            <a:off x="7238688" y="3292188"/>
            <a:ext cx="710451" cy="584775"/>
          </a:xfrm>
          <a:prstGeom prst="rect">
            <a:avLst/>
          </a:prstGeom>
          <a:noFill/>
        </p:spPr>
        <p:txBody>
          <a:bodyPr wrap="none" rtlCol="0">
            <a:spAutoFit/>
          </a:bodyPr>
          <a:lstStyle/>
          <a:p>
            <a:r>
              <a:rPr lang="en-US" sz="3200" b="1" dirty="0" smtClean="0"/>
              <a:t>.45</a:t>
            </a:r>
            <a:endParaRPr lang="en-US" b="1" dirty="0"/>
          </a:p>
        </p:txBody>
      </p:sp>
      <p:sp>
        <p:nvSpPr>
          <p:cNvPr id="8" name="Oval 7"/>
          <p:cNvSpPr/>
          <p:nvPr/>
        </p:nvSpPr>
        <p:spPr>
          <a:xfrm>
            <a:off x="7714875" y="3843338"/>
            <a:ext cx="101975" cy="11906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 name="Oval 8"/>
          <p:cNvSpPr/>
          <p:nvPr/>
        </p:nvSpPr>
        <p:spPr>
          <a:xfrm>
            <a:off x="5885512" y="4870012"/>
            <a:ext cx="101975" cy="11906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49356254"/>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1800" y="76200"/>
            <a:ext cx="8229600" cy="1143000"/>
          </a:xfrm>
        </p:spPr>
        <p:txBody>
          <a:bodyPr>
            <a:normAutofit/>
          </a:bodyPr>
          <a:lstStyle/>
          <a:p>
            <a:r>
              <a:rPr lang="en-US" dirty="0" smtClean="0"/>
              <a:t>Conclusions</a:t>
            </a:r>
            <a:endParaRPr lang="en-US" dirty="0"/>
          </a:p>
        </p:txBody>
      </p:sp>
      <p:sp>
        <p:nvSpPr>
          <p:cNvPr id="3" name="Content Placeholder 2"/>
          <p:cNvSpPr>
            <a:spLocks noGrp="1"/>
          </p:cNvSpPr>
          <p:nvPr>
            <p:ph idx="1"/>
          </p:nvPr>
        </p:nvSpPr>
        <p:spPr>
          <a:xfrm>
            <a:off x="457200" y="1219200"/>
            <a:ext cx="8415671" cy="4953000"/>
          </a:xfrm>
        </p:spPr>
        <p:txBody>
          <a:bodyPr>
            <a:normAutofit fontScale="92500" lnSpcReduction="20000"/>
          </a:bodyPr>
          <a:lstStyle/>
          <a:p>
            <a:pPr marL="514350" indent="-514350">
              <a:buFont typeface="+mj-lt"/>
              <a:buAutoNum type="arabicPeriod"/>
            </a:pPr>
            <a:r>
              <a:rPr lang="en-US" dirty="0" smtClean="0"/>
              <a:t>Around 3/2014, blocks surged past a 0.2 MB for the first time. At around the same time, orphaning increased significantly.</a:t>
            </a:r>
          </a:p>
          <a:p>
            <a:pPr marL="514350" indent="-514350">
              <a:buFont typeface="+mj-lt"/>
              <a:buAutoNum type="arabicPeriod"/>
            </a:pPr>
            <a:r>
              <a:rPr lang="en-US" dirty="0" smtClean="0"/>
              <a:t>It is known that </a:t>
            </a:r>
            <a:r>
              <a:rPr lang="en-US" i="1" u="sng" dirty="0" smtClean="0"/>
              <a:t>some</a:t>
            </a:r>
            <a:r>
              <a:rPr lang="en-US" dirty="0" smtClean="0"/>
              <a:t> miners were SPV-mining in July 2015 (re: unexpected </a:t>
            </a:r>
            <a:r>
              <a:rPr lang="en-US" dirty="0" err="1" smtClean="0"/>
              <a:t>PoW-chainsplit</a:t>
            </a:r>
            <a:r>
              <a:rPr lang="en-US" dirty="0" smtClean="0"/>
              <a:t>).</a:t>
            </a:r>
          </a:p>
          <a:p>
            <a:pPr marL="514350" indent="-514350">
              <a:buFont typeface="+mj-lt"/>
              <a:buAutoNum type="arabicPeriod"/>
            </a:pPr>
            <a:r>
              <a:rPr lang="en-US" dirty="0" smtClean="0"/>
              <a:t>Furthermore, around that time, orphaning decreased sharply…</a:t>
            </a:r>
            <a:r>
              <a:rPr lang="en-US" i="1" dirty="0" smtClean="0"/>
              <a:t>despite</a:t>
            </a:r>
            <a:r>
              <a:rPr lang="en-US" dirty="0" smtClean="0"/>
              <a:t> blocks that were bigger than ever.</a:t>
            </a:r>
          </a:p>
          <a:p>
            <a:pPr marL="514350" indent="-514350">
              <a:buFont typeface="+mj-lt"/>
              <a:buAutoNum type="arabicPeriod"/>
            </a:pPr>
            <a:r>
              <a:rPr lang="en-US" dirty="0" smtClean="0"/>
              <a:t>Likely culprit: SPV mining.</a:t>
            </a:r>
          </a:p>
          <a:p>
            <a:pPr marL="0" indent="0">
              <a:buNone/>
            </a:pPr>
            <a:endParaRPr lang="en-US" dirty="0" smtClean="0"/>
          </a:p>
          <a:p>
            <a:pPr marL="0" indent="0">
              <a:buNone/>
            </a:pPr>
            <a:r>
              <a:rPr lang="en-US" dirty="0" smtClean="0"/>
              <a:t>Note: During the worst 200 day period, the orphan-rate averaged </a:t>
            </a:r>
            <a:r>
              <a:rPr lang="en-US" b="1" dirty="0" smtClean="0"/>
              <a:t>1.5 per day</a:t>
            </a:r>
            <a:r>
              <a:rPr lang="en-US" dirty="0" smtClean="0"/>
              <a:t>. ~1% at worst.</a:t>
            </a:r>
            <a:endParaRPr lang="en-US" b="1" dirty="0"/>
          </a:p>
        </p:txBody>
      </p:sp>
      <p:sp>
        <p:nvSpPr>
          <p:cNvPr id="4" name="Slide Number Placeholder 3"/>
          <p:cNvSpPr>
            <a:spLocks noGrp="1"/>
          </p:cNvSpPr>
          <p:nvPr>
            <p:ph type="sldNum" sz="quarter" idx="12"/>
          </p:nvPr>
        </p:nvSpPr>
        <p:spPr/>
        <p:txBody>
          <a:bodyPr/>
          <a:lstStyle/>
          <a:p>
            <a:fld id="{B2FC610D-FAE1-464C-9CF3-920562D0AD66}" type="slidenum">
              <a:rPr lang="en-US" smtClean="0"/>
              <a:t>149</a:t>
            </a:fld>
            <a:endParaRPr lang="en-US" dirty="0"/>
          </a:p>
        </p:txBody>
      </p:sp>
      <p:sp>
        <p:nvSpPr>
          <p:cNvPr id="5" name="Title 1"/>
          <p:cNvSpPr txBox="1">
            <a:spLocks/>
          </p:cNvSpPr>
          <p:nvPr/>
        </p:nvSpPr>
        <p:spPr>
          <a:xfrm>
            <a:off x="-685800" y="5867400"/>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800" dirty="0" smtClean="0"/>
              <a:t>Orphaning: Small, transient phenomenon?</a:t>
            </a:r>
            <a:endParaRPr lang="en-US" sz="2800" dirty="0"/>
          </a:p>
        </p:txBody>
      </p:sp>
    </p:spTree>
    <p:extLst>
      <p:ext uri="{BB962C8B-B14F-4D97-AF65-F5344CB8AC3E}">
        <p14:creationId xmlns:p14="http://schemas.microsoft.com/office/powerpoint/2010/main" val="382408127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lstStyle/>
          <a:p>
            <a:r>
              <a:rPr lang="en-US" dirty="0" smtClean="0"/>
              <a:t>But is it </a:t>
            </a:r>
            <a:r>
              <a:rPr lang="en-US" i="1" u="sng" dirty="0" smtClean="0"/>
              <a:t>really</a:t>
            </a:r>
            <a:r>
              <a:rPr lang="en-US" i="1" dirty="0" smtClean="0"/>
              <a:t> </a:t>
            </a:r>
            <a:r>
              <a:rPr lang="en-US" dirty="0" smtClean="0"/>
              <a:t>an “option”?</a:t>
            </a:r>
            <a:endParaRPr lang="en-US" dirty="0"/>
          </a:p>
        </p:txBody>
      </p:sp>
      <p:sp>
        <p:nvSpPr>
          <p:cNvPr id="5" name="TextBox 4"/>
          <p:cNvSpPr txBox="1"/>
          <p:nvPr/>
        </p:nvSpPr>
        <p:spPr>
          <a:xfrm>
            <a:off x="838200" y="1719273"/>
            <a:ext cx="479618" cy="707886"/>
          </a:xfrm>
          <a:prstGeom prst="rect">
            <a:avLst/>
          </a:prstGeom>
          <a:noFill/>
        </p:spPr>
        <p:txBody>
          <a:bodyPr wrap="none" rtlCol="0">
            <a:spAutoFit/>
          </a:bodyPr>
          <a:lstStyle/>
          <a:p>
            <a:r>
              <a:rPr lang="el-GR" sz="4000" dirty="0" smtClean="0">
                <a:latin typeface="Cambria Math" pitchFamily="18" charset="0"/>
                <a:ea typeface="Cambria Math" pitchFamily="18" charset="0"/>
              </a:rPr>
              <a:t>α</a:t>
            </a:r>
            <a:endParaRPr lang="en-US" sz="4000" baseline="-25000" dirty="0">
              <a:latin typeface="Cambria Math" pitchFamily="18" charset="0"/>
              <a:ea typeface="Cambria Math" pitchFamily="18" charset="0"/>
            </a:endParaRPr>
          </a:p>
        </p:txBody>
      </p:sp>
      <p:sp>
        <p:nvSpPr>
          <p:cNvPr id="6" name="TextBox 5"/>
          <p:cNvSpPr txBox="1"/>
          <p:nvPr/>
        </p:nvSpPr>
        <p:spPr>
          <a:xfrm rot="20735358">
            <a:off x="1618816" y="1514978"/>
            <a:ext cx="1103764" cy="400110"/>
          </a:xfrm>
          <a:prstGeom prst="rect">
            <a:avLst/>
          </a:prstGeom>
          <a:noFill/>
        </p:spPr>
        <p:txBody>
          <a:bodyPr wrap="none" rtlCol="0">
            <a:spAutoFit/>
          </a:bodyPr>
          <a:lstStyle/>
          <a:p>
            <a:r>
              <a:rPr lang="en-US" sz="2000" dirty="0" smtClean="0">
                <a:latin typeface="Cambria Math" pitchFamily="18" charset="0"/>
                <a:ea typeface="Cambria Math" pitchFamily="18" charset="0"/>
              </a:rPr>
              <a:t>negative</a:t>
            </a:r>
            <a:endParaRPr lang="en-US" sz="2800" baseline="-25000" dirty="0">
              <a:latin typeface="Cambria Math" pitchFamily="18" charset="0"/>
              <a:ea typeface="Cambria Math" pitchFamily="18" charset="0"/>
            </a:endParaRPr>
          </a:p>
        </p:txBody>
      </p:sp>
      <p:cxnSp>
        <p:nvCxnSpPr>
          <p:cNvPr id="9" name="Straight Arrow Connector 8"/>
          <p:cNvCxnSpPr/>
          <p:nvPr/>
        </p:nvCxnSpPr>
        <p:spPr>
          <a:xfrm flipV="1">
            <a:off x="1317818" y="1719273"/>
            <a:ext cx="1730182" cy="457200"/>
          </a:xfrm>
          <a:prstGeom prst="straightConnector1">
            <a:avLst/>
          </a:prstGeom>
          <a:ln w="38100">
            <a:solidFill>
              <a:schemeClr val="tx1">
                <a:lumMod val="75000"/>
                <a:lumOff val="2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1317818" y="2166228"/>
            <a:ext cx="1653982" cy="477689"/>
          </a:xfrm>
          <a:prstGeom prst="straightConnector1">
            <a:avLst/>
          </a:prstGeom>
          <a:ln w="38100">
            <a:solidFill>
              <a:schemeClr val="tx1">
                <a:lumMod val="75000"/>
                <a:lumOff val="2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3063240" y="1447800"/>
            <a:ext cx="3947160" cy="830997"/>
          </a:xfrm>
          <a:prstGeom prst="rect">
            <a:avLst/>
          </a:prstGeom>
          <a:noFill/>
        </p:spPr>
        <p:txBody>
          <a:bodyPr wrap="square" rtlCol="0">
            <a:spAutoFit/>
          </a:bodyPr>
          <a:lstStyle/>
          <a:p>
            <a:r>
              <a:rPr lang="en-US" sz="2400" dirty="0" smtClean="0">
                <a:latin typeface="+mj-lt"/>
                <a:ea typeface="Cambria Math" pitchFamily="18" charset="0"/>
              </a:rPr>
              <a:t>The sidechain is unprofitable, and will be ignored.</a:t>
            </a:r>
            <a:endParaRPr lang="en-US" sz="2800" baseline="-25000" dirty="0">
              <a:latin typeface="+mj-lt"/>
              <a:ea typeface="Cambria Math" pitchFamily="18" charset="0"/>
            </a:endParaRPr>
          </a:p>
        </p:txBody>
      </p:sp>
      <p:sp>
        <p:nvSpPr>
          <p:cNvPr id="13" name="TextBox 12"/>
          <p:cNvSpPr txBox="1"/>
          <p:nvPr/>
        </p:nvSpPr>
        <p:spPr>
          <a:xfrm>
            <a:off x="3007360" y="2394893"/>
            <a:ext cx="3947160" cy="461665"/>
          </a:xfrm>
          <a:prstGeom prst="rect">
            <a:avLst/>
          </a:prstGeom>
          <a:noFill/>
        </p:spPr>
        <p:txBody>
          <a:bodyPr wrap="square" rtlCol="0">
            <a:spAutoFit/>
          </a:bodyPr>
          <a:lstStyle/>
          <a:p>
            <a:r>
              <a:rPr lang="en-US" sz="2400" dirty="0" smtClean="0">
                <a:latin typeface="+mj-lt"/>
                <a:ea typeface="Cambria Math" pitchFamily="18" charset="0"/>
              </a:rPr>
              <a:t>The sidechain is profitable...</a:t>
            </a:r>
            <a:endParaRPr lang="en-US" sz="2800" baseline="-25000" dirty="0">
              <a:latin typeface="+mj-lt"/>
              <a:ea typeface="Cambria Math" pitchFamily="18" charset="0"/>
            </a:endParaRPr>
          </a:p>
        </p:txBody>
      </p:sp>
      <p:sp>
        <p:nvSpPr>
          <p:cNvPr id="78" name="Rounded Rectangle 77"/>
          <p:cNvSpPr/>
          <p:nvPr/>
        </p:nvSpPr>
        <p:spPr>
          <a:xfrm>
            <a:off x="5156200" y="3858594"/>
            <a:ext cx="533400" cy="254530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79" name="Rounded Rectangle 78"/>
          <p:cNvSpPr/>
          <p:nvPr/>
        </p:nvSpPr>
        <p:spPr>
          <a:xfrm>
            <a:off x="6146800" y="3858594"/>
            <a:ext cx="533400" cy="254530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82" name="TextBox 81"/>
          <p:cNvSpPr txBox="1"/>
          <p:nvPr/>
        </p:nvSpPr>
        <p:spPr>
          <a:xfrm>
            <a:off x="4917922" y="3525534"/>
            <a:ext cx="1009956" cy="369332"/>
          </a:xfrm>
          <a:prstGeom prst="rect">
            <a:avLst/>
          </a:prstGeom>
          <a:noFill/>
        </p:spPr>
        <p:txBody>
          <a:bodyPr wrap="none" rtlCol="0">
            <a:spAutoFit/>
          </a:bodyPr>
          <a:lstStyle/>
          <a:p>
            <a:r>
              <a:rPr lang="en-US" b="1" dirty="0" smtClean="0"/>
              <a:t>Revenue</a:t>
            </a:r>
            <a:endParaRPr lang="en-US" b="1" dirty="0"/>
          </a:p>
        </p:txBody>
      </p:sp>
      <p:sp>
        <p:nvSpPr>
          <p:cNvPr id="83" name="TextBox 82"/>
          <p:cNvSpPr txBox="1"/>
          <p:nvPr/>
        </p:nvSpPr>
        <p:spPr>
          <a:xfrm>
            <a:off x="6075671" y="3529743"/>
            <a:ext cx="690254" cy="369332"/>
          </a:xfrm>
          <a:prstGeom prst="rect">
            <a:avLst/>
          </a:prstGeom>
          <a:noFill/>
        </p:spPr>
        <p:txBody>
          <a:bodyPr wrap="none" rtlCol="0">
            <a:spAutoFit/>
          </a:bodyPr>
          <a:lstStyle/>
          <a:p>
            <a:r>
              <a:rPr lang="en-US" b="1" dirty="0" smtClean="0"/>
              <a:t>Costs</a:t>
            </a:r>
            <a:endParaRPr lang="en-US" b="1" dirty="0"/>
          </a:p>
        </p:txBody>
      </p:sp>
      <p:cxnSp>
        <p:nvCxnSpPr>
          <p:cNvPr id="85" name="Straight Connector 84"/>
          <p:cNvCxnSpPr/>
          <p:nvPr/>
        </p:nvCxnSpPr>
        <p:spPr>
          <a:xfrm>
            <a:off x="6146800" y="4852577"/>
            <a:ext cx="533400" cy="0"/>
          </a:xfrm>
          <a:prstGeom prst="line">
            <a:avLst/>
          </a:prstGeom>
          <a:ln w="571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a:off x="4572000" y="3200400"/>
            <a:ext cx="0" cy="343695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90" name="TextBox 89"/>
          <p:cNvSpPr txBox="1"/>
          <p:nvPr/>
        </p:nvSpPr>
        <p:spPr>
          <a:xfrm>
            <a:off x="6238376" y="4143266"/>
            <a:ext cx="1055097" cy="369332"/>
          </a:xfrm>
          <a:prstGeom prst="rect">
            <a:avLst/>
          </a:prstGeom>
          <a:solidFill>
            <a:schemeClr val="accent2">
              <a:lumMod val="60000"/>
              <a:lumOff val="40000"/>
            </a:schemeClr>
          </a:solidFill>
          <a:ln>
            <a:solidFill>
              <a:schemeClr val="tx1"/>
            </a:solidFill>
          </a:ln>
        </p:spPr>
        <p:txBody>
          <a:bodyPr wrap="none" rtlCol="0">
            <a:spAutoFit/>
          </a:bodyPr>
          <a:lstStyle/>
          <a:p>
            <a:r>
              <a:rPr lang="en-US" b="1" dirty="0" smtClean="0"/>
              <a:t>Difficulty</a:t>
            </a:r>
            <a:endParaRPr lang="en-US" b="1" dirty="0"/>
          </a:p>
        </p:txBody>
      </p:sp>
      <p:cxnSp>
        <p:nvCxnSpPr>
          <p:cNvPr id="92" name="Straight Connector 91"/>
          <p:cNvCxnSpPr/>
          <p:nvPr/>
        </p:nvCxnSpPr>
        <p:spPr>
          <a:xfrm>
            <a:off x="7378700" y="4334421"/>
            <a:ext cx="241300" cy="561673"/>
          </a:xfrm>
          <a:prstGeom prst="line">
            <a:avLst/>
          </a:prstGeom>
          <a:ln w="57150">
            <a:solidFill>
              <a:schemeClr val="bg2">
                <a:lumMod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94" name="TextBox 93"/>
          <p:cNvSpPr txBox="1"/>
          <p:nvPr/>
        </p:nvSpPr>
        <p:spPr>
          <a:xfrm>
            <a:off x="7083782" y="4929144"/>
            <a:ext cx="1603018" cy="646331"/>
          </a:xfrm>
          <a:prstGeom prst="rect">
            <a:avLst/>
          </a:prstGeom>
          <a:solidFill>
            <a:schemeClr val="bg1">
              <a:lumMod val="85000"/>
            </a:schemeClr>
          </a:solidFill>
          <a:ln>
            <a:solidFill>
              <a:schemeClr val="tx1"/>
            </a:solidFill>
          </a:ln>
        </p:spPr>
        <p:txBody>
          <a:bodyPr wrap="square" rtlCol="0">
            <a:spAutoFit/>
          </a:bodyPr>
          <a:lstStyle/>
          <a:p>
            <a:r>
              <a:rPr lang="en-US" b="1" dirty="0"/>
              <a:t>f</a:t>
            </a:r>
            <a:r>
              <a:rPr lang="en-US" b="1" dirty="0" smtClean="0"/>
              <a:t>( “What other miners do.” )</a:t>
            </a:r>
            <a:endParaRPr lang="en-US" b="1" dirty="0"/>
          </a:p>
        </p:txBody>
      </p:sp>
      <p:cxnSp>
        <p:nvCxnSpPr>
          <p:cNvPr id="95" name="Straight Connector 94"/>
          <p:cNvCxnSpPr/>
          <p:nvPr/>
        </p:nvCxnSpPr>
        <p:spPr>
          <a:xfrm>
            <a:off x="7831161" y="5620453"/>
            <a:ext cx="147320" cy="542961"/>
          </a:xfrm>
          <a:prstGeom prst="line">
            <a:avLst/>
          </a:prstGeom>
          <a:ln w="57150">
            <a:solidFill>
              <a:schemeClr val="bg2">
                <a:lumMod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96" name="TextBox 95"/>
          <p:cNvSpPr txBox="1"/>
          <p:nvPr/>
        </p:nvSpPr>
        <p:spPr>
          <a:xfrm>
            <a:off x="7736512" y="6268018"/>
            <a:ext cx="728071" cy="369332"/>
          </a:xfrm>
          <a:prstGeom prst="rect">
            <a:avLst/>
          </a:prstGeom>
          <a:solidFill>
            <a:schemeClr val="bg1">
              <a:lumMod val="85000"/>
            </a:schemeClr>
          </a:solidFill>
          <a:ln>
            <a:solidFill>
              <a:schemeClr val="tx1"/>
            </a:solidFill>
          </a:ln>
        </p:spPr>
        <p:txBody>
          <a:bodyPr wrap="square" rtlCol="0">
            <a:spAutoFit/>
          </a:bodyPr>
          <a:lstStyle/>
          <a:p>
            <a:r>
              <a:rPr lang="en-US" b="1" dirty="0"/>
              <a:t>f</a:t>
            </a:r>
            <a:r>
              <a:rPr lang="en-US" b="1" dirty="0" smtClean="0"/>
              <a:t>(      )</a:t>
            </a:r>
            <a:endParaRPr lang="en-US" b="1" dirty="0"/>
          </a:p>
        </p:txBody>
      </p:sp>
      <p:sp>
        <p:nvSpPr>
          <p:cNvPr id="77" name="TextBox 76"/>
          <p:cNvSpPr txBox="1"/>
          <p:nvPr/>
        </p:nvSpPr>
        <p:spPr>
          <a:xfrm>
            <a:off x="7920729" y="6160503"/>
            <a:ext cx="391454" cy="523220"/>
          </a:xfrm>
          <a:prstGeom prst="rect">
            <a:avLst/>
          </a:prstGeom>
          <a:noFill/>
        </p:spPr>
        <p:txBody>
          <a:bodyPr wrap="none" rtlCol="0">
            <a:spAutoFit/>
          </a:bodyPr>
          <a:lstStyle/>
          <a:p>
            <a:r>
              <a:rPr lang="el-GR" sz="2800" dirty="0" smtClean="0">
                <a:latin typeface="Cambria Math" pitchFamily="18" charset="0"/>
                <a:ea typeface="Cambria Math" pitchFamily="18" charset="0"/>
              </a:rPr>
              <a:t>α</a:t>
            </a:r>
            <a:endParaRPr lang="en-US" sz="2800" baseline="-25000" dirty="0">
              <a:latin typeface="Cambria Math" pitchFamily="18" charset="0"/>
              <a:ea typeface="Cambria Math" pitchFamily="18" charset="0"/>
            </a:endParaRPr>
          </a:p>
        </p:txBody>
      </p:sp>
      <p:sp>
        <p:nvSpPr>
          <p:cNvPr id="98" name="TextBox 97"/>
          <p:cNvSpPr txBox="1"/>
          <p:nvPr/>
        </p:nvSpPr>
        <p:spPr>
          <a:xfrm>
            <a:off x="6075671" y="2891135"/>
            <a:ext cx="3027680" cy="461665"/>
          </a:xfrm>
          <a:prstGeom prst="rect">
            <a:avLst/>
          </a:prstGeom>
          <a:noFill/>
        </p:spPr>
        <p:txBody>
          <a:bodyPr wrap="square" rtlCol="0">
            <a:spAutoFit/>
          </a:bodyPr>
          <a:lstStyle/>
          <a:p>
            <a:r>
              <a:rPr lang="en-US" sz="2400" dirty="0" smtClean="0">
                <a:latin typeface="+mj-lt"/>
                <a:ea typeface="Cambria Math" pitchFamily="18" charset="0"/>
              </a:rPr>
              <a:t>...and </a:t>
            </a:r>
            <a:r>
              <a:rPr lang="en-US" sz="2400" i="1" dirty="0" smtClean="0">
                <a:latin typeface="+mj-lt"/>
                <a:ea typeface="Cambria Math" pitchFamily="18" charset="0"/>
              </a:rPr>
              <a:t>must</a:t>
            </a:r>
            <a:r>
              <a:rPr lang="en-US" sz="2400" dirty="0" smtClean="0">
                <a:latin typeface="+mj-lt"/>
                <a:ea typeface="Cambria Math" pitchFamily="18" charset="0"/>
              </a:rPr>
              <a:t> be mined.</a:t>
            </a:r>
            <a:endParaRPr lang="en-US" sz="2800" baseline="-25000" dirty="0">
              <a:latin typeface="+mj-lt"/>
              <a:ea typeface="Cambria Math" pitchFamily="18" charset="0"/>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8135" y="1371600"/>
            <a:ext cx="1058665" cy="1296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5" name="image3.png" descr="bloq-logo.png"/>
          <p:cNvPicPr>
            <a:picLocks noChangeAspect="1"/>
          </p:cNvPicPr>
          <p:nvPr/>
        </p:nvPicPr>
        <p:blipFill>
          <a:blip r:embed="rId4">
            <a:extLst/>
          </a:blip>
          <a:stretch>
            <a:fillRect/>
          </a:stretch>
        </p:blipFill>
        <p:spPr>
          <a:xfrm>
            <a:off x="8237272" y="76200"/>
            <a:ext cx="830528" cy="400610"/>
          </a:xfrm>
          <a:prstGeom prst="rect">
            <a:avLst/>
          </a:prstGeom>
          <a:ln w="12700">
            <a:miter lim="400000"/>
          </a:ln>
        </p:spPr>
      </p:pic>
      <p:pic>
        <p:nvPicPr>
          <p:cNvPr id="76" name="image4.png"/>
          <p:cNvPicPr>
            <a:picLocks noChangeAspect="1"/>
          </p:cNvPicPr>
          <p:nvPr/>
        </p:nvPicPr>
        <p:blipFill>
          <a:blip r:embed="rId5">
            <a:extLst/>
          </a:blip>
          <a:stretch>
            <a:fillRect/>
          </a:stretch>
        </p:blipFill>
        <p:spPr>
          <a:xfrm>
            <a:off x="8458200" y="6697280"/>
            <a:ext cx="624704" cy="84520"/>
          </a:xfrm>
          <a:prstGeom prst="rect">
            <a:avLst/>
          </a:prstGeom>
          <a:ln w="12700">
            <a:miter lim="400000"/>
          </a:ln>
        </p:spPr>
      </p:pic>
      <p:sp>
        <p:nvSpPr>
          <p:cNvPr id="80" name="TextBox 79"/>
          <p:cNvSpPr txBox="1"/>
          <p:nvPr/>
        </p:nvSpPr>
        <p:spPr>
          <a:xfrm rot="883466">
            <a:off x="1575735" y="2372176"/>
            <a:ext cx="1046569" cy="400110"/>
          </a:xfrm>
          <a:prstGeom prst="rect">
            <a:avLst/>
          </a:prstGeom>
          <a:noFill/>
        </p:spPr>
        <p:txBody>
          <a:bodyPr wrap="none" rtlCol="0">
            <a:spAutoFit/>
          </a:bodyPr>
          <a:lstStyle/>
          <a:p>
            <a:r>
              <a:rPr lang="en-US" sz="2000" dirty="0" smtClean="0">
                <a:latin typeface="Cambria Math" pitchFamily="18" charset="0"/>
                <a:ea typeface="Cambria Math" pitchFamily="18" charset="0"/>
              </a:rPr>
              <a:t>positive</a:t>
            </a:r>
            <a:endParaRPr lang="en-US" sz="2800" baseline="-25000" dirty="0">
              <a:latin typeface="Cambria Math" pitchFamily="18" charset="0"/>
              <a:ea typeface="Cambria Math" pitchFamily="18" charset="0"/>
            </a:endParaRPr>
          </a:p>
        </p:txBody>
      </p:sp>
      <p:cxnSp>
        <p:nvCxnSpPr>
          <p:cNvPr id="81" name="Straight Connector 80"/>
          <p:cNvCxnSpPr>
            <a:stCxn id="114" idx="3"/>
          </p:cNvCxnSpPr>
          <p:nvPr/>
        </p:nvCxnSpPr>
        <p:spPr>
          <a:xfrm flipH="1">
            <a:off x="2436188" y="4264517"/>
            <a:ext cx="354104" cy="208618"/>
          </a:xfrm>
          <a:prstGeom prst="line">
            <a:avLst/>
          </a:prstGeom>
          <a:ln w="28575"/>
        </p:spPr>
        <p:style>
          <a:lnRef idx="1">
            <a:schemeClr val="accent6"/>
          </a:lnRef>
          <a:fillRef idx="0">
            <a:schemeClr val="accent6"/>
          </a:fillRef>
          <a:effectRef idx="0">
            <a:schemeClr val="accent6"/>
          </a:effectRef>
          <a:fontRef idx="minor">
            <a:schemeClr val="tx1"/>
          </a:fontRef>
        </p:style>
      </p:cxnSp>
      <p:cxnSp>
        <p:nvCxnSpPr>
          <p:cNvPr id="84" name="Straight Connector 83"/>
          <p:cNvCxnSpPr>
            <a:stCxn id="111" idx="3"/>
          </p:cNvCxnSpPr>
          <p:nvPr/>
        </p:nvCxnSpPr>
        <p:spPr>
          <a:xfrm flipH="1">
            <a:off x="2492207" y="4186031"/>
            <a:ext cx="950432" cy="421269"/>
          </a:xfrm>
          <a:prstGeom prst="line">
            <a:avLst/>
          </a:prstGeom>
          <a:ln w="28575"/>
        </p:spPr>
        <p:style>
          <a:lnRef idx="1">
            <a:schemeClr val="accent6"/>
          </a:lnRef>
          <a:fillRef idx="0">
            <a:schemeClr val="accent6"/>
          </a:fillRef>
          <a:effectRef idx="0">
            <a:schemeClr val="accent6"/>
          </a:effectRef>
          <a:fontRef idx="minor">
            <a:schemeClr val="tx1"/>
          </a:fontRef>
        </p:style>
      </p:cxnSp>
      <p:cxnSp>
        <p:nvCxnSpPr>
          <p:cNvPr id="87" name="Straight Connector 86"/>
          <p:cNvCxnSpPr>
            <a:stCxn id="112" idx="2"/>
          </p:cNvCxnSpPr>
          <p:nvPr/>
        </p:nvCxnSpPr>
        <p:spPr>
          <a:xfrm flipH="1">
            <a:off x="2492207" y="4254018"/>
            <a:ext cx="1348998" cy="353282"/>
          </a:xfrm>
          <a:prstGeom prst="line">
            <a:avLst/>
          </a:prstGeom>
          <a:ln w="28575"/>
        </p:spPr>
        <p:style>
          <a:lnRef idx="1">
            <a:schemeClr val="accent6"/>
          </a:lnRef>
          <a:fillRef idx="0">
            <a:schemeClr val="accent6"/>
          </a:fillRef>
          <a:effectRef idx="0">
            <a:schemeClr val="accent6"/>
          </a:effectRef>
          <a:fontRef idx="minor">
            <a:schemeClr val="tx1"/>
          </a:fontRef>
        </p:style>
      </p:cxnSp>
      <p:cxnSp>
        <p:nvCxnSpPr>
          <p:cNvPr id="88" name="Straight Connector 87"/>
          <p:cNvCxnSpPr>
            <a:stCxn id="113" idx="2"/>
          </p:cNvCxnSpPr>
          <p:nvPr/>
        </p:nvCxnSpPr>
        <p:spPr>
          <a:xfrm flipH="1" flipV="1">
            <a:off x="2492207" y="4607300"/>
            <a:ext cx="876050" cy="243142"/>
          </a:xfrm>
          <a:prstGeom prst="line">
            <a:avLst/>
          </a:prstGeom>
          <a:ln w="28575"/>
        </p:spPr>
        <p:style>
          <a:lnRef idx="1">
            <a:schemeClr val="accent6"/>
          </a:lnRef>
          <a:fillRef idx="0">
            <a:schemeClr val="accent6"/>
          </a:fillRef>
          <a:effectRef idx="0">
            <a:schemeClr val="accent6"/>
          </a:effectRef>
          <a:fontRef idx="minor">
            <a:schemeClr val="tx1"/>
          </a:fontRef>
        </p:style>
      </p:cxnSp>
      <p:cxnSp>
        <p:nvCxnSpPr>
          <p:cNvPr id="89" name="Straight Connector 88"/>
          <p:cNvCxnSpPr>
            <a:stCxn id="113" idx="2"/>
          </p:cNvCxnSpPr>
          <p:nvPr/>
        </p:nvCxnSpPr>
        <p:spPr>
          <a:xfrm flipH="1">
            <a:off x="2463632" y="4850442"/>
            <a:ext cx="904625" cy="351651"/>
          </a:xfrm>
          <a:prstGeom prst="line">
            <a:avLst/>
          </a:prstGeom>
          <a:ln w="28575"/>
        </p:spPr>
        <p:style>
          <a:lnRef idx="1">
            <a:schemeClr val="accent6"/>
          </a:lnRef>
          <a:fillRef idx="0">
            <a:schemeClr val="accent6"/>
          </a:fillRef>
          <a:effectRef idx="0">
            <a:schemeClr val="accent6"/>
          </a:effectRef>
          <a:fontRef idx="minor">
            <a:schemeClr val="tx1"/>
          </a:fontRef>
        </p:style>
      </p:cxnSp>
      <p:cxnSp>
        <p:nvCxnSpPr>
          <p:cNvPr id="91" name="Straight Connector 90"/>
          <p:cNvCxnSpPr>
            <a:stCxn id="115" idx="2"/>
          </p:cNvCxnSpPr>
          <p:nvPr/>
        </p:nvCxnSpPr>
        <p:spPr>
          <a:xfrm flipH="1" flipV="1">
            <a:off x="2463632" y="5202093"/>
            <a:ext cx="995049" cy="182511"/>
          </a:xfrm>
          <a:prstGeom prst="line">
            <a:avLst/>
          </a:prstGeom>
          <a:ln w="28575"/>
        </p:spPr>
        <p:style>
          <a:lnRef idx="1">
            <a:schemeClr val="accent6"/>
          </a:lnRef>
          <a:fillRef idx="0">
            <a:schemeClr val="accent6"/>
          </a:fillRef>
          <a:effectRef idx="0">
            <a:schemeClr val="accent6"/>
          </a:effectRef>
          <a:fontRef idx="minor">
            <a:schemeClr val="tx1"/>
          </a:fontRef>
        </p:style>
      </p:cxnSp>
      <p:cxnSp>
        <p:nvCxnSpPr>
          <p:cNvPr id="93" name="Straight Connector 92"/>
          <p:cNvCxnSpPr>
            <a:stCxn id="116" idx="7"/>
          </p:cNvCxnSpPr>
          <p:nvPr/>
        </p:nvCxnSpPr>
        <p:spPr>
          <a:xfrm flipV="1">
            <a:off x="1130716" y="5179626"/>
            <a:ext cx="437527" cy="193480"/>
          </a:xfrm>
          <a:prstGeom prst="line">
            <a:avLst/>
          </a:prstGeom>
          <a:ln/>
        </p:spPr>
        <p:style>
          <a:lnRef idx="2">
            <a:schemeClr val="accent5"/>
          </a:lnRef>
          <a:fillRef idx="0">
            <a:schemeClr val="accent5"/>
          </a:fillRef>
          <a:effectRef idx="1">
            <a:schemeClr val="accent5"/>
          </a:effectRef>
          <a:fontRef idx="minor">
            <a:schemeClr val="tx1"/>
          </a:fontRef>
        </p:style>
      </p:cxnSp>
      <p:cxnSp>
        <p:nvCxnSpPr>
          <p:cNvPr id="97" name="Straight Connector 96"/>
          <p:cNvCxnSpPr>
            <a:stCxn id="120" idx="0"/>
          </p:cNvCxnSpPr>
          <p:nvPr/>
        </p:nvCxnSpPr>
        <p:spPr>
          <a:xfrm flipH="1" flipV="1">
            <a:off x="1568243" y="5179626"/>
            <a:ext cx="258140" cy="272072"/>
          </a:xfrm>
          <a:prstGeom prst="line">
            <a:avLst/>
          </a:prstGeom>
          <a:ln/>
        </p:spPr>
        <p:style>
          <a:lnRef idx="2">
            <a:schemeClr val="accent5"/>
          </a:lnRef>
          <a:fillRef idx="0">
            <a:schemeClr val="accent5"/>
          </a:fillRef>
          <a:effectRef idx="1">
            <a:schemeClr val="accent5"/>
          </a:effectRef>
          <a:fontRef idx="minor">
            <a:schemeClr val="tx1"/>
          </a:fontRef>
        </p:style>
      </p:cxnSp>
      <p:cxnSp>
        <p:nvCxnSpPr>
          <p:cNvPr id="102" name="Straight Connector 101"/>
          <p:cNvCxnSpPr>
            <a:stCxn id="118" idx="0"/>
          </p:cNvCxnSpPr>
          <p:nvPr/>
        </p:nvCxnSpPr>
        <p:spPr>
          <a:xfrm flipV="1">
            <a:off x="1374198" y="5179626"/>
            <a:ext cx="194045" cy="625295"/>
          </a:xfrm>
          <a:prstGeom prst="line">
            <a:avLst/>
          </a:prstGeom>
          <a:ln/>
        </p:spPr>
        <p:style>
          <a:lnRef idx="2">
            <a:schemeClr val="accent5"/>
          </a:lnRef>
          <a:fillRef idx="0">
            <a:schemeClr val="accent5"/>
          </a:fillRef>
          <a:effectRef idx="1">
            <a:schemeClr val="accent5"/>
          </a:effectRef>
          <a:fontRef idx="minor">
            <a:schemeClr val="tx1"/>
          </a:fontRef>
        </p:style>
      </p:cxnSp>
      <p:cxnSp>
        <p:nvCxnSpPr>
          <p:cNvPr id="103" name="Straight Connector 102"/>
          <p:cNvCxnSpPr>
            <a:stCxn id="123" idx="5"/>
          </p:cNvCxnSpPr>
          <p:nvPr/>
        </p:nvCxnSpPr>
        <p:spPr>
          <a:xfrm>
            <a:off x="899492" y="4386503"/>
            <a:ext cx="533508" cy="469220"/>
          </a:xfrm>
          <a:prstGeom prst="line">
            <a:avLst/>
          </a:prstGeom>
          <a:ln/>
        </p:spPr>
        <p:style>
          <a:lnRef idx="2">
            <a:schemeClr val="accent2"/>
          </a:lnRef>
          <a:fillRef idx="0">
            <a:schemeClr val="accent2"/>
          </a:fillRef>
          <a:effectRef idx="1">
            <a:schemeClr val="accent2"/>
          </a:effectRef>
          <a:fontRef idx="minor">
            <a:schemeClr val="tx1"/>
          </a:fontRef>
        </p:style>
      </p:cxnSp>
      <p:cxnSp>
        <p:nvCxnSpPr>
          <p:cNvPr id="104" name="Straight Connector 103"/>
          <p:cNvCxnSpPr>
            <a:stCxn id="122" idx="6"/>
          </p:cNvCxnSpPr>
          <p:nvPr/>
        </p:nvCxnSpPr>
        <p:spPr>
          <a:xfrm>
            <a:off x="804211" y="4797038"/>
            <a:ext cx="572770" cy="192850"/>
          </a:xfrm>
          <a:prstGeom prst="line">
            <a:avLst/>
          </a:prstGeom>
          <a:ln/>
        </p:spPr>
        <p:style>
          <a:lnRef idx="2">
            <a:schemeClr val="accent2"/>
          </a:lnRef>
          <a:fillRef idx="0">
            <a:schemeClr val="accent2"/>
          </a:fillRef>
          <a:effectRef idx="1">
            <a:schemeClr val="accent2"/>
          </a:effectRef>
          <a:fontRef idx="minor">
            <a:schemeClr val="tx1"/>
          </a:fontRef>
        </p:style>
      </p:cxnSp>
      <p:cxnSp>
        <p:nvCxnSpPr>
          <p:cNvPr id="105" name="Straight Connector 104"/>
          <p:cNvCxnSpPr>
            <a:stCxn id="145" idx="6"/>
          </p:cNvCxnSpPr>
          <p:nvPr/>
        </p:nvCxnSpPr>
        <p:spPr>
          <a:xfrm>
            <a:off x="1697313" y="4118173"/>
            <a:ext cx="468389" cy="354962"/>
          </a:xfrm>
          <a:prstGeom prst="line">
            <a:avLst/>
          </a:prstGeom>
          <a:ln/>
        </p:spPr>
        <p:style>
          <a:lnRef idx="2">
            <a:schemeClr val="accent2"/>
          </a:lnRef>
          <a:fillRef idx="0">
            <a:schemeClr val="accent2"/>
          </a:fillRef>
          <a:effectRef idx="1">
            <a:schemeClr val="accent2"/>
          </a:effectRef>
          <a:fontRef idx="minor">
            <a:schemeClr val="tx1"/>
          </a:fontRef>
        </p:style>
      </p:cxnSp>
      <p:cxnSp>
        <p:nvCxnSpPr>
          <p:cNvPr id="107" name="Straight Connector 106"/>
          <p:cNvCxnSpPr>
            <a:stCxn id="123" idx="6"/>
          </p:cNvCxnSpPr>
          <p:nvPr/>
        </p:nvCxnSpPr>
        <p:spPr>
          <a:xfrm>
            <a:off x="955511" y="4252338"/>
            <a:ext cx="1154172" cy="354962"/>
          </a:xfrm>
          <a:prstGeom prst="line">
            <a:avLst/>
          </a:prstGeom>
          <a:ln/>
        </p:spPr>
        <p:style>
          <a:lnRef idx="2">
            <a:schemeClr val="accent2"/>
          </a:lnRef>
          <a:fillRef idx="0">
            <a:schemeClr val="accent2"/>
          </a:fillRef>
          <a:effectRef idx="1">
            <a:schemeClr val="accent2"/>
          </a:effectRef>
          <a:fontRef idx="minor">
            <a:schemeClr val="tx1"/>
          </a:fontRef>
        </p:style>
      </p:cxnSp>
      <p:sp>
        <p:nvSpPr>
          <p:cNvPr id="111" name="Oval 110"/>
          <p:cNvSpPr/>
          <p:nvPr/>
        </p:nvSpPr>
        <p:spPr>
          <a:xfrm>
            <a:off x="3386620" y="3862128"/>
            <a:ext cx="382524" cy="379476"/>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12" name="Oval 111"/>
          <p:cNvSpPr/>
          <p:nvPr/>
        </p:nvSpPr>
        <p:spPr>
          <a:xfrm>
            <a:off x="3841205" y="4064280"/>
            <a:ext cx="382524" cy="379476"/>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13" name="Oval 112"/>
          <p:cNvSpPr/>
          <p:nvPr/>
        </p:nvSpPr>
        <p:spPr>
          <a:xfrm>
            <a:off x="3368257" y="4660704"/>
            <a:ext cx="382524" cy="379476"/>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14" name="Oval 113"/>
          <p:cNvSpPr/>
          <p:nvPr/>
        </p:nvSpPr>
        <p:spPr>
          <a:xfrm>
            <a:off x="2734273" y="3940614"/>
            <a:ext cx="382524" cy="379476"/>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15" name="Oval 114"/>
          <p:cNvSpPr/>
          <p:nvPr/>
        </p:nvSpPr>
        <p:spPr>
          <a:xfrm>
            <a:off x="3458681" y="5194866"/>
            <a:ext cx="382524" cy="379476"/>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16" name="Oval 115"/>
          <p:cNvSpPr/>
          <p:nvPr/>
        </p:nvSpPr>
        <p:spPr>
          <a:xfrm>
            <a:off x="804211" y="5317533"/>
            <a:ext cx="382524" cy="379476"/>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17" name="Oval 116"/>
          <p:cNvSpPr/>
          <p:nvPr/>
        </p:nvSpPr>
        <p:spPr>
          <a:xfrm>
            <a:off x="2300945" y="5804921"/>
            <a:ext cx="382524" cy="379476"/>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18" name="Oval 117"/>
          <p:cNvSpPr/>
          <p:nvPr/>
        </p:nvSpPr>
        <p:spPr>
          <a:xfrm>
            <a:off x="1182936" y="5804921"/>
            <a:ext cx="382524" cy="379476"/>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19" name="Oval 118"/>
          <p:cNvSpPr/>
          <p:nvPr/>
        </p:nvSpPr>
        <p:spPr>
          <a:xfrm>
            <a:off x="2742479" y="5465695"/>
            <a:ext cx="382524" cy="379476"/>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20" name="Oval 119"/>
          <p:cNvSpPr/>
          <p:nvPr/>
        </p:nvSpPr>
        <p:spPr>
          <a:xfrm>
            <a:off x="1635121" y="5451698"/>
            <a:ext cx="382524" cy="379476"/>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22" name="Oval 121"/>
          <p:cNvSpPr/>
          <p:nvPr/>
        </p:nvSpPr>
        <p:spPr>
          <a:xfrm>
            <a:off x="421687" y="4607300"/>
            <a:ext cx="382524" cy="37947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23" name="Oval 122"/>
          <p:cNvSpPr/>
          <p:nvPr/>
        </p:nvSpPr>
        <p:spPr>
          <a:xfrm>
            <a:off x="572987" y="4062600"/>
            <a:ext cx="382524" cy="37947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27" name="TextBox 126"/>
          <p:cNvSpPr txBox="1"/>
          <p:nvPr/>
        </p:nvSpPr>
        <p:spPr>
          <a:xfrm>
            <a:off x="3274581" y="3447677"/>
            <a:ext cx="1068819" cy="461665"/>
          </a:xfrm>
          <a:prstGeom prst="rect">
            <a:avLst/>
          </a:prstGeom>
          <a:noFill/>
        </p:spPr>
        <p:txBody>
          <a:bodyPr wrap="none" rtlCol="0">
            <a:spAutoFit/>
          </a:bodyPr>
          <a:lstStyle/>
          <a:p>
            <a:r>
              <a:rPr lang="en-US" sz="2400" b="1" dirty="0" smtClean="0">
                <a:ln>
                  <a:solidFill>
                    <a:schemeClr val="tx1"/>
                  </a:solidFill>
                </a:ln>
                <a:solidFill>
                  <a:srgbClr val="FFC000"/>
                </a:solidFill>
              </a:rPr>
              <a:t>Bitcoin</a:t>
            </a:r>
            <a:endParaRPr lang="en-US" b="1" dirty="0">
              <a:ln>
                <a:solidFill>
                  <a:schemeClr val="tx1"/>
                </a:solidFill>
              </a:ln>
              <a:solidFill>
                <a:srgbClr val="FFC000"/>
              </a:solidFill>
            </a:endParaRPr>
          </a:p>
        </p:txBody>
      </p:sp>
      <p:sp>
        <p:nvSpPr>
          <p:cNvPr id="128" name="TextBox 127"/>
          <p:cNvSpPr txBox="1"/>
          <p:nvPr/>
        </p:nvSpPr>
        <p:spPr>
          <a:xfrm>
            <a:off x="381000" y="3207603"/>
            <a:ext cx="1210011" cy="830997"/>
          </a:xfrm>
          <a:prstGeom prst="rect">
            <a:avLst/>
          </a:prstGeom>
          <a:noFill/>
        </p:spPr>
        <p:txBody>
          <a:bodyPr wrap="none" rtlCol="0">
            <a:spAutoFit/>
          </a:bodyPr>
          <a:lstStyle/>
          <a:p>
            <a:pPr algn="ctr"/>
            <a:r>
              <a:rPr lang="en-US" sz="2400" b="1" dirty="0" err="1" smtClean="0">
                <a:ln>
                  <a:solidFill>
                    <a:schemeClr val="tx1"/>
                  </a:solidFill>
                </a:ln>
                <a:solidFill>
                  <a:srgbClr val="FF0000"/>
                </a:solidFill>
              </a:rPr>
              <a:t>Monero</a:t>
            </a:r>
            <a:endParaRPr lang="en-US" sz="2400" b="1" dirty="0">
              <a:ln>
                <a:solidFill>
                  <a:schemeClr val="tx1"/>
                </a:solidFill>
              </a:ln>
              <a:solidFill>
                <a:srgbClr val="FF0000"/>
              </a:solidFill>
            </a:endParaRPr>
          </a:p>
          <a:p>
            <a:pPr algn="ctr"/>
            <a:r>
              <a:rPr lang="en-US" sz="2400" b="1" dirty="0" smtClean="0">
                <a:ln>
                  <a:solidFill>
                    <a:schemeClr val="tx1"/>
                  </a:solidFill>
                </a:ln>
                <a:solidFill>
                  <a:srgbClr val="FF0000"/>
                </a:solidFill>
              </a:rPr>
              <a:t>(SC)</a:t>
            </a:r>
            <a:endParaRPr lang="en-US" sz="2000" b="1" dirty="0">
              <a:ln>
                <a:solidFill>
                  <a:schemeClr val="tx1"/>
                </a:solidFill>
              </a:ln>
              <a:solidFill>
                <a:srgbClr val="FF0000"/>
              </a:solidFill>
            </a:endParaRPr>
          </a:p>
        </p:txBody>
      </p:sp>
      <p:sp>
        <p:nvSpPr>
          <p:cNvPr id="129" name="TextBox 128"/>
          <p:cNvSpPr txBox="1"/>
          <p:nvPr/>
        </p:nvSpPr>
        <p:spPr>
          <a:xfrm>
            <a:off x="2743974" y="5804054"/>
            <a:ext cx="1476815" cy="830997"/>
          </a:xfrm>
          <a:prstGeom prst="rect">
            <a:avLst/>
          </a:prstGeom>
          <a:noFill/>
        </p:spPr>
        <p:txBody>
          <a:bodyPr wrap="none" rtlCol="0">
            <a:spAutoFit/>
          </a:bodyPr>
          <a:lstStyle/>
          <a:p>
            <a:pPr algn="ctr"/>
            <a:r>
              <a:rPr lang="en-US" sz="2400" b="1" dirty="0" smtClean="0">
                <a:ln>
                  <a:solidFill>
                    <a:schemeClr val="tx1"/>
                  </a:solidFill>
                </a:ln>
                <a:solidFill>
                  <a:srgbClr val="00B0F0"/>
                </a:solidFill>
              </a:rPr>
              <a:t>Namecoin</a:t>
            </a:r>
          </a:p>
          <a:p>
            <a:pPr algn="ctr"/>
            <a:r>
              <a:rPr lang="en-US" sz="2400" b="1" dirty="0" smtClean="0">
                <a:ln>
                  <a:solidFill>
                    <a:schemeClr val="tx1"/>
                  </a:solidFill>
                </a:ln>
                <a:solidFill>
                  <a:srgbClr val="00B0F0"/>
                </a:solidFill>
              </a:rPr>
              <a:t>(SC)</a:t>
            </a:r>
            <a:endParaRPr lang="en-US" sz="2000" b="1" dirty="0">
              <a:ln>
                <a:solidFill>
                  <a:schemeClr val="tx1"/>
                </a:solidFill>
              </a:ln>
              <a:solidFill>
                <a:srgbClr val="00B0F0"/>
              </a:solidFill>
            </a:endParaRPr>
          </a:p>
        </p:txBody>
      </p:sp>
      <p:cxnSp>
        <p:nvCxnSpPr>
          <p:cNvPr id="130" name="Straight Connector 129"/>
          <p:cNvCxnSpPr>
            <a:stCxn id="115" idx="1"/>
            <a:endCxn id="113" idx="4"/>
          </p:cNvCxnSpPr>
          <p:nvPr/>
        </p:nvCxnSpPr>
        <p:spPr>
          <a:xfrm flipV="1">
            <a:off x="3514700" y="5040180"/>
            <a:ext cx="44819" cy="210259"/>
          </a:xfrm>
          <a:prstGeom prst="line">
            <a:avLst/>
          </a:prstGeom>
          <a:ln w="28575"/>
        </p:spPr>
        <p:style>
          <a:lnRef idx="1">
            <a:schemeClr val="accent6"/>
          </a:lnRef>
          <a:fillRef idx="0">
            <a:schemeClr val="accent6"/>
          </a:fillRef>
          <a:effectRef idx="0">
            <a:schemeClr val="accent6"/>
          </a:effectRef>
          <a:fontRef idx="minor">
            <a:schemeClr val="tx1"/>
          </a:fontRef>
        </p:style>
      </p:cxnSp>
      <p:cxnSp>
        <p:nvCxnSpPr>
          <p:cNvPr id="131" name="Straight Connector 130"/>
          <p:cNvCxnSpPr>
            <a:stCxn id="115" idx="0"/>
            <a:endCxn id="112" idx="4"/>
          </p:cNvCxnSpPr>
          <p:nvPr/>
        </p:nvCxnSpPr>
        <p:spPr>
          <a:xfrm flipV="1">
            <a:off x="3649943" y="4443756"/>
            <a:ext cx="382524" cy="751110"/>
          </a:xfrm>
          <a:prstGeom prst="line">
            <a:avLst/>
          </a:prstGeom>
          <a:ln w="28575"/>
        </p:spPr>
        <p:style>
          <a:lnRef idx="1">
            <a:schemeClr val="accent6"/>
          </a:lnRef>
          <a:fillRef idx="0">
            <a:schemeClr val="accent6"/>
          </a:fillRef>
          <a:effectRef idx="0">
            <a:schemeClr val="accent6"/>
          </a:effectRef>
          <a:fontRef idx="minor">
            <a:schemeClr val="tx1"/>
          </a:fontRef>
        </p:style>
      </p:cxnSp>
      <p:cxnSp>
        <p:nvCxnSpPr>
          <p:cNvPr id="132" name="Straight Connector 131"/>
          <p:cNvCxnSpPr>
            <a:stCxn id="111" idx="6"/>
            <a:endCxn id="112" idx="1"/>
          </p:cNvCxnSpPr>
          <p:nvPr/>
        </p:nvCxnSpPr>
        <p:spPr>
          <a:xfrm>
            <a:off x="3769144" y="4051866"/>
            <a:ext cx="128080" cy="67987"/>
          </a:xfrm>
          <a:prstGeom prst="line">
            <a:avLst/>
          </a:prstGeom>
          <a:ln w="28575"/>
        </p:spPr>
        <p:style>
          <a:lnRef idx="1">
            <a:schemeClr val="accent6"/>
          </a:lnRef>
          <a:fillRef idx="0">
            <a:schemeClr val="accent6"/>
          </a:fillRef>
          <a:effectRef idx="0">
            <a:schemeClr val="accent6"/>
          </a:effectRef>
          <a:fontRef idx="minor">
            <a:schemeClr val="tx1"/>
          </a:fontRef>
        </p:style>
      </p:cxnSp>
      <p:cxnSp>
        <p:nvCxnSpPr>
          <p:cNvPr id="133" name="Straight Connector 132"/>
          <p:cNvCxnSpPr>
            <a:stCxn id="113" idx="7"/>
            <a:endCxn id="112" idx="3"/>
          </p:cNvCxnSpPr>
          <p:nvPr/>
        </p:nvCxnSpPr>
        <p:spPr>
          <a:xfrm flipV="1">
            <a:off x="3694762" y="4388183"/>
            <a:ext cx="202462" cy="328094"/>
          </a:xfrm>
          <a:prstGeom prst="line">
            <a:avLst/>
          </a:prstGeom>
          <a:ln w="28575"/>
        </p:spPr>
        <p:style>
          <a:lnRef idx="1">
            <a:schemeClr val="accent6"/>
          </a:lnRef>
          <a:fillRef idx="0">
            <a:schemeClr val="accent6"/>
          </a:fillRef>
          <a:effectRef idx="0">
            <a:schemeClr val="accent6"/>
          </a:effectRef>
          <a:fontRef idx="minor">
            <a:schemeClr val="tx1"/>
          </a:fontRef>
        </p:style>
      </p:cxnSp>
      <p:cxnSp>
        <p:nvCxnSpPr>
          <p:cNvPr id="134" name="Straight Connector 133"/>
          <p:cNvCxnSpPr>
            <a:stCxn id="114" idx="5"/>
            <a:endCxn id="113" idx="1"/>
          </p:cNvCxnSpPr>
          <p:nvPr/>
        </p:nvCxnSpPr>
        <p:spPr>
          <a:xfrm>
            <a:off x="3060778" y="4264517"/>
            <a:ext cx="363498" cy="451760"/>
          </a:xfrm>
          <a:prstGeom prst="line">
            <a:avLst/>
          </a:prstGeom>
          <a:ln w="28575"/>
        </p:spPr>
        <p:style>
          <a:lnRef idx="1">
            <a:schemeClr val="accent6"/>
          </a:lnRef>
          <a:fillRef idx="0">
            <a:schemeClr val="accent6"/>
          </a:fillRef>
          <a:effectRef idx="0">
            <a:schemeClr val="accent6"/>
          </a:effectRef>
          <a:fontRef idx="minor">
            <a:schemeClr val="tx1"/>
          </a:fontRef>
        </p:style>
      </p:cxnSp>
      <p:cxnSp>
        <p:nvCxnSpPr>
          <p:cNvPr id="135" name="Straight Connector 134"/>
          <p:cNvCxnSpPr>
            <a:stCxn id="114" idx="6"/>
            <a:endCxn id="111" idx="2"/>
          </p:cNvCxnSpPr>
          <p:nvPr/>
        </p:nvCxnSpPr>
        <p:spPr>
          <a:xfrm flipV="1">
            <a:off x="3116797" y="4051866"/>
            <a:ext cx="269823" cy="78486"/>
          </a:xfrm>
          <a:prstGeom prst="line">
            <a:avLst/>
          </a:prstGeom>
          <a:ln w="28575"/>
        </p:spPr>
        <p:style>
          <a:lnRef idx="1">
            <a:schemeClr val="accent6"/>
          </a:lnRef>
          <a:fillRef idx="0">
            <a:schemeClr val="accent6"/>
          </a:fillRef>
          <a:effectRef idx="0">
            <a:schemeClr val="accent6"/>
          </a:effectRef>
          <a:fontRef idx="minor">
            <a:schemeClr val="tx1"/>
          </a:fontRef>
        </p:style>
      </p:cxnSp>
      <p:cxnSp>
        <p:nvCxnSpPr>
          <p:cNvPr id="136" name="Straight Connector 135"/>
          <p:cNvCxnSpPr>
            <a:stCxn id="114" idx="5"/>
            <a:endCxn id="112" idx="3"/>
          </p:cNvCxnSpPr>
          <p:nvPr/>
        </p:nvCxnSpPr>
        <p:spPr>
          <a:xfrm>
            <a:off x="3060778" y="4264517"/>
            <a:ext cx="836446" cy="123666"/>
          </a:xfrm>
          <a:prstGeom prst="line">
            <a:avLst/>
          </a:prstGeom>
          <a:ln w="28575"/>
        </p:spPr>
        <p:style>
          <a:lnRef idx="1">
            <a:schemeClr val="accent6"/>
          </a:lnRef>
          <a:fillRef idx="0">
            <a:schemeClr val="accent6"/>
          </a:fillRef>
          <a:effectRef idx="0">
            <a:schemeClr val="accent6"/>
          </a:effectRef>
          <a:fontRef idx="minor">
            <a:schemeClr val="tx1"/>
          </a:fontRef>
        </p:style>
      </p:cxnSp>
      <p:cxnSp>
        <p:nvCxnSpPr>
          <p:cNvPr id="137" name="Straight Connector 136"/>
          <p:cNvCxnSpPr>
            <a:stCxn id="114" idx="4"/>
            <a:endCxn id="115" idx="1"/>
          </p:cNvCxnSpPr>
          <p:nvPr/>
        </p:nvCxnSpPr>
        <p:spPr>
          <a:xfrm>
            <a:off x="2925535" y="4320090"/>
            <a:ext cx="589165" cy="930349"/>
          </a:xfrm>
          <a:prstGeom prst="line">
            <a:avLst/>
          </a:prstGeom>
          <a:ln w="28575"/>
        </p:spPr>
        <p:style>
          <a:lnRef idx="1">
            <a:schemeClr val="accent6"/>
          </a:lnRef>
          <a:fillRef idx="0">
            <a:schemeClr val="accent6"/>
          </a:fillRef>
          <a:effectRef idx="0">
            <a:schemeClr val="accent6"/>
          </a:effectRef>
          <a:fontRef idx="minor">
            <a:schemeClr val="tx1"/>
          </a:fontRef>
        </p:style>
      </p:cxnSp>
      <p:cxnSp>
        <p:nvCxnSpPr>
          <p:cNvPr id="138" name="Straight Connector 137"/>
          <p:cNvCxnSpPr>
            <a:stCxn id="118" idx="6"/>
            <a:endCxn id="120" idx="3"/>
          </p:cNvCxnSpPr>
          <p:nvPr/>
        </p:nvCxnSpPr>
        <p:spPr>
          <a:xfrm flipV="1">
            <a:off x="1565460" y="5775601"/>
            <a:ext cx="125680" cy="219058"/>
          </a:xfrm>
          <a:prstGeom prst="line">
            <a:avLst/>
          </a:prstGeom>
          <a:ln/>
        </p:spPr>
        <p:style>
          <a:lnRef idx="2">
            <a:schemeClr val="accent5"/>
          </a:lnRef>
          <a:fillRef idx="0">
            <a:schemeClr val="accent5"/>
          </a:fillRef>
          <a:effectRef idx="1">
            <a:schemeClr val="accent5"/>
          </a:effectRef>
          <a:fontRef idx="minor">
            <a:schemeClr val="tx1"/>
          </a:fontRef>
        </p:style>
      </p:cxnSp>
      <p:cxnSp>
        <p:nvCxnSpPr>
          <p:cNvPr id="139" name="Straight Connector 138"/>
          <p:cNvCxnSpPr>
            <a:stCxn id="117" idx="2"/>
            <a:endCxn id="120" idx="5"/>
          </p:cNvCxnSpPr>
          <p:nvPr/>
        </p:nvCxnSpPr>
        <p:spPr>
          <a:xfrm flipH="1" flipV="1">
            <a:off x="1961626" y="5775601"/>
            <a:ext cx="339319" cy="219058"/>
          </a:xfrm>
          <a:prstGeom prst="line">
            <a:avLst/>
          </a:prstGeom>
          <a:ln/>
        </p:spPr>
        <p:style>
          <a:lnRef idx="2">
            <a:schemeClr val="accent5"/>
          </a:lnRef>
          <a:fillRef idx="0">
            <a:schemeClr val="accent5"/>
          </a:fillRef>
          <a:effectRef idx="1">
            <a:schemeClr val="accent5"/>
          </a:effectRef>
          <a:fontRef idx="minor">
            <a:schemeClr val="tx1"/>
          </a:fontRef>
        </p:style>
      </p:cxnSp>
      <p:cxnSp>
        <p:nvCxnSpPr>
          <p:cNvPr id="140" name="Straight Connector 139"/>
          <p:cNvCxnSpPr>
            <a:stCxn id="120" idx="6"/>
            <a:endCxn id="119" idx="2"/>
          </p:cNvCxnSpPr>
          <p:nvPr/>
        </p:nvCxnSpPr>
        <p:spPr>
          <a:xfrm>
            <a:off x="2017645" y="5641436"/>
            <a:ext cx="724834" cy="13997"/>
          </a:xfrm>
          <a:prstGeom prst="line">
            <a:avLst/>
          </a:prstGeom>
          <a:ln/>
        </p:spPr>
        <p:style>
          <a:lnRef idx="2">
            <a:schemeClr val="accent5"/>
          </a:lnRef>
          <a:fillRef idx="0">
            <a:schemeClr val="accent5"/>
          </a:fillRef>
          <a:effectRef idx="1">
            <a:schemeClr val="accent5"/>
          </a:effectRef>
          <a:fontRef idx="minor">
            <a:schemeClr val="tx1"/>
          </a:fontRef>
        </p:style>
      </p:cxnSp>
      <p:cxnSp>
        <p:nvCxnSpPr>
          <p:cNvPr id="141" name="Straight Connector 140"/>
          <p:cNvCxnSpPr>
            <a:stCxn id="116" idx="6"/>
            <a:endCxn id="120" idx="2"/>
          </p:cNvCxnSpPr>
          <p:nvPr/>
        </p:nvCxnSpPr>
        <p:spPr>
          <a:xfrm>
            <a:off x="1186735" y="5507271"/>
            <a:ext cx="448386" cy="134165"/>
          </a:xfrm>
          <a:prstGeom prst="line">
            <a:avLst/>
          </a:prstGeom>
          <a:ln/>
        </p:spPr>
        <p:style>
          <a:lnRef idx="2">
            <a:schemeClr val="accent5"/>
          </a:lnRef>
          <a:fillRef idx="0">
            <a:schemeClr val="accent5"/>
          </a:fillRef>
          <a:effectRef idx="1">
            <a:schemeClr val="accent5"/>
          </a:effectRef>
          <a:fontRef idx="minor">
            <a:schemeClr val="tx1"/>
          </a:fontRef>
        </p:style>
      </p:cxnSp>
      <p:cxnSp>
        <p:nvCxnSpPr>
          <p:cNvPr id="142" name="Straight Connector 141"/>
          <p:cNvCxnSpPr>
            <a:stCxn id="122" idx="0"/>
            <a:endCxn id="123" idx="3"/>
          </p:cNvCxnSpPr>
          <p:nvPr/>
        </p:nvCxnSpPr>
        <p:spPr>
          <a:xfrm flipV="1">
            <a:off x="612949" y="4386503"/>
            <a:ext cx="16057" cy="220797"/>
          </a:xfrm>
          <a:prstGeom prst="line">
            <a:avLst/>
          </a:prstGeom>
          <a:ln/>
        </p:spPr>
        <p:style>
          <a:lnRef idx="2">
            <a:schemeClr val="accent2"/>
          </a:lnRef>
          <a:fillRef idx="0">
            <a:schemeClr val="accent2"/>
          </a:fillRef>
          <a:effectRef idx="1">
            <a:schemeClr val="accent2"/>
          </a:effectRef>
          <a:fontRef idx="minor">
            <a:schemeClr val="tx1"/>
          </a:fontRef>
        </p:style>
      </p:cxnSp>
      <p:cxnSp>
        <p:nvCxnSpPr>
          <p:cNvPr id="143" name="Straight Connector 142"/>
          <p:cNvCxnSpPr>
            <a:stCxn id="123" idx="7"/>
          </p:cNvCxnSpPr>
          <p:nvPr/>
        </p:nvCxnSpPr>
        <p:spPr>
          <a:xfrm>
            <a:off x="899492" y="4118173"/>
            <a:ext cx="606559" cy="12179"/>
          </a:xfrm>
          <a:prstGeom prst="line">
            <a:avLst/>
          </a:prstGeom>
          <a:ln/>
        </p:spPr>
        <p:style>
          <a:lnRef idx="2">
            <a:schemeClr val="accent2"/>
          </a:lnRef>
          <a:fillRef idx="0">
            <a:schemeClr val="accent2"/>
          </a:fillRef>
          <a:effectRef idx="1">
            <a:schemeClr val="accent2"/>
          </a:effectRef>
          <a:fontRef idx="minor">
            <a:schemeClr val="tx1"/>
          </a:fontRef>
        </p:style>
      </p:cxnSp>
      <p:cxnSp>
        <p:nvCxnSpPr>
          <p:cNvPr id="144" name="Straight Connector 143"/>
          <p:cNvCxnSpPr>
            <a:stCxn id="122" idx="7"/>
            <a:endCxn id="145" idx="3"/>
          </p:cNvCxnSpPr>
          <p:nvPr/>
        </p:nvCxnSpPr>
        <p:spPr>
          <a:xfrm flipV="1">
            <a:off x="748192" y="4252338"/>
            <a:ext cx="622616" cy="410535"/>
          </a:xfrm>
          <a:prstGeom prst="line">
            <a:avLst/>
          </a:prstGeom>
          <a:ln/>
        </p:spPr>
        <p:style>
          <a:lnRef idx="2">
            <a:schemeClr val="accent2"/>
          </a:lnRef>
          <a:fillRef idx="0">
            <a:schemeClr val="accent2"/>
          </a:fillRef>
          <a:effectRef idx="1">
            <a:schemeClr val="accent2"/>
          </a:effectRef>
          <a:fontRef idx="minor">
            <a:schemeClr val="tx1"/>
          </a:fontRef>
        </p:style>
      </p:cxnSp>
      <p:sp>
        <p:nvSpPr>
          <p:cNvPr id="145" name="Oval 144"/>
          <p:cNvSpPr/>
          <p:nvPr/>
        </p:nvSpPr>
        <p:spPr>
          <a:xfrm>
            <a:off x="1314789" y="3928435"/>
            <a:ext cx="382524" cy="37947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149" name="Straight Connector 148"/>
          <p:cNvCxnSpPr>
            <a:stCxn id="154" idx="7"/>
            <a:endCxn id="155" idx="2"/>
          </p:cNvCxnSpPr>
          <p:nvPr/>
        </p:nvCxnSpPr>
        <p:spPr>
          <a:xfrm flipV="1">
            <a:off x="1690140" y="4581721"/>
            <a:ext cx="406197" cy="248423"/>
          </a:xfrm>
          <a:prstGeom prst="line">
            <a:avLst/>
          </a:prstGeom>
          <a:ln/>
        </p:spPr>
        <p:style>
          <a:lnRef idx="3">
            <a:schemeClr val="dk1"/>
          </a:lnRef>
          <a:fillRef idx="0">
            <a:schemeClr val="dk1"/>
          </a:fillRef>
          <a:effectRef idx="2">
            <a:schemeClr val="dk1"/>
          </a:effectRef>
          <a:fontRef idx="minor">
            <a:schemeClr val="tx1"/>
          </a:fontRef>
        </p:style>
      </p:cxnSp>
      <p:cxnSp>
        <p:nvCxnSpPr>
          <p:cNvPr id="150" name="Straight Connector 149"/>
          <p:cNvCxnSpPr>
            <a:stCxn id="154" idx="5"/>
            <a:endCxn id="152" idx="2"/>
          </p:cNvCxnSpPr>
          <p:nvPr/>
        </p:nvCxnSpPr>
        <p:spPr>
          <a:xfrm>
            <a:off x="1690140" y="5098474"/>
            <a:ext cx="377622" cy="78040"/>
          </a:xfrm>
          <a:prstGeom prst="line">
            <a:avLst/>
          </a:prstGeom>
          <a:ln>
            <a:prstDash val="sysDash"/>
          </a:ln>
        </p:spPr>
        <p:style>
          <a:lnRef idx="3">
            <a:schemeClr val="dk1"/>
          </a:lnRef>
          <a:fillRef idx="0">
            <a:schemeClr val="dk1"/>
          </a:fillRef>
          <a:effectRef idx="2">
            <a:schemeClr val="dk1"/>
          </a:effectRef>
          <a:fontRef idx="minor">
            <a:schemeClr val="tx1"/>
          </a:fontRef>
        </p:style>
      </p:cxnSp>
      <p:cxnSp>
        <p:nvCxnSpPr>
          <p:cNvPr id="151" name="Straight Connector 150"/>
          <p:cNvCxnSpPr>
            <a:stCxn id="152" idx="0"/>
            <a:endCxn id="155" idx="4"/>
          </p:cNvCxnSpPr>
          <p:nvPr/>
        </p:nvCxnSpPr>
        <p:spPr>
          <a:xfrm flipV="1">
            <a:off x="2259024" y="4771459"/>
            <a:ext cx="28575" cy="215317"/>
          </a:xfrm>
          <a:prstGeom prst="line">
            <a:avLst/>
          </a:prstGeom>
          <a:ln>
            <a:prstDash val="sysDash"/>
          </a:ln>
        </p:spPr>
        <p:style>
          <a:lnRef idx="3">
            <a:schemeClr val="dk1"/>
          </a:lnRef>
          <a:fillRef idx="0">
            <a:schemeClr val="dk1"/>
          </a:fillRef>
          <a:effectRef idx="2">
            <a:schemeClr val="dk1"/>
          </a:effectRef>
          <a:fontRef idx="minor">
            <a:schemeClr val="tx1"/>
          </a:fontRef>
        </p:style>
      </p:cxnSp>
      <p:sp>
        <p:nvSpPr>
          <p:cNvPr id="152" name="Oval 151"/>
          <p:cNvSpPr/>
          <p:nvPr/>
        </p:nvSpPr>
        <p:spPr>
          <a:xfrm>
            <a:off x="2067762" y="4986776"/>
            <a:ext cx="382524" cy="379476"/>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M</a:t>
            </a:r>
            <a:endParaRPr lang="en-US" dirty="0"/>
          </a:p>
        </p:txBody>
      </p:sp>
      <p:sp>
        <p:nvSpPr>
          <p:cNvPr id="154" name="Oval 153"/>
          <p:cNvSpPr/>
          <p:nvPr/>
        </p:nvSpPr>
        <p:spPr>
          <a:xfrm>
            <a:off x="1363635" y="4774571"/>
            <a:ext cx="382524" cy="379476"/>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M</a:t>
            </a:r>
            <a:endParaRPr lang="en-US" dirty="0"/>
          </a:p>
        </p:txBody>
      </p:sp>
      <p:sp>
        <p:nvSpPr>
          <p:cNvPr id="155" name="Oval 154"/>
          <p:cNvSpPr/>
          <p:nvPr/>
        </p:nvSpPr>
        <p:spPr>
          <a:xfrm>
            <a:off x="2096337" y="4391983"/>
            <a:ext cx="382524" cy="379476"/>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M</a:t>
            </a:r>
            <a:endParaRPr lang="en-US" dirty="0"/>
          </a:p>
        </p:txBody>
      </p:sp>
      <p:sp>
        <p:nvSpPr>
          <p:cNvPr id="156" name="Isosceles Triangle 155"/>
          <p:cNvSpPr/>
          <p:nvPr/>
        </p:nvSpPr>
        <p:spPr>
          <a:xfrm>
            <a:off x="2324922" y="5152260"/>
            <a:ext cx="97920" cy="196746"/>
          </a:xfrm>
          <a:prstGeom prst="triangle">
            <a:avLst/>
          </a:prstGeom>
          <a:solidFill>
            <a:schemeClr val="accent5">
              <a:lumMod val="40000"/>
              <a:lumOff val="60000"/>
            </a:schemeClr>
          </a:solidFill>
          <a:ln w="9525">
            <a:solidFill>
              <a:schemeClr val="accent5">
                <a:lumMod val="75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57" name="Oval 156"/>
          <p:cNvSpPr/>
          <p:nvPr/>
        </p:nvSpPr>
        <p:spPr>
          <a:xfrm>
            <a:off x="2321481" y="5323034"/>
            <a:ext cx="101361" cy="79713"/>
          </a:xfrm>
          <a:prstGeom prst="ellipse">
            <a:avLst/>
          </a:prstGeom>
          <a:solidFill>
            <a:schemeClr val="accent5">
              <a:lumMod val="40000"/>
              <a:lumOff val="60000"/>
            </a:schemeClr>
          </a:solidFill>
          <a:ln w="9525">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Isosceles Triangle 157"/>
          <p:cNvSpPr/>
          <p:nvPr/>
        </p:nvSpPr>
        <p:spPr>
          <a:xfrm>
            <a:off x="2324922" y="5192904"/>
            <a:ext cx="97920" cy="175849"/>
          </a:xfrm>
          <a:prstGeom prst="triangle">
            <a:avLst/>
          </a:prstGeom>
          <a:solidFill>
            <a:schemeClr val="accent5">
              <a:lumMod val="40000"/>
              <a:lumOff val="60000"/>
            </a:schemeClr>
          </a:solidFill>
          <a:ln w="952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59" name="TextBox 158"/>
          <p:cNvSpPr txBox="1"/>
          <p:nvPr/>
        </p:nvSpPr>
        <p:spPr>
          <a:xfrm>
            <a:off x="1239208" y="4717924"/>
            <a:ext cx="312906" cy="369332"/>
          </a:xfrm>
          <a:prstGeom prst="rect">
            <a:avLst/>
          </a:prstGeom>
          <a:noFill/>
        </p:spPr>
        <p:txBody>
          <a:bodyPr wrap="none" rtlCol="0">
            <a:spAutoFit/>
          </a:bodyPr>
          <a:lstStyle/>
          <a:p>
            <a:r>
              <a:rPr lang="en-US" b="1" dirty="0" smtClean="0">
                <a:ln>
                  <a:solidFill>
                    <a:schemeClr val="tx1"/>
                  </a:solidFill>
                </a:ln>
                <a:solidFill>
                  <a:srgbClr val="00B050"/>
                </a:solidFill>
                <a:latin typeface="Microsoft Sans Serif" pitchFamily="34" charset="0"/>
                <a:cs typeface="Microsoft Sans Serif" pitchFamily="34" charset="0"/>
              </a:rPr>
              <a:t>$</a:t>
            </a:r>
            <a:endParaRPr lang="en-US" b="1" dirty="0">
              <a:ln>
                <a:solidFill>
                  <a:schemeClr val="tx1"/>
                </a:solidFill>
              </a:ln>
              <a:solidFill>
                <a:srgbClr val="00B050"/>
              </a:solidFill>
              <a:latin typeface="Microsoft Sans Serif" pitchFamily="34" charset="0"/>
              <a:cs typeface="Microsoft Sans Serif" pitchFamily="34" charset="0"/>
            </a:endParaRPr>
          </a:p>
        </p:txBody>
      </p:sp>
      <p:sp>
        <p:nvSpPr>
          <p:cNvPr id="160" name="TextBox 159"/>
          <p:cNvSpPr txBox="1"/>
          <p:nvPr/>
        </p:nvSpPr>
        <p:spPr>
          <a:xfrm>
            <a:off x="1457874" y="4601041"/>
            <a:ext cx="312906" cy="369332"/>
          </a:xfrm>
          <a:prstGeom prst="rect">
            <a:avLst/>
          </a:prstGeom>
          <a:noFill/>
        </p:spPr>
        <p:txBody>
          <a:bodyPr wrap="none" rtlCol="0">
            <a:spAutoFit/>
          </a:bodyPr>
          <a:lstStyle/>
          <a:p>
            <a:r>
              <a:rPr lang="en-US" b="1" dirty="0" smtClean="0">
                <a:ln>
                  <a:solidFill>
                    <a:schemeClr val="tx1"/>
                  </a:solidFill>
                </a:ln>
                <a:solidFill>
                  <a:srgbClr val="00B050"/>
                </a:solidFill>
                <a:latin typeface="Microsoft Sans Serif" pitchFamily="34" charset="0"/>
                <a:cs typeface="Microsoft Sans Serif" pitchFamily="34" charset="0"/>
              </a:rPr>
              <a:t>$</a:t>
            </a:r>
            <a:endParaRPr lang="en-US" b="1" dirty="0">
              <a:ln>
                <a:solidFill>
                  <a:schemeClr val="tx1"/>
                </a:solidFill>
              </a:ln>
              <a:solidFill>
                <a:srgbClr val="00B050"/>
              </a:solidFill>
              <a:latin typeface="Microsoft Sans Serif" pitchFamily="34" charset="0"/>
              <a:cs typeface="Microsoft Sans Serif" pitchFamily="34" charset="0"/>
            </a:endParaRPr>
          </a:p>
        </p:txBody>
      </p:sp>
      <p:sp>
        <p:nvSpPr>
          <p:cNvPr id="161" name="TextBox 160"/>
          <p:cNvSpPr txBox="1"/>
          <p:nvPr/>
        </p:nvSpPr>
        <p:spPr>
          <a:xfrm>
            <a:off x="1579318" y="4816420"/>
            <a:ext cx="421429" cy="371772"/>
          </a:xfrm>
          <a:prstGeom prst="rect">
            <a:avLst/>
          </a:prstGeom>
          <a:noFill/>
        </p:spPr>
        <p:txBody>
          <a:bodyPr wrap="square" rtlCol="0">
            <a:spAutoFit/>
          </a:bodyPr>
          <a:lstStyle/>
          <a:p>
            <a:r>
              <a:rPr lang="en-US" b="1" dirty="0" smtClean="0">
                <a:ln>
                  <a:solidFill>
                    <a:schemeClr val="tx1"/>
                  </a:solidFill>
                </a:ln>
                <a:solidFill>
                  <a:srgbClr val="00B050"/>
                </a:solidFill>
                <a:latin typeface="Microsoft Sans Serif" pitchFamily="34" charset="0"/>
                <a:cs typeface="Microsoft Sans Serif" pitchFamily="34" charset="0"/>
              </a:rPr>
              <a:t>$</a:t>
            </a:r>
            <a:endParaRPr lang="en-US" b="1" dirty="0">
              <a:ln>
                <a:solidFill>
                  <a:schemeClr val="tx1"/>
                </a:solidFill>
              </a:ln>
              <a:solidFill>
                <a:srgbClr val="00B050"/>
              </a:solidFill>
              <a:latin typeface="Microsoft Sans Serif" pitchFamily="34" charset="0"/>
              <a:cs typeface="Microsoft Sans Serif" pitchFamily="34" charset="0"/>
            </a:endParaRPr>
          </a:p>
        </p:txBody>
      </p:sp>
      <p:sp>
        <p:nvSpPr>
          <p:cNvPr id="162" name="TextBox 161"/>
          <p:cNvSpPr txBox="1"/>
          <p:nvPr/>
        </p:nvSpPr>
        <p:spPr>
          <a:xfrm>
            <a:off x="1360852" y="4948796"/>
            <a:ext cx="312906" cy="369332"/>
          </a:xfrm>
          <a:prstGeom prst="rect">
            <a:avLst/>
          </a:prstGeom>
          <a:noFill/>
        </p:spPr>
        <p:txBody>
          <a:bodyPr wrap="none" rtlCol="0">
            <a:spAutoFit/>
          </a:bodyPr>
          <a:lstStyle/>
          <a:p>
            <a:r>
              <a:rPr lang="en-US" b="1" dirty="0" smtClean="0">
                <a:ln>
                  <a:solidFill>
                    <a:schemeClr val="tx1"/>
                  </a:solidFill>
                </a:ln>
                <a:solidFill>
                  <a:srgbClr val="00B050"/>
                </a:solidFill>
                <a:latin typeface="Microsoft Sans Serif" pitchFamily="34" charset="0"/>
                <a:cs typeface="Microsoft Sans Serif" pitchFamily="34" charset="0"/>
              </a:rPr>
              <a:t>$</a:t>
            </a:r>
            <a:endParaRPr lang="en-US" b="1" dirty="0">
              <a:ln>
                <a:solidFill>
                  <a:schemeClr val="tx1"/>
                </a:solidFill>
              </a:ln>
              <a:solidFill>
                <a:srgbClr val="00B050"/>
              </a:solidFill>
              <a:latin typeface="Microsoft Sans Serif" pitchFamily="34" charset="0"/>
              <a:cs typeface="Microsoft Sans Serif" pitchFamily="34" charset="0"/>
            </a:endParaRPr>
          </a:p>
        </p:txBody>
      </p:sp>
      <p:sp>
        <p:nvSpPr>
          <p:cNvPr id="163" name="TextBox 162"/>
          <p:cNvSpPr txBox="1"/>
          <p:nvPr/>
        </p:nvSpPr>
        <p:spPr>
          <a:xfrm>
            <a:off x="2053894" y="4176258"/>
            <a:ext cx="312906" cy="369332"/>
          </a:xfrm>
          <a:prstGeom prst="rect">
            <a:avLst/>
          </a:prstGeom>
          <a:noFill/>
        </p:spPr>
        <p:txBody>
          <a:bodyPr wrap="none" rtlCol="0">
            <a:spAutoFit/>
          </a:bodyPr>
          <a:lstStyle/>
          <a:p>
            <a:r>
              <a:rPr lang="en-US" b="1" dirty="0" smtClean="0">
                <a:ln>
                  <a:solidFill>
                    <a:schemeClr val="tx1"/>
                  </a:solidFill>
                </a:ln>
                <a:solidFill>
                  <a:srgbClr val="00B050"/>
                </a:solidFill>
                <a:latin typeface="Microsoft Sans Serif" pitchFamily="34" charset="0"/>
                <a:cs typeface="Microsoft Sans Serif" pitchFamily="34" charset="0"/>
              </a:rPr>
              <a:t>$</a:t>
            </a:r>
            <a:endParaRPr lang="en-US" b="1" dirty="0">
              <a:ln>
                <a:solidFill>
                  <a:schemeClr val="tx1"/>
                </a:solidFill>
              </a:ln>
              <a:solidFill>
                <a:srgbClr val="00B050"/>
              </a:solidFill>
              <a:latin typeface="Microsoft Sans Serif" pitchFamily="34" charset="0"/>
              <a:cs typeface="Microsoft Sans Serif" pitchFamily="34" charset="0"/>
            </a:endParaRPr>
          </a:p>
        </p:txBody>
      </p:sp>
      <p:sp>
        <p:nvSpPr>
          <p:cNvPr id="164" name="TextBox 163"/>
          <p:cNvSpPr txBox="1"/>
          <p:nvPr/>
        </p:nvSpPr>
        <p:spPr>
          <a:xfrm>
            <a:off x="2183495" y="4546192"/>
            <a:ext cx="312906" cy="369332"/>
          </a:xfrm>
          <a:prstGeom prst="rect">
            <a:avLst/>
          </a:prstGeom>
          <a:noFill/>
        </p:spPr>
        <p:txBody>
          <a:bodyPr wrap="none" rtlCol="0">
            <a:spAutoFit/>
          </a:bodyPr>
          <a:lstStyle/>
          <a:p>
            <a:r>
              <a:rPr lang="en-US" b="1" dirty="0" smtClean="0">
                <a:ln>
                  <a:solidFill>
                    <a:schemeClr val="tx1"/>
                  </a:solidFill>
                </a:ln>
                <a:solidFill>
                  <a:srgbClr val="00B050"/>
                </a:solidFill>
                <a:latin typeface="Microsoft Sans Serif" pitchFamily="34" charset="0"/>
                <a:cs typeface="Microsoft Sans Serif" pitchFamily="34" charset="0"/>
              </a:rPr>
              <a:t>$</a:t>
            </a:r>
            <a:endParaRPr lang="en-US" b="1" dirty="0">
              <a:ln>
                <a:solidFill>
                  <a:schemeClr val="tx1"/>
                </a:solidFill>
              </a:ln>
              <a:solidFill>
                <a:srgbClr val="00B050"/>
              </a:solidFill>
              <a:latin typeface="Microsoft Sans Serif" pitchFamily="34" charset="0"/>
              <a:cs typeface="Microsoft Sans Serif" pitchFamily="34" charset="0"/>
            </a:endParaRPr>
          </a:p>
        </p:txBody>
      </p:sp>
      <p:sp>
        <p:nvSpPr>
          <p:cNvPr id="165" name="TextBox 164"/>
          <p:cNvSpPr txBox="1"/>
          <p:nvPr/>
        </p:nvSpPr>
        <p:spPr>
          <a:xfrm>
            <a:off x="1935203" y="4427064"/>
            <a:ext cx="312906" cy="369332"/>
          </a:xfrm>
          <a:prstGeom prst="rect">
            <a:avLst/>
          </a:prstGeom>
          <a:noFill/>
        </p:spPr>
        <p:txBody>
          <a:bodyPr wrap="none" rtlCol="0">
            <a:spAutoFit/>
          </a:bodyPr>
          <a:lstStyle/>
          <a:p>
            <a:r>
              <a:rPr lang="en-US" b="1" dirty="0" smtClean="0">
                <a:ln>
                  <a:solidFill>
                    <a:schemeClr val="tx1"/>
                  </a:solidFill>
                </a:ln>
                <a:solidFill>
                  <a:srgbClr val="00B050"/>
                </a:solidFill>
                <a:latin typeface="Microsoft Sans Serif" pitchFamily="34" charset="0"/>
                <a:cs typeface="Microsoft Sans Serif" pitchFamily="34" charset="0"/>
              </a:rPr>
              <a:t>$</a:t>
            </a:r>
            <a:endParaRPr lang="en-US" b="1" dirty="0">
              <a:ln>
                <a:solidFill>
                  <a:schemeClr val="tx1"/>
                </a:solidFill>
              </a:ln>
              <a:solidFill>
                <a:srgbClr val="00B050"/>
              </a:solidFill>
              <a:latin typeface="Microsoft Sans Serif" pitchFamily="34" charset="0"/>
              <a:cs typeface="Microsoft Sans Serif" pitchFamily="34" charset="0"/>
            </a:endParaRPr>
          </a:p>
        </p:txBody>
      </p:sp>
      <p:sp>
        <p:nvSpPr>
          <p:cNvPr id="166" name="TextBox 165"/>
          <p:cNvSpPr txBox="1"/>
          <p:nvPr/>
        </p:nvSpPr>
        <p:spPr>
          <a:xfrm>
            <a:off x="2301861" y="4282332"/>
            <a:ext cx="312906" cy="369332"/>
          </a:xfrm>
          <a:prstGeom prst="rect">
            <a:avLst/>
          </a:prstGeom>
          <a:noFill/>
        </p:spPr>
        <p:txBody>
          <a:bodyPr wrap="none" rtlCol="0">
            <a:spAutoFit/>
          </a:bodyPr>
          <a:lstStyle/>
          <a:p>
            <a:r>
              <a:rPr lang="en-US" b="1" dirty="0" smtClean="0">
                <a:ln>
                  <a:solidFill>
                    <a:schemeClr val="tx1"/>
                  </a:solidFill>
                </a:ln>
                <a:solidFill>
                  <a:srgbClr val="00B050"/>
                </a:solidFill>
                <a:latin typeface="Microsoft Sans Serif" pitchFamily="34" charset="0"/>
                <a:cs typeface="Microsoft Sans Serif" pitchFamily="34" charset="0"/>
              </a:rPr>
              <a:t>$</a:t>
            </a:r>
            <a:endParaRPr lang="en-US" b="1" dirty="0">
              <a:ln>
                <a:solidFill>
                  <a:schemeClr val="tx1"/>
                </a:solidFill>
              </a:ln>
              <a:solidFill>
                <a:srgbClr val="00B050"/>
              </a:solidFill>
              <a:latin typeface="Microsoft Sans Serif" pitchFamily="34" charset="0"/>
              <a:cs typeface="Microsoft Sans Serif" pitchFamily="34" charset="0"/>
            </a:endParaRPr>
          </a:p>
        </p:txBody>
      </p:sp>
      <p:sp>
        <p:nvSpPr>
          <p:cNvPr id="3" name="Slide Number Placeholder 2"/>
          <p:cNvSpPr>
            <a:spLocks noGrp="1"/>
          </p:cNvSpPr>
          <p:nvPr>
            <p:ph type="sldNum" sz="quarter" idx="12"/>
          </p:nvPr>
        </p:nvSpPr>
        <p:spPr/>
        <p:txBody>
          <a:bodyPr/>
          <a:lstStyle/>
          <a:p>
            <a:fld id="{B2FC610D-FAE1-464C-9CF3-920562D0AD66}" type="slidenum">
              <a:rPr lang="en-US" smtClean="0"/>
              <a:t>15</a:t>
            </a:fld>
            <a:endParaRPr lang="en-US"/>
          </a:p>
        </p:txBody>
      </p:sp>
    </p:spTree>
    <p:extLst>
      <p:ext uri="{BB962C8B-B14F-4D97-AF65-F5344CB8AC3E}">
        <p14:creationId xmlns:p14="http://schemas.microsoft.com/office/powerpoint/2010/main" val="2855945973"/>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2286000" y="698499"/>
            <a:ext cx="5715000" cy="6010275"/>
          </a:xfrm>
          <a:prstGeom prst="rect">
            <a:avLst/>
          </a:prstGeom>
          <a:ln>
            <a:noFill/>
          </a:ln>
          <a:effectLst>
            <a:outerShdw blurRad="292100" dist="139700" dir="2700000" algn="tl" rotWithShape="0">
              <a:srgbClr val="333333">
                <a:alpha val="65000"/>
              </a:srgbClr>
            </a:outerShdw>
          </a:effectLst>
        </p:spPr>
      </p:pic>
      <p:sp>
        <p:nvSpPr>
          <p:cNvPr id="2" name="Title 1"/>
          <p:cNvSpPr>
            <a:spLocks noGrp="1"/>
          </p:cNvSpPr>
          <p:nvPr>
            <p:ph type="title"/>
          </p:nvPr>
        </p:nvSpPr>
        <p:spPr>
          <a:xfrm>
            <a:off x="381000" y="304800"/>
            <a:ext cx="8229600" cy="1143000"/>
          </a:xfrm>
        </p:spPr>
        <p:txBody>
          <a:bodyPr/>
          <a:lstStyle/>
          <a:p>
            <a:pPr algn="l"/>
            <a:r>
              <a:rPr lang="en-US" dirty="0" smtClean="0"/>
              <a:t>2016</a:t>
            </a:r>
            <a:endParaRPr lang="en-US" dirty="0"/>
          </a:p>
        </p:txBody>
      </p:sp>
      <p:sp>
        <p:nvSpPr>
          <p:cNvPr id="4" name="Slide Number Placeholder 3"/>
          <p:cNvSpPr>
            <a:spLocks noGrp="1"/>
          </p:cNvSpPr>
          <p:nvPr>
            <p:ph type="sldNum" sz="quarter" idx="12"/>
          </p:nvPr>
        </p:nvSpPr>
        <p:spPr/>
        <p:txBody>
          <a:bodyPr/>
          <a:lstStyle/>
          <a:p>
            <a:fld id="{B2FC610D-FAE1-464C-9CF3-920562D0AD66}" type="slidenum">
              <a:rPr lang="en-US" smtClean="0"/>
              <a:t>150</a:t>
            </a:fld>
            <a:endParaRPr lang="en-US" dirty="0"/>
          </a:p>
        </p:txBody>
      </p:sp>
      <p:sp>
        <p:nvSpPr>
          <p:cNvPr id="6" name="Title 1"/>
          <p:cNvSpPr txBox="1">
            <a:spLocks/>
          </p:cNvSpPr>
          <p:nvPr/>
        </p:nvSpPr>
        <p:spPr>
          <a:xfrm>
            <a:off x="190500" y="3048000"/>
            <a:ext cx="2286000" cy="775943"/>
          </a:xfrm>
          <a:prstGeom prst="rect">
            <a:avLst/>
          </a:prstGeom>
          <a:solidFill>
            <a:schemeClr val="bg1">
              <a:lumMod val="95000"/>
            </a:schemeClr>
          </a:solidFill>
          <a:ln>
            <a:solidFill>
              <a:schemeClr val="tx1"/>
            </a:solidFill>
          </a:ln>
        </p:spPr>
        <p:txBody>
          <a:bodyPr vert="horz" lIns="91440" tIns="45720" rIns="91440" bIns="45720" rtlCol="0" anchor="ctr">
            <a:normAutofit fontScale="850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400" dirty="0" smtClean="0"/>
              <a:t>Co-founder, </a:t>
            </a:r>
            <a:r>
              <a:rPr lang="en-US" sz="2400" dirty="0" err="1" smtClean="0"/>
              <a:t>BitMain</a:t>
            </a:r>
            <a:endParaRPr lang="en-US" sz="2400" dirty="0" smtClean="0"/>
          </a:p>
          <a:p>
            <a:pPr algn="l"/>
            <a:r>
              <a:rPr lang="en-US" sz="2400" dirty="0" smtClean="0"/>
              <a:t>~16% hashrate</a:t>
            </a:r>
            <a:endParaRPr lang="en-US" sz="3600" dirty="0"/>
          </a:p>
        </p:txBody>
      </p:sp>
      <p:pic>
        <p:nvPicPr>
          <p:cNvPr id="3" name="Picture 2"/>
          <p:cNvPicPr>
            <a:picLocks noChangeAspect="1"/>
          </p:cNvPicPr>
          <p:nvPr/>
        </p:nvPicPr>
        <p:blipFill>
          <a:blip r:embed="rId4"/>
          <a:stretch>
            <a:fillRect/>
          </a:stretch>
        </p:blipFill>
        <p:spPr>
          <a:xfrm>
            <a:off x="1272863" y="4925115"/>
            <a:ext cx="4943475" cy="1770959"/>
          </a:xfrm>
          <a:prstGeom prst="rect">
            <a:avLst/>
          </a:prstGeom>
          <a:ln>
            <a:noFill/>
          </a:ln>
          <a:effectLst>
            <a:outerShdw blurRad="292100" dist="139700" dir="2700000" algn="tl" rotWithShape="0">
              <a:srgbClr val="333333">
                <a:alpha val="65000"/>
              </a:srgbClr>
            </a:outerShdw>
          </a:effectLst>
        </p:spPr>
      </p:pic>
      <p:sp>
        <p:nvSpPr>
          <p:cNvPr id="7" name="Title 1"/>
          <p:cNvSpPr txBox="1">
            <a:spLocks/>
          </p:cNvSpPr>
          <p:nvPr/>
        </p:nvSpPr>
        <p:spPr>
          <a:xfrm>
            <a:off x="4000500" y="2819400"/>
            <a:ext cx="2286000" cy="381000"/>
          </a:xfrm>
          <a:prstGeom prst="rect">
            <a:avLst/>
          </a:prstGeom>
          <a:solidFill>
            <a:schemeClr val="bg1"/>
          </a:solidFill>
          <a:ln>
            <a:noFill/>
          </a:ln>
        </p:spPr>
        <p:txBody>
          <a:bodyPr vert="horz" lIns="91440" tIns="45720" rIns="91440" bIns="45720" rtlCol="0" anchor="ctr">
            <a:normAutofit fontScale="925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US" sz="2400" dirty="0" smtClean="0"/>
          </a:p>
        </p:txBody>
      </p:sp>
    </p:spTree>
    <p:extLst>
      <p:ext uri="{BB962C8B-B14F-4D97-AF65-F5344CB8AC3E}">
        <p14:creationId xmlns:p14="http://schemas.microsoft.com/office/powerpoint/2010/main" val="3706364742"/>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Recall</a:t>
            </a:r>
            <a:endParaRPr lang="en-US" dirty="0"/>
          </a:p>
        </p:txBody>
      </p:sp>
      <p:sp>
        <p:nvSpPr>
          <p:cNvPr id="3" name="Content Placeholder 2"/>
          <p:cNvSpPr>
            <a:spLocks noGrp="1"/>
          </p:cNvSpPr>
          <p:nvPr>
            <p:ph idx="1"/>
          </p:nvPr>
        </p:nvSpPr>
        <p:spPr/>
        <p:txBody>
          <a:bodyPr/>
          <a:lstStyle/>
          <a:p>
            <a:r>
              <a:rPr lang="en-US" dirty="0" smtClean="0"/>
              <a:t>My arguments were:</a:t>
            </a:r>
          </a:p>
          <a:p>
            <a:pPr lvl="1"/>
            <a:r>
              <a:rPr lang="en-US" dirty="0" smtClean="0"/>
              <a:t>SPV mining can eliminate orphaning.</a:t>
            </a:r>
          </a:p>
          <a:p>
            <a:pPr lvl="1"/>
            <a:r>
              <a:rPr lang="en-US" dirty="0" smtClean="0"/>
              <a:t>Orphan costs do not have a significant effect on ‘supply’. Under SPV / scheduled blocks, orphan costs would be zero.</a:t>
            </a:r>
          </a:p>
          <a:p>
            <a:endParaRPr lang="en-US" dirty="0" smtClean="0"/>
          </a:p>
          <a:p>
            <a:r>
              <a:rPr lang="en-US" dirty="0" smtClean="0"/>
              <a:t>What problems has SPV mining caused for Bitcoin?</a:t>
            </a:r>
          </a:p>
          <a:p>
            <a:pPr lvl="1"/>
            <a:endParaRPr lang="en-US" dirty="0"/>
          </a:p>
        </p:txBody>
      </p:sp>
      <p:sp>
        <p:nvSpPr>
          <p:cNvPr id="4" name="Slide Number Placeholder 3"/>
          <p:cNvSpPr>
            <a:spLocks noGrp="1"/>
          </p:cNvSpPr>
          <p:nvPr>
            <p:ph type="sldNum" sz="quarter" idx="12"/>
          </p:nvPr>
        </p:nvSpPr>
        <p:spPr/>
        <p:txBody>
          <a:bodyPr/>
          <a:lstStyle/>
          <a:p>
            <a:fld id="{B2FC610D-FAE1-464C-9CF3-920562D0AD66}" type="slidenum">
              <a:rPr lang="en-US" smtClean="0"/>
              <a:t>151</a:t>
            </a:fld>
            <a:endParaRPr lang="en-US" dirty="0"/>
          </a:p>
        </p:txBody>
      </p:sp>
      <p:sp>
        <p:nvSpPr>
          <p:cNvPr id="5" name="L-Shape 4"/>
          <p:cNvSpPr/>
          <p:nvPr/>
        </p:nvSpPr>
        <p:spPr>
          <a:xfrm rot="18402804">
            <a:off x="6659213" y="2027273"/>
            <a:ext cx="838200" cy="304800"/>
          </a:xfrm>
          <a:prstGeom prst="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6" name="L-Shape 5"/>
          <p:cNvSpPr/>
          <p:nvPr/>
        </p:nvSpPr>
        <p:spPr>
          <a:xfrm rot="18402804">
            <a:off x="4297013" y="3475072"/>
            <a:ext cx="838200" cy="304800"/>
          </a:xfrm>
          <a:prstGeom prst="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65998851"/>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Freeform 20"/>
          <p:cNvSpPr/>
          <p:nvPr/>
        </p:nvSpPr>
        <p:spPr>
          <a:xfrm>
            <a:off x="4224528" y="5340096"/>
            <a:ext cx="3401568" cy="457200"/>
          </a:xfrm>
          <a:custGeom>
            <a:avLst/>
            <a:gdLst>
              <a:gd name="connsiteX0" fmla="*/ 0 w 3401568"/>
              <a:gd name="connsiteY0" fmla="*/ 0 h 457200"/>
              <a:gd name="connsiteX1" fmla="*/ 1005840 w 3401568"/>
              <a:gd name="connsiteY1" fmla="*/ 201168 h 457200"/>
              <a:gd name="connsiteX2" fmla="*/ 3401568 w 3401568"/>
              <a:gd name="connsiteY2" fmla="*/ 457200 h 457200"/>
            </a:gdLst>
            <a:ahLst/>
            <a:cxnLst>
              <a:cxn ang="0">
                <a:pos x="connsiteX0" y="connsiteY0"/>
              </a:cxn>
              <a:cxn ang="0">
                <a:pos x="connsiteX1" y="connsiteY1"/>
              </a:cxn>
              <a:cxn ang="0">
                <a:pos x="connsiteX2" y="connsiteY2"/>
              </a:cxn>
            </a:cxnLst>
            <a:rect l="l" t="t" r="r" b="b"/>
            <a:pathLst>
              <a:path w="3401568" h="457200">
                <a:moveTo>
                  <a:pt x="0" y="0"/>
                </a:moveTo>
                <a:cubicBezTo>
                  <a:pt x="219456" y="62484"/>
                  <a:pt x="438912" y="124968"/>
                  <a:pt x="1005840" y="201168"/>
                </a:cubicBezTo>
                <a:cubicBezTo>
                  <a:pt x="1572768" y="277368"/>
                  <a:pt x="2487168" y="367284"/>
                  <a:pt x="3401568" y="457200"/>
                </a:cubicBezTo>
              </a:path>
            </a:pathLst>
          </a:cu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18"/>
          <p:cNvSpPr/>
          <p:nvPr/>
        </p:nvSpPr>
        <p:spPr>
          <a:xfrm>
            <a:off x="2157984" y="1389888"/>
            <a:ext cx="5523647" cy="4608576"/>
          </a:xfrm>
          <a:custGeom>
            <a:avLst/>
            <a:gdLst>
              <a:gd name="connsiteX0" fmla="*/ 3712464 w 5523647"/>
              <a:gd name="connsiteY0" fmla="*/ 0 h 4608576"/>
              <a:gd name="connsiteX1" fmla="*/ 5522976 w 5523647"/>
              <a:gd name="connsiteY1" fmla="*/ 1243584 h 4608576"/>
              <a:gd name="connsiteX2" fmla="*/ 3913632 w 5523647"/>
              <a:gd name="connsiteY2" fmla="*/ 1828800 h 4608576"/>
              <a:gd name="connsiteX3" fmla="*/ 3054096 w 5523647"/>
              <a:gd name="connsiteY3" fmla="*/ 2852928 h 4608576"/>
              <a:gd name="connsiteX4" fmla="*/ 2670048 w 5523647"/>
              <a:gd name="connsiteY4" fmla="*/ 4261104 h 4608576"/>
              <a:gd name="connsiteX5" fmla="*/ 0 w 5523647"/>
              <a:gd name="connsiteY5" fmla="*/ 4608576 h 4608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23647" h="4608576">
                <a:moveTo>
                  <a:pt x="3712464" y="0"/>
                </a:moveTo>
                <a:cubicBezTo>
                  <a:pt x="4600956" y="469392"/>
                  <a:pt x="5489448" y="938784"/>
                  <a:pt x="5522976" y="1243584"/>
                </a:cubicBezTo>
                <a:cubicBezTo>
                  <a:pt x="5556504" y="1548384"/>
                  <a:pt x="4325112" y="1560576"/>
                  <a:pt x="3913632" y="1828800"/>
                </a:cubicBezTo>
                <a:cubicBezTo>
                  <a:pt x="3502152" y="2097024"/>
                  <a:pt x="3261360" y="2447544"/>
                  <a:pt x="3054096" y="2852928"/>
                </a:cubicBezTo>
                <a:cubicBezTo>
                  <a:pt x="2846832" y="3258312"/>
                  <a:pt x="3179064" y="3968496"/>
                  <a:pt x="2670048" y="4261104"/>
                </a:cubicBezTo>
                <a:cubicBezTo>
                  <a:pt x="2161032" y="4553712"/>
                  <a:pt x="1080516" y="4581144"/>
                  <a:pt x="0" y="4608576"/>
                </a:cubicBezTo>
              </a:path>
            </a:pathLst>
          </a:cu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28600" y="8858"/>
            <a:ext cx="8229600" cy="1143000"/>
          </a:xfrm>
        </p:spPr>
        <p:txBody>
          <a:bodyPr/>
          <a:lstStyle/>
          <a:p>
            <a:r>
              <a:rPr lang="en-US" dirty="0" smtClean="0"/>
              <a:t>Conclusion: Sidechain Safety</a:t>
            </a:r>
            <a:endParaRPr lang="en-US" dirty="0"/>
          </a:p>
        </p:txBody>
      </p:sp>
      <p:sp>
        <p:nvSpPr>
          <p:cNvPr id="3" name="Content Placeholder 2"/>
          <p:cNvSpPr>
            <a:spLocks noGrp="1"/>
          </p:cNvSpPr>
          <p:nvPr>
            <p:ph idx="1"/>
          </p:nvPr>
        </p:nvSpPr>
        <p:spPr>
          <a:xfrm>
            <a:off x="38100" y="1108232"/>
            <a:ext cx="5069992" cy="4227986"/>
          </a:xfrm>
        </p:spPr>
        <p:txBody>
          <a:bodyPr>
            <a:normAutofit/>
          </a:bodyPr>
          <a:lstStyle/>
          <a:p>
            <a:pPr marL="514350" indent="-514350">
              <a:buFont typeface="+mj-lt"/>
              <a:buAutoNum type="arabicPeriod"/>
            </a:pPr>
            <a:r>
              <a:rPr lang="en-US" dirty="0" smtClean="0"/>
              <a:t>Node Costs</a:t>
            </a:r>
          </a:p>
          <a:p>
            <a:pPr marL="514350" indent="-514350">
              <a:buFont typeface="+mj-lt"/>
              <a:buAutoNum type="arabicPeriod"/>
            </a:pPr>
            <a:endParaRPr lang="en-US" sz="1700" dirty="0" smtClean="0"/>
          </a:p>
          <a:p>
            <a:pPr marL="514350" indent="-514350">
              <a:buFont typeface="+mj-lt"/>
              <a:buAutoNum type="arabicPeriod"/>
            </a:pPr>
            <a:endParaRPr lang="en-US" sz="1050" dirty="0" smtClean="0"/>
          </a:p>
          <a:p>
            <a:pPr marL="514350" indent="-514350">
              <a:buFont typeface="+mj-lt"/>
              <a:buAutoNum type="arabicPeriod"/>
            </a:pPr>
            <a:endParaRPr lang="en-US" sz="1700" dirty="0" smtClean="0"/>
          </a:p>
          <a:p>
            <a:pPr marL="514350" indent="-514350">
              <a:buFont typeface="+mj-lt"/>
              <a:buAutoNum type="arabicPeriod"/>
            </a:pPr>
            <a:r>
              <a:rPr lang="en-US" dirty="0" smtClean="0"/>
              <a:t>Relative to other SF/MM</a:t>
            </a:r>
            <a:endParaRPr lang="en-US" sz="1700" dirty="0" smtClean="0"/>
          </a:p>
          <a:p>
            <a:pPr marL="514350" indent="-514350">
              <a:buFont typeface="+mj-lt"/>
              <a:buAutoNum type="arabicPeriod"/>
            </a:pPr>
            <a:r>
              <a:rPr lang="en-US" dirty="0" smtClean="0"/>
              <a:t>Docile Miners</a:t>
            </a:r>
            <a:endParaRPr lang="en-US" sz="1700" dirty="0" smtClean="0"/>
          </a:p>
          <a:p>
            <a:pPr marL="514350" indent="-514350">
              <a:buFont typeface="+mj-lt"/>
              <a:buAutoNum type="arabicPeriod"/>
            </a:pPr>
            <a:r>
              <a:rPr lang="en-US" dirty="0"/>
              <a:t>Tame vs. </a:t>
            </a:r>
            <a:r>
              <a:rPr lang="en-US" dirty="0" smtClean="0"/>
              <a:t>Aggressive</a:t>
            </a:r>
            <a:endParaRPr lang="en-US" sz="1900" dirty="0"/>
          </a:p>
          <a:p>
            <a:pPr marL="514350" indent="-514350">
              <a:buFont typeface="+mj-lt"/>
              <a:buAutoNum type="arabicPeriod"/>
            </a:pPr>
            <a:r>
              <a:rPr lang="en-US" dirty="0" smtClean="0"/>
              <a:t>Fees and Bandwidth</a:t>
            </a:r>
            <a:endParaRPr lang="en-US" dirty="0"/>
          </a:p>
        </p:txBody>
      </p:sp>
      <p:sp>
        <p:nvSpPr>
          <p:cNvPr id="4" name="Slide Number Placeholder 3"/>
          <p:cNvSpPr>
            <a:spLocks noGrp="1"/>
          </p:cNvSpPr>
          <p:nvPr>
            <p:ph type="sldNum" sz="quarter" idx="12"/>
          </p:nvPr>
        </p:nvSpPr>
        <p:spPr/>
        <p:txBody>
          <a:bodyPr/>
          <a:lstStyle/>
          <a:p>
            <a:fld id="{B2FC610D-FAE1-464C-9CF3-920562D0AD66}" type="slidenum">
              <a:rPr lang="en-US" smtClean="0"/>
              <a:t>152</a:t>
            </a:fld>
            <a:endParaRPr lang="en-US" dirty="0"/>
          </a:p>
        </p:txBody>
      </p:sp>
      <p:pic>
        <p:nvPicPr>
          <p:cNvPr id="5" name="Picture 4"/>
          <p:cNvPicPr>
            <a:picLocks noChangeAspect="1"/>
          </p:cNvPicPr>
          <p:nvPr/>
        </p:nvPicPr>
        <p:blipFill>
          <a:blip r:embed="rId3"/>
          <a:stretch>
            <a:fillRect/>
          </a:stretch>
        </p:blipFill>
        <p:spPr>
          <a:xfrm>
            <a:off x="6718896" y="1143000"/>
            <a:ext cx="2034909" cy="2579688"/>
          </a:xfrm>
          <a:prstGeom prst="rect">
            <a:avLst/>
          </a:prstGeom>
          <a:ln>
            <a:noFill/>
          </a:ln>
          <a:effectLst>
            <a:outerShdw blurRad="292100" dist="139700" dir="2700000" algn="tl" rotWithShape="0">
              <a:srgbClr val="333333">
                <a:alpha val="65000"/>
              </a:srgbClr>
            </a:outerShdw>
          </a:effectLst>
        </p:spPr>
      </p:pic>
      <p:sp>
        <p:nvSpPr>
          <p:cNvPr id="6" name="Rectangle 5"/>
          <p:cNvSpPr/>
          <p:nvPr/>
        </p:nvSpPr>
        <p:spPr>
          <a:xfrm>
            <a:off x="4383520" y="914400"/>
            <a:ext cx="2116209" cy="9085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Just don’t run the software.</a:t>
            </a:r>
            <a:endParaRPr lang="en-US" sz="2400" dirty="0"/>
          </a:p>
        </p:txBody>
      </p:sp>
      <p:pic>
        <p:nvPicPr>
          <p:cNvPr id="4098" name="Picture 2" descr="Image result for namecoin"/>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46198" y="2524047"/>
            <a:ext cx="1016478" cy="98152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a:blip r:embed="rId5"/>
          <a:stretch>
            <a:fillRect/>
          </a:stretch>
        </p:blipFill>
        <p:spPr>
          <a:xfrm>
            <a:off x="3615591" y="4876800"/>
            <a:ext cx="2362153" cy="1517986"/>
          </a:xfrm>
          <a:prstGeom prst="rect">
            <a:avLst/>
          </a:prstGeom>
          <a:ln>
            <a:noFill/>
          </a:ln>
          <a:effectLst>
            <a:outerShdw blurRad="292100" dist="139700" dir="2700000" algn="tl" rotWithShape="0">
              <a:srgbClr val="333333">
                <a:alpha val="65000"/>
              </a:srgbClr>
            </a:outerShdw>
          </a:effectLst>
        </p:spPr>
      </p:pic>
      <p:pic>
        <p:nvPicPr>
          <p:cNvPr id="10" name="Picture 9"/>
          <p:cNvPicPr>
            <a:picLocks noChangeAspect="1"/>
          </p:cNvPicPr>
          <p:nvPr/>
        </p:nvPicPr>
        <p:blipFill>
          <a:blip r:embed="rId6"/>
          <a:stretch>
            <a:fillRect/>
          </a:stretch>
        </p:blipFill>
        <p:spPr>
          <a:xfrm>
            <a:off x="4103582" y="3855015"/>
            <a:ext cx="2218658" cy="777758"/>
          </a:xfrm>
          <a:prstGeom prst="rect">
            <a:avLst/>
          </a:prstGeom>
          <a:ln>
            <a:noFill/>
          </a:ln>
          <a:effectLst>
            <a:outerShdw blurRad="292100" dist="139700" dir="2700000" algn="tl" rotWithShape="0">
              <a:srgbClr val="333333">
                <a:alpha val="65000"/>
              </a:srgbClr>
            </a:outerShdw>
          </a:effectLst>
        </p:spPr>
      </p:pic>
      <p:sp>
        <p:nvSpPr>
          <p:cNvPr id="8" name="Left Arrow 7"/>
          <p:cNvSpPr/>
          <p:nvPr/>
        </p:nvSpPr>
        <p:spPr>
          <a:xfrm rot="21390884">
            <a:off x="6230516" y="3375855"/>
            <a:ext cx="2374279" cy="1374357"/>
          </a:xfrm>
          <a:prstGeom prst="leftArrow">
            <a:avLst>
              <a:gd name="adj1" fmla="val 50000"/>
              <a:gd name="adj2" fmla="val 38360"/>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smtClean="0"/>
              <a:t>My Mining Experience?</a:t>
            </a:r>
            <a:endParaRPr lang="en-US" sz="2400" dirty="0"/>
          </a:p>
        </p:txBody>
      </p:sp>
      <p:sp>
        <p:nvSpPr>
          <p:cNvPr id="15" name="Left Arrow 14"/>
          <p:cNvSpPr/>
          <p:nvPr/>
        </p:nvSpPr>
        <p:spPr>
          <a:xfrm rot="20809324">
            <a:off x="4761149" y="3455241"/>
            <a:ext cx="1613551" cy="526850"/>
          </a:xfrm>
          <a:prstGeom prst="leftArrow">
            <a:avLst>
              <a:gd name="adj1" fmla="val 50000"/>
              <a:gd name="adj2" fmla="val 38360"/>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No one cares!</a:t>
            </a:r>
            <a:endParaRPr lang="en-US" dirty="0"/>
          </a:p>
        </p:txBody>
      </p:sp>
      <p:sp>
        <p:nvSpPr>
          <p:cNvPr id="16" name="Left Arrow 15"/>
          <p:cNvSpPr/>
          <p:nvPr/>
        </p:nvSpPr>
        <p:spPr>
          <a:xfrm rot="20587711">
            <a:off x="4732055" y="4576565"/>
            <a:ext cx="1509802" cy="526850"/>
          </a:xfrm>
          <a:prstGeom prst="leftArrow">
            <a:avLst>
              <a:gd name="adj1" fmla="val 50000"/>
              <a:gd name="adj2" fmla="val 38360"/>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dirty="0" smtClean="0"/>
              <a:t>I’m still worried</a:t>
            </a:r>
            <a:endParaRPr lang="en-US" sz="1400" dirty="0"/>
          </a:p>
        </p:txBody>
      </p:sp>
      <p:sp>
        <p:nvSpPr>
          <p:cNvPr id="17" name="Left Arrow 16"/>
          <p:cNvSpPr/>
          <p:nvPr/>
        </p:nvSpPr>
        <p:spPr>
          <a:xfrm rot="21221275">
            <a:off x="4762407" y="5364211"/>
            <a:ext cx="1324620" cy="801896"/>
          </a:xfrm>
          <a:prstGeom prst="leftArrow">
            <a:avLst>
              <a:gd name="adj1" fmla="val 50000"/>
              <a:gd name="adj2" fmla="val 38360"/>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dirty="0" smtClean="0"/>
              <a:t>Stop stealing my space!</a:t>
            </a:r>
            <a:endParaRPr lang="en-US" sz="1400" dirty="0"/>
          </a:p>
        </p:txBody>
      </p:sp>
      <p:pic>
        <p:nvPicPr>
          <p:cNvPr id="14" name="Picture 13"/>
          <p:cNvPicPr>
            <a:picLocks noChangeAspect="1"/>
          </p:cNvPicPr>
          <p:nvPr/>
        </p:nvPicPr>
        <p:blipFill>
          <a:blip r:embed="rId7"/>
          <a:stretch>
            <a:fillRect/>
          </a:stretch>
        </p:blipFill>
        <p:spPr>
          <a:xfrm>
            <a:off x="7118693" y="5105400"/>
            <a:ext cx="1234037" cy="1570592"/>
          </a:xfrm>
          <a:prstGeom prst="rect">
            <a:avLst/>
          </a:prstGeom>
          <a:ln>
            <a:noFill/>
          </a:ln>
          <a:effectLst>
            <a:outerShdw blurRad="292100" dist="139700" dir="2700000" algn="tl" rotWithShape="0">
              <a:srgbClr val="333333">
                <a:alpha val="65000"/>
              </a:srgbClr>
            </a:outerShdw>
          </a:effectLst>
        </p:spPr>
      </p:pic>
      <p:pic>
        <p:nvPicPr>
          <p:cNvPr id="18" name="Picture 17"/>
          <p:cNvPicPr>
            <a:picLocks noChangeAspect="1"/>
          </p:cNvPicPr>
          <p:nvPr/>
        </p:nvPicPr>
        <p:blipFill>
          <a:blip r:embed="rId8"/>
          <a:stretch>
            <a:fillRect/>
          </a:stretch>
        </p:blipFill>
        <p:spPr>
          <a:xfrm>
            <a:off x="291567" y="5105400"/>
            <a:ext cx="3070557" cy="1610784"/>
          </a:xfrm>
          <a:prstGeom prst="rect">
            <a:avLst/>
          </a:prstGeom>
          <a:ln>
            <a:noFill/>
          </a:ln>
          <a:effectLst>
            <a:outerShdw blurRad="292100" dist="139700" dir="2700000" algn="tl" rotWithShape="0">
              <a:srgbClr val="333333">
                <a:alpha val="65000"/>
              </a:srgbClr>
            </a:outerShdw>
          </a:effectLst>
        </p:spPr>
      </p:pic>
      <p:sp>
        <p:nvSpPr>
          <p:cNvPr id="12" name="Left Arrow 11"/>
          <p:cNvSpPr/>
          <p:nvPr/>
        </p:nvSpPr>
        <p:spPr>
          <a:xfrm>
            <a:off x="2573096" y="6116733"/>
            <a:ext cx="1481195" cy="683582"/>
          </a:xfrm>
          <a:prstGeom prst="leftArrow">
            <a:avLst>
              <a:gd name="adj1" fmla="val 50000"/>
              <a:gd name="adj2" fmla="val 38360"/>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Bandwidth</a:t>
            </a:r>
            <a:endParaRPr lang="en-US" sz="2000" dirty="0"/>
          </a:p>
        </p:txBody>
      </p:sp>
      <p:sp>
        <p:nvSpPr>
          <p:cNvPr id="11" name="Right Arrow 10"/>
          <p:cNvSpPr/>
          <p:nvPr/>
        </p:nvSpPr>
        <p:spPr>
          <a:xfrm>
            <a:off x="5931910" y="6096000"/>
            <a:ext cx="1230890" cy="502873"/>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Fees</a:t>
            </a:r>
            <a:endParaRPr lang="en-US" sz="2000" dirty="0"/>
          </a:p>
        </p:txBody>
      </p:sp>
    </p:spTree>
    <p:extLst>
      <p:ext uri="{BB962C8B-B14F-4D97-AF65-F5344CB8AC3E}">
        <p14:creationId xmlns:p14="http://schemas.microsoft.com/office/powerpoint/2010/main" val="3118493363"/>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3">
            <a:biLevel thresh="75000"/>
            <a:extLst>
              <a:ext uri="{BEBA8EAE-BF5A-486C-A8C5-ECC9F3942E4B}">
                <a14:imgProps xmlns:a14="http://schemas.microsoft.com/office/drawing/2010/main">
                  <a14:imgLayer r:embed="rId4">
                    <a14:imgEffect>
                      <a14:artisticPencilGrayscale/>
                    </a14:imgEffect>
                  </a14:imgLayer>
                </a14:imgProps>
              </a:ext>
              <a:ext uri="{28A0092B-C50C-407E-A947-70E740481C1C}">
                <a14:useLocalDpi xmlns:a14="http://schemas.microsoft.com/office/drawing/2010/main" val="0"/>
              </a:ext>
            </a:extLst>
          </a:blip>
          <a:srcRect/>
          <a:stretch>
            <a:fillRect/>
          </a:stretch>
        </p:blipFill>
        <p:spPr bwMode="auto">
          <a:xfrm>
            <a:off x="0" y="0"/>
            <a:ext cx="9144000" cy="68434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p:cNvSpPr/>
          <p:nvPr/>
        </p:nvSpPr>
        <p:spPr>
          <a:xfrm>
            <a:off x="-19928" y="-1"/>
            <a:ext cx="9163927" cy="6859845"/>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1524000" y="609600"/>
            <a:ext cx="6248400" cy="2667000"/>
          </a:xfrm>
          <a:solidFill>
            <a:schemeClr val="bg1">
              <a:alpha val="60000"/>
            </a:schemeClr>
          </a:solidFill>
          <a:ln>
            <a:solidFill>
              <a:schemeClr val="tx1"/>
            </a:solidFill>
          </a:ln>
        </p:spPr>
        <p:txBody>
          <a:bodyPr>
            <a:noAutofit/>
          </a:bodyPr>
          <a:lstStyle/>
          <a:p>
            <a:r>
              <a:rPr lang="en-US" sz="6000" dirty="0" smtClean="0"/>
              <a:t>Thank You!</a:t>
            </a:r>
            <a:endParaRPr lang="en-US" sz="6000" dirty="0"/>
          </a:p>
        </p:txBody>
      </p:sp>
      <p:sp>
        <p:nvSpPr>
          <p:cNvPr id="3" name="Subtitle 2"/>
          <p:cNvSpPr>
            <a:spLocks noGrp="1"/>
          </p:cNvSpPr>
          <p:nvPr>
            <p:ph type="subTitle" idx="1"/>
          </p:nvPr>
        </p:nvSpPr>
        <p:spPr>
          <a:xfrm>
            <a:off x="2695135" y="4572000"/>
            <a:ext cx="3733800" cy="1219200"/>
          </a:xfrm>
          <a:solidFill>
            <a:schemeClr val="bg1">
              <a:alpha val="60000"/>
            </a:schemeClr>
          </a:solidFill>
          <a:ln>
            <a:solidFill>
              <a:schemeClr val="tx1"/>
            </a:solidFill>
          </a:ln>
        </p:spPr>
        <p:txBody>
          <a:bodyPr/>
          <a:lstStyle/>
          <a:p>
            <a:r>
              <a:rPr lang="en-US" dirty="0" smtClean="0">
                <a:solidFill>
                  <a:schemeClr val="tx1"/>
                </a:solidFill>
              </a:rPr>
              <a:t>Paul </a:t>
            </a:r>
            <a:r>
              <a:rPr lang="en-US" dirty="0" err="1" smtClean="0">
                <a:solidFill>
                  <a:schemeClr val="tx1"/>
                </a:solidFill>
              </a:rPr>
              <a:t>Sztorc</a:t>
            </a:r>
            <a:endParaRPr lang="en-US" dirty="0" smtClean="0">
              <a:solidFill>
                <a:schemeClr val="tx1"/>
              </a:solidFill>
            </a:endParaRPr>
          </a:p>
          <a:p>
            <a:r>
              <a:rPr lang="en-US" dirty="0" smtClean="0">
                <a:solidFill>
                  <a:schemeClr val="tx1"/>
                </a:solidFill>
              </a:rPr>
              <a:t>Sept 2</a:t>
            </a:r>
            <a:r>
              <a:rPr lang="en-US" baseline="30000" dirty="0" smtClean="0">
                <a:solidFill>
                  <a:schemeClr val="tx1"/>
                </a:solidFill>
              </a:rPr>
              <a:t>nd</a:t>
            </a:r>
            <a:r>
              <a:rPr lang="en-US" dirty="0" smtClean="0">
                <a:solidFill>
                  <a:schemeClr val="tx1"/>
                </a:solidFill>
              </a:rPr>
              <a:t>, 2016</a:t>
            </a:r>
            <a:endParaRPr lang="en-US" dirty="0">
              <a:solidFill>
                <a:schemeClr val="tx1"/>
              </a:solidFill>
            </a:endParaRPr>
          </a:p>
        </p:txBody>
      </p:sp>
    </p:spTree>
    <p:extLst>
      <p:ext uri="{BB962C8B-B14F-4D97-AF65-F5344CB8AC3E}">
        <p14:creationId xmlns:p14="http://schemas.microsoft.com/office/powerpoint/2010/main" val="2717420576"/>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Supply Curve</a:t>
            </a:r>
            <a:endParaRPr lang="en-US" dirty="0"/>
          </a:p>
        </p:txBody>
      </p:sp>
      <p:sp>
        <p:nvSpPr>
          <p:cNvPr id="3" name="Content Placeholder 2"/>
          <p:cNvSpPr>
            <a:spLocks noGrp="1"/>
          </p:cNvSpPr>
          <p:nvPr>
            <p:ph idx="1"/>
          </p:nvPr>
        </p:nvSpPr>
        <p:spPr>
          <a:xfrm>
            <a:off x="457200" y="1584947"/>
            <a:ext cx="8229600" cy="4990307"/>
          </a:xfrm>
        </p:spPr>
        <p:txBody>
          <a:bodyPr>
            <a:normAutofit/>
          </a:bodyPr>
          <a:lstStyle/>
          <a:p>
            <a:r>
              <a:rPr lang="en-US" dirty="0" smtClean="0"/>
              <a:t>Zero</a:t>
            </a:r>
          </a:p>
          <a:p>
            <a:pPr lvl="1"/>
            <a:r>
              <a:rPr lang="en-US" dirty="0" smtClean="0"/>
              <a:t>Digital good.</a:t>
            </a:r>
          </a:p>
          <a:p>
            <a:pPr lvl="1"/>
            <a:r>
              <a:rPr lang="en-US" dirty="0" smtClean="0"/>
              <a:t>Even broadcasting and storage is pre-paid by </a:t>
            </a:r>
            <a:r>
              <a:rPr lang="en-US" i="1" dirty="0" smtClean="0"/>
              <a:t>user</a:t>
            </a:r>
            <a:r>
              <a:rPr lang="en-US" dirty="0" smtClean="0"/>
              <a:t>.</a:t>
            </a:r>
          </a:p>
          <a:p>
            <a:r>
              <a:rPr lang="en-US" dirty="0" smtClean="0"/>
              <a:t>Orphan Costs</a:t>
            </a:r>
          </a:p>
          <a:p>
            <a:pPr lvl="1"/>
            <a:r>
              <a:rPr lang="en-US" dirty="0" smtClean="0"/>
              <a:t>Already explained – effect inverts w/ 51% HR.</a:t>
            </a:r>
          </a:p>
          <a:p>
            <a:pPr lvl="1"/>
            <a:r>
              <a:rPr lang="en-US" dirty="0" smtClean="0"/>
              <a:t>Improving all the time.</a:t>
            </a:r>
          </a:p>
          <a:p>
            <a:pPr lvl="1"/>
            <a:r>
              <a:rPr lang="en-US" dirty="0" smtClean="0"/>
              <a:t>Quite negligible.</a:t>
            </a:r>
          </a:p>
          <a:p>
            <a:pPr lvl="1"/>
            <a:r>
              <a:rPr lang="en-US" dirty="0" smtClean="0"/>
              <a:t>Eliminated by (superior) SPV mining.</a:t>
            </a:r>
          </a:p>
          <a:p>
            <a:pPr lvl="1"/>
            <a:r>
              <a:rPr lang="en-US" dirty="0" smtClean="0"/>
              <a:t>Deterrent, not a “cost”. ( In fact, … externality.. )</a:t>
            </a:r>
          </a:p>
        </p:txBody>
      </p:sp>
      <p:sp>
        <p:nvSpPr>
          <p:cNvPr id="4" name="Slide Number Placeholder 3"/>
          <p:cNvSpPr>
            <a:spLocks noGrp="1"/>
          </p:cNvSpPr>
          <p:nvPr>
            <p:ph type="sldNum" sz="quarter" idx="12"/>
          </p:nvPr>
        </p:nvSpPr>
        <p:spPr/>
        <p:txBody>
          <a:bodyPr/>
          <a:lstStyle/>
          <a:p>
            <a:fld id="{B2FC610D-FAE1-464C-9CF3-920562D0AD66}" type="slidenum">
              <a:rPr lang="en-US" smtClean="0"/>
              <a:t>154</a:t>
            </a:fld>
            <a:endParaRPr lang="en-US" dirty="0"/>
          </a:p>
        </p:txBody>
      </p:sp>
    </p:spTree>
    <p:extLst>
      <p:ext uri="{BB962C8B-B14F-4D97-AF65-F5344CB8AC3E}">
        <p14:creationId xmlns:p14="http://schemas.microsoft.com/office/powerpoint/2010/main" val="60979898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lstStyle/>
          <a:p>
            <a:r>
              <a:rPr lang="en-US" dirty="0" smtClean="0"/>
              <a:t>Fees: Outline</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838200"/>
                <a:ext cx="8229600" cy="6019800"/>
              </a:xfrm>
            </p:spPr>
            <p:txBody>
              <a:bodyPr>
                <a:normAutofit fontScale="32500" lnSpcReduction="20000"/>
              </a:bodyPr>
              <a:lstStyle/>
              <a:p>
                <a:r>
                  <a:rPr lang="en-US" dirty="0" smtClean="0"/>
                  <a:t>Thesis:</a:t>
                </a:r>
              </a:p>
              <a:p>
                <a:pPr lvl="1"/>
                <a:r>
                  <a:rPr lang="en-US" dirty="0" smtClean="0"/>
                  <a:t>If miners fee-maximize,</a:t>
                </a:r>
              </a:p>
              <a:p>
                <a:pPr lvl="1"/>
                <a:r>
                  <a:rPr lang="en-US" dirty="0" smtClean="0"/>
                  <a:t>&amp; miners control the size of blocks (no limit),</a:t>
                </a:r>
              </a:p>
              <a:p>
                <a:pPr lvl="1"/>
                <a:r>
                  <a:rPr lang="en-US" dirty="0" smtClean="0"/>
                  <a:t>&amp; (for simplicity) constant demand,</a:t>
                </a:r>
              </a:p>
              <a:p>
                <a:pPr lvl="1"/>
                <a:r>
                  <a:rPr lang="en-US" dirty="0" smtClean="0"/>
                  <a:t>THEN: </a:t>
                </a:r>
                <a:r>
                  <a:rPr lang="en-US" b="1" dirty="0" smtClean="0">
                    <a:ln>
                      <a:solidFill>
                        <a:sysClr val="windowText" lastClr="000000"/>
                      </a:solidFill>
                    </a:ln>
                    <a:solidFill>
                      <a:srgbClr val="0070C0"/>
                    </a:solidFill>
                  </a:rPr>
                  <a:t>removing the global limit</a:t>
                </a:r>
                <a:r>
                  <a:rPr lang="en-US" dirty="0" smtClean="0"/>
                  <a:t> can NOT cause </a:t>
                </a:r>
                <a:r>
                  <a:rPr lang="en-US" b="1" dirty="0" smtClean="0">
                    <a:ln>
                      <a:solidFill>
                        <a:sysClr val="windowText" lastClr="000000"/>
                      </a:solidFill>
                    </a:ln>
                    <a:solidFill>
                      <a:srgbClr val="FF0000"/>
                    </a:solidFill>
                  </a:rPr>
                  <a:t>total </a:t>
                </a:r>
                <a:r>
                  <a:rPr lang="en-US" b="1" dirty="0" err="1" smtClean="0">
                    <a:ln>
                      <a:solidFill>
                        <a:sysClr val="windowText" lastClr="000000"/>
                      </a:solidFill>
                    </a:ln>
                    <a:solidFill>
                      <a:srgbClr val="FF0000"/>
                    </a:solidFill>
                  </a:rPr>
                  <a:t>tx</a:t>
                </a:r>
                <a:r>
                  <a:rPr lang="en-US" b="1" dirty="0" smtClean="0">
                    <a:ln>
                      <a:solidFill>
                        <a:sysClr val="windowText" lastClr="000000"/>
                      </a:solidFill>
                    </a:ln>
                    <a:solidFill>
                      <a:srgbClr val="FF0000"/>
                    </a:solidFill>
                  </a:rPr>
                  <a:t>-fees to decrease</a:t>
                </a:r>
                <a:r>
                  <a:rPr lang="en-US" dirty="0" smtClean="0"/>
                  <a:t>.</a:t>
                </a:r>
              </a:p>
              <a:p>
                <a:r>
                  <a:rPr lang="en-US" dirty="0" smtClean="0"/>
                  <a:t>Fees are paid over sidechain </a:t>
                </a:r>
                <a:r>
                  <a:rPr lang="en-US" dirty="0"/>
                  <a:t>KB </a:t>
                </a:r>
                <a:r>
                  <a:rPr lang="en-US" dirty="0" smtClean="0"/>
                  <a:t>space. Inter-relationship between different KBs. Substitutes or Compliments? Well, I’m not sure, but lets go with the worst case scenario, such that they are perfect substitutes for each other. Complete indifference, all KB are equal. [[brand image]]</a:t>
                </a:r>
              </a:p>
              <a:p>
                <a:r>
                  <a:rPr lang="en-US" dirty="0" smtClean="0"/>
                  <a:t>Only about { </a:t>
                </a:r>
                <a:r>
                  <a:rPr lang="en-US" dirty="0" err="1" smtClean="0"/>
                  <a:t>blocksize</a:t>
                </a:r>
                <a:r>
                  <a:rPr lang="en-US" dirty="0" smtClean="0"/>
                  <a:t> --&gt; fee } relationship. Not the { </a:t>
                </a:r>
                <a:r>
                  <a:rPr lang="en-US" dirty="0" err="1" smtClean="0"/>
                  <a:t>blocksize</a:t>
                </a:r>
                <a:r>
                  <a:rPr lang="en-US" dirty="0" smtClean="0"/>
                  <a:t> </a:t>
                </a:r>
                <a:r>
                  <a:rPr lang="en-US" dirty="0" smtClean="0">
                    <a:sym typeface="Wingdings" panose="05000000000000000000" pitchFamily="2" charset="2"/>
                  </a:rPr>
                  <a:t> BTC } relationship.</a:t>
                </a:r>
              </a:p>
              <a:p>
                <a:r>
                  <a:rPr lang="en-US" dirty="0" smtClean="0">
                    <a:sym typeface="Wingdings" panose="05000000000000000000" pitchFamily="2" charset="2"/>
                  </a:rPr>
                  <a:t>A simple model of fees.</a:t>
                </a:r>
              </a:p>
              <a:p>
                <a:pPr lvl="1"/>
                <a:r>
                  <a:rPr lang="en-US" dirty="0" smtClean="0">
                    <a:sym typeface="Wingdings" panose="05000000000000000000" pitchFamily="2" charset="2"/>
                  </a:rPr>
                  <a:t>Fees/Kb (price) against Kb (quantity)</a:t>
                </a:r>
              </a:p>
              <a:p>
                <a:pPr lvl="1"/>
                <a:r>
                  <a:rPr lang="en-US" dirty="0" smtClean="0">
                    <a:sym typeface="Wingdings" panose="05000000000000000000" pitchFamily="2" charset="2"/>
                  </a:rPr>
                  <a:t>Demand (( basic uncontroversial econ logic -- monotonic, decreasing, almost everyone agrees that a straight line is inappropriate – variations which sort themselves – curve, parabola</a:t>
                </a:r>
                <a14:m>
                  <m:oMath xmlns:m="http://schemas.openxmlformats.org/officeDocument/2006/math">
                    <m:r>
                      <a:rPr lang="en-US" b="0" i="0" smtClean="0">
                        <a:latin typeface="Cambria Math" panose="02040503050406030204" pitchFamily="18" charset="0"/>
                        <a:sym typeface="Wingdings" panose="05000000000000000000" pitchFamily="2" charset="2"/>
                      </a:rPr>
                      <m:t> </m:t>
                    </m:r>
                    <m:r>
                      <a:rPr lang="en-US" b="0" i="1" smtClean="0">
                        <a:latin typeface="Cambria Math" panose="02040503050406030204" pitchFamily="18" charset="0"/>
                        <a:sym typeface="Wingdings" panose="05000000000000000000" pitchFamily="2" charset="2"/>
                      </a:rPr>
                      <m:t>𝑓</m:t>
                    </m:r>
                    <m:d>
                      <m:dPr>
                        <m:ctrlPr>
                          <a:rPr lang="en-US" b="0" i="1" smtClean="0">
                            <a:latin typeface="Cambria Math"/>
                            <a:sym typeface="Wingdings" panose="05000000000000000000" pitchFamily="2" charset="2"/>
                          </a:rPr>
                        </m:ctrlPr>
                      </m:dPr>
                      <m:e>
                        <m:r>
                          <a:rPr lang="en-US" b="0" i="1" smtClean="0">
                            <a:latin typeface="Cambria Math" panose="02040503050406030204" pitchFamily="18" charset="0"/>
                            <a:sym typeface="Wingdings" panose="05000000000000000000" pitchFamily="2" charset="2"/>
                          </a:rPr>
                          <m:t>𝑥</m:t>
                        </m:r>
                      </m:e>
                    </m:d>
                    <m:r>
                      <a:rPr lang="en-US" b="0" i="1" smtClean="0">
                        <a:latin typeface="Cambria Math" panose="02040503050406030204" pitchFamily="18" charset="0"/>
                        <a:sym typeface="Wingdings" panose="05000000000000000000" pitchFamily="2" charset="2"/>
                      </a:rPr>
                      <m:t>=</m:t>
                    </m:r>
                    <m:sSup>
                      <m:sSupPr>
                        <m:ctrlPr>
                          <a:rPr lang="en-US" b="0" i="1" smtClean="0">
                            <a:latin typeface="Cambria Math"/>
                            <a:sym typeface="Wingdings" panose="05000000000000000000" pitchFamily="2" charset="2"/>
                          </a:rPr>
                        </m:ctrlPr>
                      </m:sSupPr>
                      <m:e>
                        <m:r>
                          <a:rPr lang="en-US" b="0" i="1" smtClean="0">
                            <a:latin typeface="Cambria Math" panose="02040503050406030204" pitchFamily="18" charset="0"/>
                            <a:sym typeface="Wingdings" panose="05000000000000000000" pitchFamily="2" charset="2"/>
                          </a:rPr>
                          <m:t>𝑎𝑥</m:t>
                        </m:r>
                      </m:e>
                      <m:sup>
                        <m:r>
                          <a:rPr lang="en-US" b="0" i="1" smtClean="0">
                            <a:latin typeface="Cambria Math" panose="02040503050406030204" pitchFamily="18" charset="0"/>
                            <a:sym typeface="Wingdings" panose="05000000000000000000" pitchFamily="2" charset="2"/>
                          </a:rPr>
                          <m:t>2</m:t>
                        </m:r>
                      </m:sup>
                    </m:sSup>
                    <m:r>
                      <a:rPr lang="en-US" b="0" i="1" smtClean="0">
                        <a:latin typeface="Cambria Math" panose="02040503050406030204" pitchFamily="18" charset="0"/>
                        <a:sym typeface="Wingdings" panose="05000000000000000000" pitchFamily="2" charset="2"/>
                      </a:rPr>
                      <m:t>+</m:t>
                    </m:r>
                    <m:r>
                      <a:rPr lang="en-US" b="0" i="1" smtClean="0">
                        <a:latin typeface="Cambria Math" panose="02040503050406030204" pitchFamily="18" charset="0"/>
                        <a:sym typeface="Wingdings" panose="05000000000000000000" pitchFamily="2" charset="2"/>
                      </a:rPr>
                      <m:t>𝑏𝑥</m:t>
                    </m:r>
                    <m:r>
                      <a:rPr lang="en-US" b="0" i="1" smtClean="0">
                        <a:latin typeface="Cambria Math" panose="02040503050406030204" pitchFamily="18" charset="0"/>
                        <a:sym typeface="Wingdings" panose="05000000000000000000" pitchFamily="2" charset="2"/>
                      </a:rPr>
                      <m:t>+</m:t>
                    </m:r>
                    <m:r>
                      <a:rPr lang="en-US" b="0" i="1" smtClean="0">
                        <a:latin typeface="Cambria Math" panose="02040503050406030204" pitchFamily="18" charset="0"/>
                        <a:sym typeface="Wingdings" panose="05000000000000000000" pitchFamily="2" charset="2"/>
                      </a:rPr>
                      <m:t>𝑐</m:t>
                    </m:r>
                  </m:oMath>
                </a14:m>
                <a:r>
                  <a:rPr lang="en-US" dirty="0" smtClean="0">
                    <a:sym typeface="Wingdings" panose="05000000000000000000" pitchFamily="2" charset="2"/>
                  </a:rPr>
                  <a:t> , with parameters </a:t>
                </a:r>
                <a:r>
                  <a:rPr lang="en-US" dirty="0" err="1" smtClean="0">
                    <a:sym typeface="Wingdings" panose="05000000000000000000" pitchFamily="2" charset="2"/>
                  </a:rPr>
                  <a:t>st</a:t>
                </a:r>
                <a:r>
                  <a:rPr lang="en-US" dirty="0" smtClean="0">
                    <a:sym typeface="Wingdings" panose="05000000000000000000" pitchFamily="2" charset="2"/>
                  </a:rPr>
                  <a:t> it slopes down a+, b- and reaches zero, left half))</a:t>
                </a:r>
              </a:p>
              <a:p>
                <a:pPr lvl="1"/>
                <a:r>
                  <a:rPr lang="en-US" dirty="0" smtClean="0">
                    <a:sym typeface="Wingdings" panose="05000000000000000000" pitchFamily="2" charset="2"/>
                  </a:rPr>
                  <a:t>Supply (size limit, dust, vertical line – miners can set a limit, does it cost more for miners to make a large block – at any given time, miner has some information set “</a:t>
                </a:r>
                <a:r>
                  <a:rPr lang="en-US" dirty="0" err="1" smtClean="0">
                    <a:sym typeface="Wingdings" panose="05000000000000000000" pitchFamily="2" charset="2"/>
                  </a:rPr>
                  <a:t>h_t</a:t>
                </a:r>
                <a:r>
                  <a:rPr lang="en-US" dirty="0" smtClean="0">
                    <a:sym typeface="Wingdings" panose="05000000000000000000" pitchFamily="2" charset="2"/>
                  </a:rPr>
                  <a:t>” which is basically the memory pool (set of include-able txns) – there’s no variable cost for these. One cost, is the marginal increase in future full node cost, but that is negligible. Intolerable “dust” levels. These discontinuities exist, but are irrelevant. )</a:t>
                </a:r>
              </a:p>
              <a:p>
                <a:pPr lvl="1"/>
                <a:r>
                  <a:rPr lang="en-US" dirty="0" smtClean="0">
                    <a:sym typeface="Wingdings" panose="05000000000000000000" pitchFamily="2" charset="2"/>
                  </a:rPr>
                  <a:t>Simple geometry: this rectangle represents total fees (if everyone pays the same fee). Empirically, people today pay different fees (which looks like this, &amp; should . So let me take a moment for two asides:</a:t>
                </a:r>
              </a:p>
              <a:p>
                <a:pPr lvl="1"/>
                <a:r>
                  <a:rPr lang="en-US" dirty="0" smtClean="0">
                    <a:sym typeface="Wingdings" panose="05000000000000000000" pitchFamily="2" charset="2"/>
                  </a:rPr>
                  <a:t>Aside: “fee maximization” – no reason to do it (1% of revenues, compare to </a:t>
                </a:r>
                <a:r>
                  <a:rPr lang="en-US" dirty="0" err="1" smtClean="0">
                    <a:sym typeface="Wingdings" panose="05000000000000000000" pitchFamily="2" charset="2"/>
                  </a:rPr>
                  <a:t>blockreward</a:t>
                </a:r>
                <a:r>
                  <a:rPr lang="en-US" dirty="0" smtClean="0">
                    <a:sym typeface="Wingdings" panose="05000000000000000000" pitchFamily="2" charset="2"/>
                  </a:rPr>
                  <a:t>), no ability to do it (I’m not sure that code has been written to do it).</a:t>
                </a:r>
              </a:p>
              <a:p>
                <a:pPr lvl="1"/>
                <a:r>
                  <a:rPr lang="en-US" dirty="0" smtClean="0">
                    <a:sym typeface="Wingdings" panose="05000000000000000000" pitchFamily="2" charset="2"/>
                  </a:rPr>
                  <a:t>Aside: “equilibrium fee payments”  (</a:t>
                </a:r>
                <a:r>
                  <a:rPr lang="en-US" dirty="0" err="1" smtClean="0">
                    <a:sym typeface="Wingdings" panose="05000000000000000000" pitchFamily="2" charset="2"/>
                  </a:rPr>
                  <a:t>Ie</a:t>
                </a:r>
                <a:r>
                  <a:rPr lang="en-US" dirty="0" smtClean="0">
                    <a:sym typeface="Wingdings" panose="05000000000000000000" pitchFamily="2" charset="2"/>
                  </a:rPr>
                  <a:t>, hypothetical future where things have stopped changing). And/or why not let every </a:t>
                </a:r>
                <a:r>
                  <a:rPr lang="en-US" dirty="0" err="1" smtClean="0">
                    <a:sym typeface="Wingdings" panose="05000000000000000000" pitchFamily="2" charset="2"/>
                  </a:rPr>
                  <a:t>txn</a:t>
                </a:r>
                <a:r>
                  <a:rPr lang="en-US" dirty="0" smtClean="0">
                    <a:sym typeface="Wingdings" panose="05000000000000000000" pitchFamily="2" charset="2"/>
                  </a:rPr>
                  <a:t> in? This costs the miners money – Demand curve observation, flattening. Currently, tx fees are so low, that miners have not bothered to maximize them, and users have, therefore, not bothered to minimize them. They’re just little tips. As miners continue to improve, this will change, especially as the </a:t>
                </a:r>
                <a:r>
                  <a:rPr lang="en-US" dirty="0" err="1" smtClean="0">
                    <a:sym typeface="Wingdings" panose="05000000000000000000" pitchFamily="2" charset="2"/>
                  </a:rPr>
                  <a:t>blockreward</a:t>
                </a:r>
                <a:r>
                  <a:rPr lang="en-US" dirty="0" smtClean="0">
                    <a:sym typeface="Wingdings" panose="05000000000000000000" pitchFamily="2" charset="2"/>
                  </a:rPr>
                  <a:t> falls, and as demand increases (currently, fee-maxing may hurt growth). For example: imagine if size began shrinking, and fees began to seriously rise, $5 Kb  5,000 kb (currently near .4 BTC or a mere $300). Imagine that BTC is the only world currency</a:t>
                </a:r>
              </a:p>
              <a:p>
                <a:pPr lvl="1"/>
                <a:r>
                  <a:rPr lang="en-US" dirty="0" smtClean="0">
                    <a:sym typeface="Wingdings" panose="05000000000000000000" pitchFamily="2" charset="2"/>
                  </a:rPr>
                  <a:t>My guess is that the optimal thing is for miners to just derive the optimal fee-maximization formula, and then just advertise the market “price” of block space. This might have other benefits.</a:t>
                </a:r>
              </a:p>
              <a:p>
                <a:r>
                  <a:rPr lang="en-US" dirty="0" smtClean="0">
                    <a:sym typeface="Wingdings" panose="05000000000000000000" pitchFamily="2" charset="2"/>
                  </a:rPr>
                  <a:t>So the key thing here is that, because of calculus, miners are going to want this to be very square-shaped. If the size is too large, total revenue actually goes down.</a:t>
                </a:r>
              </a:p>
              <a:p>
                <a:pPr lvl="1"/>
                <a:r>
                  <a:rPr lang="en-US" dirty="0" smtClean="0">
                    <a:sym typeface="Wingdings" panose="05000000000000000000" pitchFamily="2" charset="2"/>
                  </a:rPr>
                  <a:t>Back to our parabola, y = …, Area = x* y . Critical points at 0 = 3ax2+2bx+c , ironically, still a parabola. X max X min, X min is going to be this zero character. X max, by </a:t>
                </a:r>
                <a:r>
                  <a:rPr lang="en-US" dirty="0" err="1" smtClean="0">
                    <a:sym typeface="Wingdings" panose="05000000000000000000" pitchFamily="2" charset="2"/>
                  </a:rPr>
                  <a:t>quadraditc</a:t>
                </a:r>
                <a:r>
                  <a:rPr lang="en-US" dirty="0" smtClean="0">
                    <a:sym typeface="Wingdings" panose="05000000000000000000" pitchFamily="2" charset="2"/>
                  </a:rPr>
                  <a:t> formula, x* = -2b – root( 4b2 – 12* ac ) / 6 * a . We know it is minus, because we know it will be to the left of this guy.</a:t>
                </a:r>
              </a:p>
              <a:p>
                <a:r>
                  <a:rPr lang="en-US" dirty="0" smtClean="0">
                    <a:sym typeface="Wingdings" panose="05000000000000000000" pitchFamily="2" charset="2"/>
                  </a:rPr>
                  <a:t>Where did these parameters come from? Start, and progressively update. Estimating demand, there will always be a free parameter (gamma – strong demand, vs weak demand)– set fee and see Kb? Or Set Kb and see fee? Technically, by this demand relation, it doesn’t matter. Might as well assume </a:t>
                </a:r>
                <a:r>
                  <a:rPr lang="en-US" dirty="0" err="1" smtClean="0">
                    <a:sym typeface="Wingdings" panose="05000000000000000000" pitchFamily="2" charset="2"/>
                  </a:rPr>
                  <a:t>blocksize</a:t>
                </a:r>
                <a:r>
                  <a:rPr lang="en-US" dirty="0" smtClean="0">
                    <a:sym typeface="Wingdings" panose="05000000000000000000" pitchFamily="2" charset="2"/>
                  </a:rPr>
                  <a:t>, as that is the historical model.</a:t>
                </a:r>
              </a:p>
              <a:p>
                <a:pPr lvl="1"/>
                <a:r>
                  <a:rPr lang="en-US" dirty="0" smtClean="0">
                    <a:sym typeface="Wingdings" panose="05000000000000000000" pitchFamily="2" charset="2"/>
                  </a:rPr>
                  <a:t>Are there profitable deviations from this? Consider one such deviation, over time. Cumulative effect.</a:t>
                </a:r>
              </a:p>
              <a:p>
                <a:pPr lvl="1"/>
                <a:r>
                  <a:rPr lang="en-US" dirty="0" smtClean="0">
                    <a:sym typeface="Wingdings" panose="05000000000000000000" pitchFamily="2" charset="2"/>
                  </a:rPr>
                  <a:t>Implies miners will *voluntarily* impose an adaptive </a:t>
                </a:r>
                <a:r>
                  <a:rPr lang="en-US" dirty="0" err="1" smtClean="0">
                    <a:sym typeface="Wingdings" panose="05000000000000000000" pitchFamily="2" charset="2"/>
                  </a:rPr>
                  <a:t>blocksize</a:t>
                </a:r>
                <a:r>
                  <a:rPr lang="en-US" dirty="0" smtClean="0">
                    <a:sym typeface="Wingdings" panose="05000000000000000000" pitchFamily="2" charset="2"/>
                  </a:rPr>
                  <a:t> limit, to maximize fees. Again this has nothing to do with node costs or decentralization, this is only about fees.</a:t>
                </a:r>
              </a:p>
              <a:p>
                <a:pPr lvl="1"/>
                <a:r>
                  <a:rPr lang="en-US" dirty="0" smtClean="0">
                    <a:sym typeface="Wingdings" panose="05000000000000000000" pitchFamily="2" charset="2"/>
                  </a:rPr>
                  <a:t>Get “high” per new tx we let in. vs. Force *all* txns to the left to pay higher price.</a:t>
                </a:r>
              </a:p>
              <a:p>
                <a:pPr lvl="1"/>
                <a:endParaRPr lang="en-US" dirty="0">
                  <a:sym typeface="Wingdings" panose="05000000000000000000" pitchFamily="2" charset="2"/>
                </a:endParaRPr>
              </a:p>
              <a:p>
                <a:pPr lvl="1"/>
                <a:r>
                  <a:rPr lang="en-US" dirty="0">
                    <a:sym typeface="Wingdings" panose="05000000000000000000" pitchFamily="2" charset="2"/>
                  </a:rPr>
                  <a:t>parabola</a:t>
                </a:r>
                <a14:m>
                  <m:oMath xmlns:m="http://schemas.openxmlformats.org/officeDocument/2006/math">
                    <m:r>
                      <a:rPr lang="en-US">
                        <a:latin typeface="Cambria Math" panose="02040503050406030204" pitchFamily="18" charset="0"/>
                        <a:sym typeface="Wingdings" panose="05000000000000000000" pitchFamily="2" charset="2"/>
                      </a:rPr>
                      <m:t> </m:t>
                    </m:r>
                    <m:r>
                      <a:rPr lang="en-US" i="1">
                        <a:latin typeface="Cambria Math" panose="02040503050406030204" pitchFamily="18" charset="0"/>
                        <a:sym typeface="Wingdings" panose="05000000000000000000" pitchFamily="2" charset="2"/>
                      </a:rPr>
                      <m:t>𝑓</m:t>
                    </m:r>
                    <m:d>
                      <m:dPr>
                        <m:ctrlPr>
                          <a:rPr lang="en-US" i="1">
                            <a:latin typeface="Cambria Math"/>
                            <a:sym typeface="Wingdings" panose="05000000000000000000" pitchFamily="2" charset="2"/>
                          </a:rPr>
                        </m:ctrlPr>
                      </m:dPr>
                      <m:e>
                        <m:r>
                          <a:rPr lang="en-US" i="1">
                            <a:latin typeface="Cambria Math" panose="02040503050406030204" pitchFamily="18" charset="0"/>
                            <a:sym typeface="Wingdings" panose="05000000000000000000" pitchFamily="2" charset="2"/>
                          </a:rPr>
                          <m:t>𝑥</m:t>
                        </m:r>
                      </m:e>
                    </m:d>
                    <m:r>
                      <a:rPr lang="en-US" i="1">
                        <a:latin typeface="Cambria Math" panose="02040503050406030204" pitchFamily="18" charset="0"/>
                        <a:sym typeface="Wingdings" panose="05000000000000000000" pitchFamily="2" charset="2"/>
                      </a:rPr>
                      <m:t>=</m:t>
                    </m:r>
                    <m:sSup>
                      <m:sSupPr>
                        <m:ctrlPr>
                          <a:rPr lang="en-US" i="1">
                            <a:latin typeface="Cambria Math"/>
                            <a:sym typeface="Wingdings" panose="05000000000000000000" pitchFamily="2" charset="2"/>
                          </a:rPr>
                        </m:ctrlPr>
                      </m:sSupPr>
                      <m:e>
                        <m:r>
                          <a:rPr lang="en-US" i="1">
                            <a:latin typeface="Cambria Math" panose="02040503050406030204" pitchFamily="18" charset="0"/>
                            <a:sym typeface="Wingdings" panose="05000000000000000000" pitchFamily="2" charset="2"/>
                          </a:rPr>
                          <m:t>𝑎𝑥</m:t>
                        </m:r>
                      </m:e>
                      <m:sup>
                        <m:r>
                          <a:rPr lang="en-US" i="1">
                            <a:latin typeface="Cambria Math" panose="02040503050406030204" pitchFamily="18" charset="0"/>
                            <a:sym typeface="Wingdings" panose="05000000000000000000" pitchFamily="2" charset="2"/>
                          </a:rPr>
                          <m:t>2</m:t>
                        </m:r>
                      </m:sup>
                    </m:sSup>
                    <m:r>
                      <a:rPr lang="en-US" i="1">
                        <a:latin typeface="Cambria Math" panose="02040503050406030204" pitchFamily="18" charset="0"/>
                        <a:sym typeface="Wingdings" panose="05000000000000000000" pitchFamily="2" charset="2"/>
                      </a:rPr>
                      <m:t>+</m:t>
                    </m:r>
                    <m:r>
                      <a:rPr lang="en-US" i="1">
                        <a:latin typeface="Cambria Math" panose="02040503050406030204" pitchFamily="18" charset="0"/>
                        <a:sym typeface="Wingdings" panose="05000000000000000000" pitchFamily="2" charset="2"/>
                      </a:rPr>
                      <m:t>𝑏𝑥</m:t>
                    </m:r>
                    <m:r>
                      <a:rPr lang="en-US" i="1">
                        <a:latin typeface="Cambria Math" panose="02040503050406030204" pitchFamily="18" charset="0"/>
                        <a:sym typeface="Wingdings" panose="05000000000000000000" pitchFamily="2" charset="2"/>
                      </a:rPr>
                      <m:t>+</m:t>
                    </m:r>
                    <m:r>
                      <a:rPr lang="en-US" i="1">
                        <a:latin typeface="Cambria Math" panose="02040503050406030204" pitchFamily="18" charset="0"/>
                        <a:sym typeface="Wingdings" panose="05000000000000000000" pitchFamily="2" charset="2"/>
                      </a:rPr>
                      <m:t>𝑐</m:t>
                    </m:r>
                  </m:oMath>
                </a14:m>
                <a:endParaRPr lang="en-US" dirty="0" smtClean="0">
                  <a:sym typeface="Wingdings" panose="05000000000000000000" pitchFamily="2" charset="2"/>
                </a:endParaRPr>
              </a:p>
              <a:p>
                <a:pPr lvl="1"/>
                <a:r>
                  <a:rPr lang="en-US" dirty="0">
                    <a:sym typeface="Wingdings" panose="05000000000000000000" pitchFamily="2" charset="2"/>
                  </a:rPr>
                  <a:t>, y = …, Area = x* y . Critical points at 0 = 3ax2+2bx+c , ironically, still a parabola. X max X min, X min is going to be this zero character. X max, by </a:t>
                </a:r>
                <a:r>
                  <a:rPr lang="en-US" dirty="0" err="1">
                    <a:sym typeface="Wingdings" panose="05000000000000000000" pitchFamily="2" charset="2"/>
                  </a:rPr>
                  <a:t>quadraditc</a:t>
                </a:r>
                <a:r>
                  <a:rPr lang="en-US" dirty="0">
                    <a:sym typeface="Wingdings" panose="05000000000000000000" pitchFamily="2" charset="2"/>
                  </a:rPr>
                  <a:t> formula, x* = -2b – root( 4b2 – 12* ac ) / 6 * a . We know it is minus, because we know it will be to the left of this guy.</a:t>
                </a:r>
              </a:p>
              <a:p>
                <a:pPr lvl="1"/>
                <a:endParaRPr lang="en-US" dirty="0" smtClean="0">
                  <a:sym typeface="Wingdings" panose="05000000000000000000" pitchFamily="2" charset="2"/>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838200"/>
                <a:ext cx="8229600" cy="6019800"/>
              </a:xfrm>
              <a:blipFill rotWithShape="0">
                <a:blip r:embed="rId3"/>
                <a:stretch>
                  <a:fillRect t="-405"/>
                </a:stretch>
              </a:blipFill>
            </p:spPr>
            <p:txBody>
              <a:bodyPr/>
              <a:lstStyle/>
              <a:p>
                <a:r>
                  <a:rPr lang="en-US">
                    <a:noFill/>
                  </a:rPr>
                  <a:t> </a:t>
                </a:r>
              </a:p>
            </p:txBody>
          </p:sp>
        </mc:Fallback>
      </mc:AlternateContent>
      <p:pic>
        <p:nvPicPr>
          <p:cNvPr id="4" name="image3.png" descr="bloq-logo.png"/>
          <p:cNvPicPr>
            <a:picLocks noChangeAspect="1"/>
          </p:cNvPicPr>
          <p:nvPr/>
        </p:nvPicPr>
        <p:blipFill>
          <a:blip r:embed="rId4">
            <a:extLst/>
          </a:blip>
          <a:stretch>
            <a:fillRect/>
          </a:stretch>
        </p:blipFill>
        <p:spPr>
          <a:xfrm>
            <a:off x="8237272" y="76200"/>
            <a:ext cx="830528" cy="400610"/>
          </a:xfrm>
          <a:prstGeom prst="rect">
            <a:avLst/>
          </a:prstGeom>
          <a:ln w="12700">
            <a:miter lim="400000"/>
          </a:ln>
        </p:spPr>
      </p:pic>
      <p:pic>
        <p:nvPicPr>
          <p:cNvPr id="5" name="image4.png"/>
          <p:cNvPicPr>
            <a:picLocks noChangeAspect="1"/>
          </p:cNvPicPr>
          <p:nvPr/>
        </p:nvPicPr>
        <p:blipFill>
          <a:blip r:embed="rId5">
            <a:extLst/>
          </a:blip>
          <a:stretch>
            <a:fillRect/>
          </a:stretch>
        </p:blipFill>
        <p:spPr>
          <a:xfrm>
            <a:off x="8458200" y="6697280"/>
            <a:ext cx="624704" cy="84520"/>
          </a:xfrm>
          <a:prstGeom prst="rect">
            <a:avLst/>
          </a:prstGeom>
          <a:ln w="12700">
            <a:miter lim="400000"/>
          </a:ln>
        </p:spPr>
      </p:pic>
      <p:sp>
        <p:nvSpPr>
          <p:cNvPr id="6" name="Slide Number Placeholder 5"/>
          <p:cNvSpPr>
            <a:spLocks noGrp="1"/>
          </p:cNvSpPr>
          <p:nvPr>
            <p:ph type="sldNum" sz="quarter" idx="12"/>
          </p:nvPr>
        </p:nvSpPr>
        <p:spPr/>
        <p:txBody>
          <a:bodyPr/>
          <a:lstStyle/>
          <a:p>
            <a:fld id="{B2FC610D-FAE1-464C-9CF3-920562D0AD66}" type="slidenum">
              <a:rPr lang="en-US" smtClean="0"/>
              <a:t>155</a:t>
            </a:fld>
            <a:endParaRPr lang="en-US"/>
          </a:p>
        </p:txBody>
      </p:sp>
    </p:spTree>
    <p:extLst>
      <p:ext uri="{BB962C8B-B14F-4D97-AF65-F5344CB8AC3E}">
        <p14:creationId xmlns:p14="http://schemas.microsoft.com/office/powerpoint/2010/main" val="13338250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52400"/>
            <a:ext cx="8229600" cy="1143000"/>
          </a:xfrm>
        </p:spPr>
        <p:txBody>
          <a:bodyPr>
            <a:normAutofit/>
          </a:bodyPr>
          <a:lstStyle/>
          <a:p>
            <a:r>
              <a:rPr lang="en-US" dirty="0" smtClean="0"/>
              <a:t>Cartel isn’t That Bad!</a:t>
            </a:r>
            <a:endParaRPr lang="en-US" dirty="0"/>
          </a:p>
        </p:txBody>
      </p:sp>
      <p:pic>
        <p:nvPicPr>
          <p:cNvPr id="4" name="image3.png" descr="bloq-logo.png"/>
          <p:cNvPicPr>
            <a:picLocks noChangeAspect="1"/>
          </p:cNvPicPr>
          <p:nvPr/>
        </p:nvPicPr>
        <p:blipFill>
          <a:blip r:embed="rId3">
            <a:extLst/>
          </a:blip>
          <a:stretch>
            <a:fillRect/>
          </a:stretch>
        </p:blipFill>
        <p:spPr>
          <a:xfrm>
            <a:off x="8237272" y="76200"/>
            <a:ext cx="830528" cy="400610"/>
          </a:xfrm>
          <a:prstGeom prst="rect">
            <a:avLst/>
          </a:prstGeom>
          <a:ln w="12700">
            <a:miter lim="400000"/>
          </a:ln>
        </p:spPr>
      </p:pic>
      <p:pic>
        <p:nvPicPr>
          <p:cNvPr id="5" name="image4.png"/>
          <p:cNvPicPr>
            <a:picLocks noChangeAspect="1"/>
          </p:cNvPicPr>
          <p:nvPr/>
        </p:nvPicPr>
        <p:blipFill>
          <a:blip r:embed="rId4">
            <a:extLst/>
          </a:blip>
          <a:stretch>
            <a:fillRect/>
          </a:stretch>
        </p:blipFill>
        <p:spPr>
          <a:xfrm>
            <a:off x="8458200" y="6697280"/>
            <a:ext cx="624704" cy="84520"/>
          </a:xfrm>
          <a:prstGeom prst="rect">
            <a:avLst/>
          </a:prstGeom>
          <a:ln w="12700">
            <a:miter lim="400000"/>
          </a:ln>
        </p:spPr>
      </p:pic>
      <p:sp>
        <p:nvSpPr>
          <p:cNvPr id="6" name="Slide Number Placeholder 5"/>
          <p:cNvSpPr>
            <a:spLocks noGrp="1"/>
          </p:cNvSpPr>
          <p:nvPr>
            <p:ph type="sldNum" sz="quarter" idx="12"/>
          </p:nvPr>
        </p:nvSpPr>
        <p:spPr/>
        <p:txBody>
          <a:bodyPr/>
          <a:lstStyle/>
          <a:p>
            <a:fld id="{B2FC610D-FAE1-464C-9CF3-920562D0AD66}" type="slidenum">
              <a:rPr lang="en-US" smtClean="0"/>
              <a:t>156</a:t>
            </a:fld>
            <a:endParaRPr lang="en-US"/>
          </a:p>
        </p:txBody>
      </p:sp>
      <p:sp>
        <p:nvSpPr>
          <p:cNvPr id="20" name="Content Placeholder 19"/>
          <p:cNvSpPr>
            <a:spLocks noGrp="1"/>
          </p:cNvSpPr>
          <p:nvPr>
            <p:ph idx="1"/>
          </p:nvPr>
        </p:nvSpPr>
        <p:spPr>
          <a:xfrm>
            <a:off x="499729" y="1295400"/>
            <a:ext cx="8229600" cy="5280025"/>
          </a:xfrm>
        </p:spPr>
        <p:txBody>
          <a:bodyPr>
            <a:normAutofit/>
          </a:bodyPr>
          <a:lstStyle/>
          <a:p>
            <a:r>
              <a:rPr lang="en-US" dirty="0" smtClean="0"/>
              <a:t>Adaptive</a:t>
            </a:r>
          </a:p>
          <a:p>
            <a:pPr lvl="1"/>
            <a:r>
              <a:rPr lang="en-US" dirty="0" smtClean="0"/>
              <a:t>When demand rises, it relaxes the constraint.</a:t>
            </a:r>
          </a:p>
          <a:p>
            <a:pPr lvl="1"/>
            <a:r>
              <a:rPr lang="en-US" dirty="0" smtClean="0"/>
              <a:t>When demand falls, it tightens the constraint.</a:t>
            </a:r>
          </a:p>
          <a:p>
            <a:r>
              <a:rPr lang="en-US" dirty="0" smtClean="0"/>
              <a:t>Robust</a:t>
            </a:r>
          </a:p>
          <a:p>
            <a:pPr lvl="1"/>
            <a:r>
              <a:rPr lang="en-US" dirty="0" smtClean="0"/>
              <a:t>Moving the constraint has a cost:</a:t>
            </a:r>
          </a:p>
          <a:p>
            <a:pPr lvl="2"/>
            <a:r>
              <a:rPr lang="en-US" dirty="0" smtClean="0"/>
              <a:t>Moving Left: Non-included tx fees.</a:t>
            </a:r>
          </a:p>
          <a:p>
            <a:pPr lvl="2"/>
            <a:r>
              <a:rPr lang="en-US" dirty="0" smtClean="0"/>
              <a:t>Moving Right: Tx fees paid to other miners.</a:t>
            </a:r>
          </a:p>
          <a:p>
            <a:r>
              <a:rPr lang="en-US" dirty="0" smtClean="0"/>
              <a:t>LN Synergy</a:t>
            </a:r>
          </a:p>
          <a:p>
            <a:pPr lvl="1"/>
            <a:r>
              <a:rPr lang="en-US" dirty="0" smtClean="0"/>
              <a:t>May allows sale of a new “type” of tx demand.</a:t>
            </a:r>
          </a:p>
          <a:p>
            <a:pPr lvl="1"/>
            <a:r>
              <a:rPr lang="en-US" dirty="0" smtClean="0"/>
              <a:t>Interacts with LN favorably.</a:t>
            </a:r>
          </a:p>
          <a:p>
            <a:pPr lvl="1"/>
            <a:endParaRPr lang="en-US" dirty="0"/>
          </a:p>
        </p:txBody>
      </p:sp>
    </p:spTree>
    <p:extLst>
      <p:ext uri="{BB962C8B-B14F-4D97-AF65-F5344CB8AC3E}">
        <p14:creationId xmlns:p14="http://schemas.microsoft.com/office/powerpoint/2010/main" val="1434971461"/>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0"/>
            <a:ext cx="8229600" cy="1143000"/>
          </a:xfrm>
        </p:spPr>
        <p:txBody>
          <a:bodyPr/>
          <a:lstStyle/>
          <a:p>
            <a:r>
              <a:rPr lang="en-US" dirty="0" smtClean="0"/>
              <a:t>Scheduled Blocks</a:t>
            </a:r>
            <a:endParaRPr lang="en-US" dirty="0"/>
          </a:p>
        </p:txBody>
      </p:sp>
      <p:sp>
        <p:nvSpPr>
          <p:cNvPr id="4" name="Slide Number Placeholder 3"/>
          <p:cNvSpPr>
            <a:spLocks noGrp="1"/>
          </p:cNvSpPr>
          <p:nvPr>
            <p:ph type="sldNum" sz="quarter" idx="12"/>
          </p:nvPr>
        </p:nvSpPr>
        <p:spPr/>
        <p:txBody>
          <a:bodyPr/>
          <a:lstStyle/>
          <a:p>
            <a:fld id="{B2FC610D-FAE1-464C-9CF3-920562D0AD66}" type="slidenum">
              <a:rPr lang="en-US" smtClean="0"/>
              <a:t>157</a:t>
            </a:fld>
            <a:endParaRPr lang="en-US" dirty="0"/>
          </a:p>
        </p:txBody>
      </p:sp>
      <p:sp>
        <p:nvSpPr>
          <p:cNvPr id="5" name="Rectangle 4"/>
          <p:cNvSpPr/>
          <p:nvPr/>
        </p:nvSpPr>
        <p:spPr>
          <a:xfrm>
            <a:off x="1143986" y="3783496"/>
            <a:ext cx="609600" cy="76200"/>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134586" y="3783496"/>
            <a:ext cx="609600" cy="76200"/>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1401739" y="3478696"/>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2392339" y="3478696"/>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Connector 16"/>
          <p:cNvCxnSpPr/>
          <p:nvPr/>
        </p:nvCxnSpPr>
        <p:spPr>
          <a:xfrm flipV="1">
            <a:off x="1516017" y="2781737"/>
            <a:ext cx="381000" cy="609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H="1" flipV="1">
            <a:off x="2087539" y="2792896"/>
            <a:ext cx="327118" cy="631918"/>
          </a:xfrm>
          <a:prstGeom prst="line">
            <a:avLst/>
          </a:prstGeom>
        </p:spPr>
        <p:style>
          <a:lnRef idx="1">
            <a:schemeClr val="accent1"/>
          </a:lnRef>
          <a:fillRef idx="0">
            <a:schemeClr val="accent1"/>
          </a:fillRef>
          <a:effectRef idx="0">
            <a:schemeClr val="accent1"/>
          </a:effectRef>
          <a:fontRef idx="minor">
            <a:schemeClr val="tx1"/>
          </a:fontRef>
        </p:style>
      </p:cxnSp>
      <p:sp>
        <p:nvSpPr>
          <p:cNvPr id="23" name="Oval 22"/>
          <p:cNvSpPr/>
          <p:nvPr/>
        </p:nvSpPr>
        <p:spPr>
          <a:xfrm>
            <a:off x="1935139" y="2640496"/>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3049008" y="3783496"/>
            <a:ext cx="609600" cy="76200"/>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4039608" y="3783496"/>
            <a:ext cx="609600" cy="76200"/>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p:nvSpPr>
        <p:spPr>
          <a:xfrm>
            <a:off x="3306761" y="3478696"/>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p:nvSpPr>
        <p:spPr>
          <a:xfrm>
            <a:off x="4297361" y="3478696"/>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Connector 27"/>
          <p:cNvCxnSpPr/>
          <p:nvPr/>
        </p:nvCxnSpPr>
        <p:spPr>
          <a:xfrm flipV="1">
            <a:off x="3421039" y="2781737"/>
            <a:ext cx="381000" cy="609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flipH="1" flipV="1">
            <a:off x="3992561" y="2792896"/>
            <a:ext cx="327118" cy="631918"/>
          </a:xfrm>
          <a:prstGeom prst="line">
            <a:avLst/>
          </a:prstGeom>
        </p:spPr>
        <p:style>
          <a:lnRef idx="1">
            <a:schemeClr val="accent1"/>
          </a:lnRef>
          <a:fillRef idx="0">
            <a:schemeClr val="accent1"/>
          </a:fillRef>
          <a:effectRef idx="0">
            <a:schemeClr val="accent1"/>
          </a:effectRef>
          <a:fontRef idx="minor">
            <a:schemeClr val="tx1"/>
          </a:fontRef>
        </p:style>
      </p:cxnSp>
      <p:sp>
        <p:nvSpPr>
          <p:cNvPr id="30" name="Oval 29"/>
          <p:cNvSpPr/>
          <p:nvPr/>
        </p:nvSpPr>
        <p:spPr>
          <a:xfrm>
            <a:off x="3840161" y="2640496"/>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5897539" y="3783496"/>
            <a:ext cx="609600" cy="76200"/>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6126139" y="3478696"/>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Connector 32"/>
          <p:cNvCxnSpPr/>
          <p:nvPr/>
        </p:nvCxnSpPr>
        <p:spPr>
          <a:xfrm flipH="1" flipV="1">
            <a:off x="5821339" y="2792896"/>
            <a:ext cx="327118" cy="631918"/>
          </a:xfrm>
          <a:prstGeom prst="line">
            <a:avLst/>
          </a:prstGeom>
        </p:spPr>
        <p:style>
          <a:lnRef idx="1">
            <a:schemeClr val="accent1"/>
          </a:lnRef>
          <a:fillRef idx="0">
            <a:schemeClr val="accent1"/>
          </a:fillRef>
          <a:effectRef idx="0">
            <a:schemeClr val="accent1"/>
          </a:effectRef>
          <a:fontRef idx="minor">
            <a:schemeClr val="tx1"/>
          </a:fontRef>
        </p:style>
      </p:cxnSp>
      <p:sp>
        <p:nvSpPr>
          <p:cNvPr id="34" name="Oval 33"/>
          <p:cNvSpPr/>
          <p:nvPr/>
        </p:nvSpPr>
        <p:spPr>
          <a:xfrm>
            <a:off x="5668939" y="2640496"/>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5" name="Straight Connector 34"/>
          <p:cNvCxnSpPr/>
          <p:nvPr/>
        </p:nvCxnSpPr>
        <p:spPr>
          <a:xfrm flipV="1">
            <a:off x="2087539" y="2259496"/>
            <a:ext cx="838200" cy="274696"/>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flipH="1" flipV="1">
            <a:off x="3143179" y="2259496"/>
            <a:ext cx="696960" cy="293641"/>
          </a:xfrm>
          <a:prstGeom prst="line">
            <a:avLst/>
          </a:prstGeom>
        </p:spPr>
        <p:style>
          <a:lnRef idx="1">
            <a:schemeClr val="accent1"/>
          </a:lnRef>
          <a:fillRef idx="0">
            <a:schemeClr val="accent1"/>
          </a:fillRef>
          <a:effectRef idx="0">
            <a:schemeClr val="accent1"/>
          </a:effectRef>
          <a:fontRef idx="minor">
            <a:schemeClr val="tx1"/>
          </a:fontRef>
        </p:style>
      </p:cxnSp>
      <p:sp>
        <p:nvSpPr>
          <p:cNvPr id="43" name="Oval 42"/>
          <p:cNvSpPr/>
          <p:nvPr/>
        </p:nvSpPr>
        <p:spPr>
          <a:xfrm>
            <a:off x="2961212" y="2107096"/>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Connector 45"/>
          <p:cNvCxnSpPr/>
          <p:nvPr/>
        </p:nvCxnSpPr>
        <p:spPr>
          <a:xfrm flipH="1" flipV="1">
            <a:off x="5500757" y="2354381"/>
            <a:ext cx="152378" cy="239760"/>
          </a:xfrm>
          <a:prstGeom prst="line">
            <a:avLst/>
          </a:prstGeom>
        </p:spPr>
        <p:style>
          <a:lnRef idx="1">
            <a:schemeClr val="accent1"/>
          </a:lnRef>
          <a:fillRef idx="0">
            <a:schemeClr val="accent1"/>
          </a:fillRef>
          <a:effectRef idx="0">
            <a:schemeClr val="accent1"/>
          </a:effectRef>
          <a:fontRef idx="minor">
            <a:schemeClr val="tx1"/>
          </a:fontRef>
        </p:style>
      </p:cxnSp>
      <p:sp>
        <p:nvSpPr>
          <p:cNvPr id="47" name="Oval 46"/>
          <p:cNvSpPr/>
          <p:nvPr/>
        </p:nvSpPr>
        <p:spPr>
          <a:xfrm>
            <a:off x="5269834" y="2118255"/>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9" name="Straight Connector 48"/>
          <p:cNvCxnSpPr/>
          <p:nvPr/>
        </p:nvCxnSpPr>
        <p:spPr>
          <a:xfrm flipV="1">
            <a:off x="3092859" y="1451141"/>
            <a:ext cx="709180" cy="538979"/>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H="1" flipV="1">
            <a:off x="4319679" y="1491917"/>
            <a:ext cx="853982" cy="603704"/>
          </a:xfrm>
          <a:prstGeom prst="line">
            <a:avLst/>
          </a:prstGeom>
        </p:spPr>
        <p:style>
          <a:lnRef idx="1">
            <a:schemeClr val="accent1"/>
          </a:lnRef>
          <a:fillRef idx="0">
            <a:schemeClr val="accent1"/>
          </a:fillRef>
          <a:effectRef idx="0">
            <a:schemeClr val="accent1"/>
          </a:effectRef>
          <a:fontRef idx="minor">
            <a:schemeClr val="tx1"/>
          </a:fontRef>
        </p:style>
      </p:cxnSp>
      <p:sp>
        <p:nvSpPr>
          <p:cNvPr id="51" name="Oval 50"/>
          <p:cNvSpPr/>
          <p:nvPr/>
        </p:nvSpPr>
        <p:spPr>
          <a:xfrm>
            <a:off x="3992561" y="1306837"/>
            <a:ext cx="152400" cy="152400"/>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p:cNvSpPr/>
          <p:nvPr/>
        </p:nvSpPr>
        <p:spPr>
          <a:xfrm>
            <a:off x="4945061" y="3783496"/>
            <a:ext cx="609600" cy="76200"/>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p:cNvSpPr/>
          <p:nvPr/>
        </p:nvSpPr>
        <p:spPr>
          <a:xfrm>
            <a:off x="5173661" y="3478696"/>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8" name="Straight Connector 57"/>
          <p:cNvCxnSpPr/>
          <p:nvPr/>
        </p:nvCxnSpPr>
        <p:spPr>
          <a:xfrm flipV="1">
            <a:off x="5287939" y="2781737"/>
            <a:ext cx="381000" cy="609600"/>
          </a:xfrm>
          <a:prstGeom prst="line">
            <a:avLst/>
          </a:prstGeom>
        </p:spPr>
        <p:style>
          <a:lnRef idx="1">
            <a:schemeClr val="accent1"/>
          </a:lnRef>
          <a:fillRef idx="0">
            <a:schemeClr val="accent1"/>
          </a:fillRef>
          <a:effectRef idx="0">
            <a:schemeClr val="accent1"/>
          </a:effectRef>
          <a:fontRef idx="minor">
            <a:schemeClr val="tx1"/>
          </a:fontRef>
        </p:style>
      </p:cxnSp>
      <p:sp>
        <p:nvSpPr>
          <p:cNvPr id="64" name="TextBox 63"/>
          <p:cNvSpPr txBox="1"/>
          <p:nvPr/>
        </p:nvSpPr>
        <p:spPr>
          <a:xfrm>
            <a:off x="246260" y="4419600"/>
            <a:ext cx="6386890" cy="2677656"/>
          </a:xfrm>
          <a:prstGeom prst="rect">
            <a:avLst/>
          </a:prstGeom>
          <a:noFill/>
        </p:spPr>
        <p:txBody>
          <a:bodyPr wrap="square" rtlCol="0">
            <a:spAutoFit/>
          </a:bodyPr>
          <a:lstStyle/>
          <a:p>
            <a:pPr marL="285750" indent="-285750">
              <a:buFont typeface="Arial" panose="020B0604020202020204" pitchFamily="34" charset="0"/>
              <a:buChar char="•"/>
            </a:pPr>
            <a:r>
              <a:rPr lang="en-US" sz="2400" dirty="0" smtClean="0"/>
              <a:t>Miner embeds commitment to a tree – this tree lists “suggestions” for future block contents.</a:t>
            </a:r>
          </a:p>
          <a:p>
            <a:pPr marL="285750" indent="-285750">
              <a:buFont typeface="Arial" panose="020B0604020202020204" pitchFamily="34" charset="0"/>
              <a:buChar char="•"/>
            </a:pPr>
            <a:r>
              <a:rPr lang="en-US" sz="2400" dirty="0" smtClean="0"/>
              <a:t>Suggestions are optional, but miners have motive and opportunity to take them.</a:t>
            </a:r>
          </a:p>
          <a:p>
            <a:pPr marL="285750" indent="-285750">
              <a:buFont typeface="Arial" panose="020B0604020202020204" pitchFamily="34" charset="0"/>
              <a:buChar char="•"/>
            </a:pPr>
            <a:r>
              <a:rPr lang="en-US" sz="2400" dirty="0" smtClean="0"/>
              <a:t>Canonical ordering of txns into block may help. </a:t>
            </a:r>
          </a:p>
          <a:p>
            <a:pPr marL="285750" indent="-285750">
              <a:buFont typeface="Arial" panose="020B0604020202020204" pitchFamily="34" charset="0"/>
              <a:buChar char="•"/>
            </a:pPr>
            <a:r>
              <a:rPr lang="en-US" sz="2400" dirty="0" smtClean="0"/>
              <a:t>For next “10” </a:t>
            </a:r>
            <a:r>
              <a:rPr lang="en-US" sz="2400" dirty="0" err="1" smtClean="0"/>
              <a:t>blks</a:t>
            </a:r>
            <a:r>
              <a:rPr lang="en-US" sz="2400" dirty="0" smtClean="0"/>
              <a:t>, suggestions are mandatory. </a:t>
            </a:r>
          </a:p>
          <a:p>
            <a:pPr marL="285750" indent="-285750">
              <a:buFont typeface="Arial" panose="020B0604020202020204" pitchFamily="34" charset="0"/>
              <a:buChar char="•"/>
            </a:pPr>
            <a:endParaRPr lang="en-US" sz="2400" dirty="0"/>
          </a:p>
        </p:txBody>
      </p:sp>
      <p:sp>
        <p:nvSpPr>
          <p:cNvPr id="65" name="TextBox 64"/>
          <p:cNvSpPr txBox="1"/>
          <p:nvPr/>
        </p:nvSpPr>
        <p:spPr>
          <a:xfrm>
            <a:off x="4423556" y="1219200"/>
            <a:ext cx="4098430" cy="646331"/>
          </a:xfrm>
          <a:prstGeom prst="rect">
            <a:avLst/>
          </a:prstGeom>
          <a:noFill/>
        </p:spPr>
        <p:txBody>
          <a:bodyPr wrap="none" rtlCol="0">
            <a:spAutoFit/>
          </a:bodyPr>
          <a:lstStyle/>
          <a:p>
            <a:r>
              <a:rPr lang="en-US" b="1" dirty="0" smtClean="0">
                <a:solidFill>
                  <a:srgbClr val="00B050"/>
                </a:solidFill>
              </a:rPr>
              <a:t>Goes into coinbase of current block </a:t>
            </a:r>
            <a:r>
              <a:rPr lang="en-US" dirty="0" smtClean="0">
                <a:solidFill>
                  <a:srgbClr val="00B050"/>
                </a:solidFill>
              </a:rPr>
              <a:t>(“t”)</a:t>
            </a:r>
            <a:r>
              <a:rPr lang="en-US" b="1" dirty="0" smtClean="0">
                <a:solidFill>
                  <a:srgbClr val="00B050"/>
                </a:solidFill>
              </a:rPr>
              <a:t>.</a:t>
            </a:r>
          </a:p>
          <a:p>
            <a:pPr marL="285750" indent="-285750">
              <a:buFont typeface="Arial" panose="020B0604020202020204" pitchFamily="34" charset="0"/>
              <a:buChar char="•"/>
            </a:pPr>
            <a:endParaRPr lang="en-US" dirty="0"/>
          </a:p>
        </p:txBody>
      </p:sp>
      <p:sp>
        <p:nvSpPr>
          <p:cNvPr id="66" name="TextBox 65"/>
          <p:cNvSpPr txBox="1"/>
          <p:nvPr/>
        </p:nvSpPr>
        <p:spPr>
          <a:xfrm>
            <a:off x="228600" y="3903037"/>
            <a:ext cx="6308137" cy="646331"/>
          </a:xfrm>
          <a:prstGeom prst="rect">
            <a:avLst/>
          </a:prstGeom>
          <a:noFill/>
        </p:spPr>
        <p:txBody>
          <a:bodyPr wrap="none" rtlCol="0">
            <a:spAutoFit/>
          </a:bodyPr>
          <a:lstStyle/>
          <a:p>
            <a:r>
              <a:rPr lang="en-US" dirty="0" smtClean="0"/>
              <a:t>Block:        t+1              t+2           t+3             t+4            t+5            t+6</a:t>
            </a:r>
          </a:p>
          <a:p>
            <a:pPr marL="285750" indent="-285750">
              <a:buFont typeface="Arial" panose="020B0604020202020204" pitchFamily="34" charset="0"/>
              <a:buChar char="•"/>
            </a:pPr>
            <a:endParaRPr lang="en-US" dirty="0"/>
          </a:p>
        </p:txBody>
      </p:sp>
      <p:sp>
        <p:nvSpPr>
          <p:cNvPr id="67" name="Rounded Rectangle 66"/>
          <p:cNvSpPr/>
          <p:nvPr/>
        </p:nvSpPr>
        <p:spPr>
          <a:xfrm>
            <a:off x="6782693" y="4477351"/>
            <a:ext cx="2265983" cy="1519523"/>
          </a:xfrm>
          <a:prstGeom prst="roundRect">
            <a:avLst/>
          </a:prstGeom>
          <a:noFill/>
          <a:ln w="762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71" name="Chart 70"/>
          <p:cNvGraphicFramePr/>
          <p:nvPr>
            <p:extLst>
              <p:ext uri="{D42A27DB-BD31-4B8C-83A1-F6EECF244321}">
                <p14:modId xmlns:p14="http://schemas.microsoft.com/office/powerpoint/2010/main" val="536943626"/>
              </p:ext>
            </p:extLst>
          </p:nvPr>
        </p:nvGraphicFramePr>
        <p:xfrm>
          <a:off x="6872380" y="4544731"/>
          <a:ext cx="1058903" cy="987083"/>
        </p:xfrm>
        <a:graphic>
          <a:graphicData uri="http://schemas.openxmlformats.org/drawingml/2006/chart">
            <c:chart xmlns:c="http://schemas.openxmlformats.org/drawingml/2006/chart" xmlns:r="http://schemas.openxmlformats.org/officeDocument/2006/relationships" r:id="rId3"/>
          </a:graphicData>
        </a:graphic>
      </p:graphicFrame>
      <p:cxnSp>
        <p:nvCxnSpPr>
          <p:cNvPr id="73" name="Straight Connector 72"/>
          <p:cNvCxnSpPr/>
          <p:nvPr/>
        </p:nvCxnSpPr>
        <p:spPr>
          <a:xfrm>
            <a:off x="7948323" y="4607573"/>
            <a:ext cx="1" cy="125997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4" name="TextBox 73"/>
          <p:cNvSpPr txBox="1"/>
          <p:nvPr/>
        </p:nvSpPr>
        <p:spPr>
          <a:xfrm>
            <a:off x="6935115" y="5371563"/>
            <a:ext cx="946799" cy="584775"/>
          </a:xfrm>
          <a:prstGeom prst="rect">
            <a:avLst/>
          </a:prstGeom>
          <a:noFill/>
        </p:spPr>
        <p:txBody>
          <a:bodyPr wrap="none" rtlCol="0">
            <a:spAutoFit/>
          </a:bodyPr>
          <a:lstStyle/>
          <a:p>
            <a:pPr algn="ctr"/>
            <a:r>
              <a:rPr lang="en-US" sz="1600" b="1" dirty="0" smtClean="0"/>
              <a:t>Hashrate</a:t>
            </a:r>
            <a:endParaRPr lang="en-US" sz="1600" b="1" dirty="0"/>
          </a:p>
          <a:p>
            <a:pPr algn="ctr"/>
            <a:r>
              <a:rPr lang="en-US" sz="1600" b="1" dirty="0" smtClean="0"/>
              <a:t>(p)</a:t>
            </a:r>
            <a:endParaRPr lang="en-US" sz="1600" b="1" dirty="0"/>
          </a:p>
        </p:txBody>
      </p:sp>
      <p:cxnSp>
        <p:nvCxnSpPr>
          <p:cNvPr id="75" name="Straight Connector 74"/>
          <p:cNvCxnSpPr/>
          <p:nvPr/>
        </p:nvCxnSpPr>
        <p:spPr>
          <a:xfrm>
            <a:off x="7948323" y="6194518"/>
            <a:ext cx="0" cy="20628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2" name="TextBox 81"/>
          <p:cNvSpPr txBox="1"/>
          <p:nvPr/>
        </p:nvSpPr>
        <p:spPr>
          <a:xfrm>
            <a:off x="6995845" y="6099816"/>
            <a:ext cx="771366" cy="400110"/>
          </a:xfrm>
          <a:prstGeom prst="rect">
            <a:avLst/>
          </a:prstGeom>
          <a:noFill/>
        </p:spPr>
        <p:txBody>
          <a:bodyPr wrap="none" rtlCol="0">
            <a:spAutoFit/>
          </a:bodyPr>
          <a:lstStyle/>
          <a:p>
            <a:pPr algn="ctr"/>
            <a:r>
              <a:rPr lang="en-US" sz="2000" b="1" dirty="0" smtClean="0">
                <a:solidFill>
                  <a:srgbClr val="FFC000"/>
                </a:solidFill>
              </a:rPr>
              <a:t>Same</a:t>
            </a:r>
            <a:endParaRPr lang="en-US" sz="2000" b="1" dirty="0">
              <a:solidFill>
                <a:srgbClr val="FFC000"/>
              </a:solidFill>
            </a:endParaRPr>
          </a:p>
        </p:txBody>
      </p:sp>
      <p:sp>
        <p:nvSpPr>
          <p:cNvPr id="83" name="TextBox 82"/>
          <p:cNvSpPr txBox="1"/>
          <p:nvPr/>
        </p:nvSpPr>
        <p:spPr>
          <a:xfrm>
            <a:off x="8050108" y="6096000"/>
            <a:ext cx="889987" cy="400110"/>
          </a:xfrm>
          <a:prstGeom prst="rect">
            <a:avLst/>
          </a:prstGeom>
          <a:noFill/>
        </p:spPr>
        <p:txBody>
          <a:bodyPr wrap="none" rtlCol="0">
            <a:spAutoFit/>
          </a:bodyPr>
          <a:lstStyle/>
          <a:p>
            <a:pPr algn="ctr"/>
            <a:r>
              <a:rPr lang="en-US" sz="2000" b="1" dirty="0" smtClean="0">
                <a:solidFill>
                  <a:srgbClr val="00B050"/>
                </a:solidFill>
              </a:rPr>
              <a:t>Higher</a:t>
            </a:r>
            <a:endParaRPr lang="en-US" sz="1600" b="1" dirty="0">
              <a:solidFill>
                <a:srgbClr val="00B050"/>
              </a:solidFill>
            </a:endParaRPr>
          </a:p>
        </p:txBody>
      </p:sp>
      <p:sp>
        <p:nvSpPr>
          <p:cNvPr id="84" name="TextBox 83"/>
          <p:cNvSpPr txBox="1"/>
          <p:nvPr/>
        </p:nvSpPr>
        <p:spPr>
          <a:xfrm>
            <a:off x="8042523" y="4715140"/>
            <a:ext cx="800219" cy="584775"/>
          </a:xfrm>
          <a:prstGeom prst="rect">
            <a:avLst/>
          </a:prstGeom>
          <a:noFill/>
        </p:spPr>
        <p:txBody>
          <a:bodyPr wrap="none" rtlCol="0">
            <a:spAutoFit/>
          </a:bodyPr>
          <a:lstStyle/>
          <a:p>
            <a:r>
              <a:rPr lang="en-US" sz="3200" b="1" dirty="0" smtClean="0">
                <a:ln>
                  <a:solidFill>
                    <a:schemeClr val="tx1"/>
                  </a:solidFill>
                </a:ln>
                <a:solidFill>
                  <a:srgbClr val="00B050"/>
                </a:solidFill>
              </a:rPr>
              <a:t>$</a:t>
            </a:r>
            <a:r>
              <a:rPr lang="en-US" sz="3200" b="1" dirty="0" smtClean="0">
                <a:ln>
                  <a:solidFill>
                    <a:schemeClr val="tx1"/>
                  </a:solidFill>
                </a:ln>
                <a:solidFill>
                  <a:schemeClr val="bg1">
                    <a:lumMod val="75000"/>
                  </a:schemeClr>
                </a:solidFill>
              </a:rPr>
              <a:t>/B</a:t>
            </a:r>
            <a:endParaRPr lang="en-US" sz="3200" b="1" dirty="0">
              <a:ln>
                <a:solidFill>
                  <a:schemeClr val="tx1"/>
                </a:solidFill>
              </a:ln>
              <a:solidFill>
                <a:schemeClr val="bg1">
                  <a:lumMod val="75000"/>
                </a:schemeClr>
              </a:solidFill>
            </a:endParaRPr>
          </a:p>
        </p:txBody>
      </p:sp>
      <p:sp>
        <p:nvSpPr>
          <p:cNvPr id="85" name="TextBox 84"/>
          <p:cNvSpPr txBox="1"/>
          <p:nvPr/>
        </p:nvSpPr>
        <p:spPr>
          <a:xfrm>
            <a:off x="8021972" y="5371563"/>
            <a:ext cx="859531" cy="584775"/>
          </a:xfrm>
          <a:prstGeom prst="rect">
            <a:avLst/>
          </a:prstGeom>
          <a:noFill/>
        </p:spPr>
        <p:txBody>
          <a:bodyPr wrap="none" rtlCol="0">
            <a:spAutoFit/>
          </a:bodyPr>
          <a:lstStyle/>
          <a:p>
            <a:pPr algn="ctr"/>
            <a:r>
              <a:rPr lang="en-US" sz="1600" b="1" dirty="0" smtClean="0"/>
              <a:t>Reward</a:t>
            </a:r>
            <a:endParaRPr lang="en-US" sz="1600" b="1" dirty="0"/>
          </a:p>
          <a:p>
            <a:pPr algn="ctr"/>
            <a:r>
              <a:rPr lang="en-US" sz="1600" b="1" dirty="0" smtClean="0"/>
              <a:t>(R)</a:t>
            </a:r>
            <a:endParaRPr lang="en-US" sz="1600" b="1" dirty="0"/>
          </a:p>
        </p:txBody>
      </p:sp>
      <p:sp>
        <p:nvSpPr>
          <p:cNvPr id="86" name="Left Brace 85"/>
          <p:cNvSpPr/>
          <p:nvPr/>
        </p:nvSpPr>
        <p:spPr>
          <a:xfrm rot="16200000" flipH="1">
            <a:off x="7725434" y="3077411"/>
            <a:ext cx="454048" cy="2034729"/>
          </a:xfrm>
          <a:prstGeom prst="leftBrace">
            <a:avLst>
              <a:gd name="adj1" fmla="val 14599"/>
              <a:gd name="adj2" fmla="val 64074"/>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7" name="TextBox 86"/>
          <p:cNvSpPr txBox="1"/>
          <p:nvPr/>
        </p:nvSpPr>
        <p:spPr>
          <a:xfrm>
            <a:off x="7023572" y="3181951"/>
            <a:ext cx="2196628" cy="584775"/>
          </a:xfrm>
          <a:prstGeom prst="rect">
            <a:avLst/>
          </a:prstGeom>
          <a:noFill/>
        </p:spPr>
        <p:txBody>
          <a:bodyPr wrap="none" rtlCol="0">
            <a:spAutoFit/>
          </a:bodyPr>
          <a:lstStyle/>
          <a:p>
            <a:pPr algn="ctr"/>
            <a:r>
              <a:rPr lang="en-US" sz="1600" b="1" dirty="0" smtClean="0">
                <a:solidFill>
                  <a:schemeClr val="tx1">
                    <a:lumMod val="65000"/>
                    <a:lumOff val="35000"/>
                  </a:schemeClr>
                </a:solidFill>
              </a:rPr>
              <a:t>Pre-Work</a:t>
            </a:r>
          </a:p>
          <a:p>
            <a:pPr algn="ctr"/>
            <a:r>
              <a:rPr lang="en-US" sz="1600" b="1" dirty="0" smtClean="0">
                <a:solidFill>
                  <a:schemeClr val="tx1">
                    <a:lumMod val="65000"/>
                    <a:lumOff val="35000"/>
                  </a:schemeClr>
                </a:solidFill>
              </a:rPr>
              <a:t>(Before Winner Known)</a:t>
            </a:r>
            <a:endParaRPr lang="en-US" sz="1600" b="1" dirty="0">
              <a:solidFill>
                <a:schemeClr val="tx1">
                  <a:lumMod val="65000"/>
                  <a:lumOff val="35000"/>
                </a:schemeClr>
              </a:solidFill>
            </a:endParaRPr>
          </a:p>
        </p:txBody>
      </p:sp>
      <p:sp>
        <p:nvSpPr>
          <p:cNvPr id="88" name="TextBox 87"/>
          <p:cNvSpPr txBox="1"/>
          <p:nvPr/>
        </p:nvSpPr>
        <p:spPr>
          <a:xfrm>
            <a:off x="542421" y="3373903"/>
            <a:ext cx="585417" cy="646331"/>
          </a:xfrm>
          <a:prstGeom prst="rect">
            <a:avLst/>
          </a:prstGeom>
          <a:noFill/>
        </p:spPr>
        <p:txBody>
          <a:bodyPr wrap="none" rtlCol="0">
            <a:spAutoFit/>
          </a:bodyPr>
          <a:lstStyle/>
          <a:p>
            <a:r>
              <a:rPr lang="en-US" b="1" dirty="0" smtClean="0">
                <a:ln w="3175">
                  <a:noFill/>
                </a:ln>
                <a:solidFill>
                  <a:srgbClr val="FFC000"/>
                </a:solidFill>
              </a:rPr>
              <a:t>txns</a:t>
            </a:r>
          </a:p>
          <a:p>
            <a:pPr marL="285750" indent="-285750">
              <a:buFont typeface="Arial" panose="020B0604020202020204" pitchFamily="34" charset="0"/>
              <a:buChar char="•"/>
            </a:pPr>
            <a:endParaRPr lang="en-US" dirty="0">
              <a:ln w="3175">
                <a:noFill/>
              </a:ln>
            </a:endParaRPr>
          </a:p>
        </p:txBody>
      </p:sp>
      <p:cxnSp>
        <p:nvCxnSpPr>
          <p:cNvPr id="90" name="Straight Arrow Connector 89"/>
          <p:cNvCxnSpPr/>
          <p:nvPr/>
        </p:nvCxnSpPr>
        <p:spPr>
          <a:xfrm flipH="1">
            <a:off x="7488439" y="3697068"/>
            <a:ext cx="1168286" cy="2474792"/>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6861051"/>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0"/>
            <a:ext cx="8229600" cy="1143000"/>
          </a:xfrm>
        </p:spPr>
        <p:txBody>
          <a:bodyPr/>
          <a:lstStyle/>
          <a:p>
            <a:r>
              <a:rPr lang="en-US" dirty="0" smtClean="0"/>
              <a:t>Scheduled Blocks</a:t>
            </a:r>
            <a:endParaRPr lang="en-US" dirty="0"/>
          </a:p>
        </p:txBody>
      </p:sp>
      <p:sp>
        <p:nvSpPr>
          <p:cNvPr id="4" name="Slide Number Placeholder 3"/>
          <p:cNvSpPr>
            <a:spLocks noGrp="1"/>
          </p:cNvSpPr>
          <p:nvPr>
            <p:ph type="sldNum" sz="quarter" idx="12"/>
          </p:nvPr>
        </p:nvSpPr>
        <p:spPr/>
        <p:txBody>
          <a:bodyPr/>
          <a:lstStyle/>
          <a:p>
            <a:fld id="{B2FC610D-FAE1-464C-9CF3-920562D0AD66}" type="slidenum">
              <a:rPr lang="en-US" smtClean="0"/>
              <a:t>158</a:t>
            </a:fld>
            <a:endParaRPr lang="en-US" dirty="0"/>
          </a:p>
        </p:txBody>
      </p:sp>
      <p:sp>
        <p:nvSpPr>
          <p:cNvPr id="5" name="Rectangle 4"/>
          <p:cNvSpPr/>
          <p:nvPr/>
        </p:nvSpPr>
        <p:spPr>
          <a:xfrm>
            <a:off x="1143986" y="3783496"/>
            <a:ext cx="609600" cy="76200"/>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134586" y="3783496"/>
            <a:ext cx="609600" cy="76200"/>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1401739" y="3478696"/>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2392339" y="3478696"/>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Connector 16"/>
          <p:cNvCxnSpPr/>
          <p:nvPr/>
        </p:nvCxnSpPr>
        <p:spPr>
          <a:xfrm flipV="1">
            <a:off x="1516017" y="2781737"/>
            <a:ext cx="381000" cy="609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H="1" flipV="1">
            <a:off x="2087539" y="2792896"/>
            <a:ext cx="327118" cy="631918"/>
          </a:xfrm>
          <a:prstGeom prst="line">
            <a:avLst/>
          </a:prstGeom>
        </p:spPr>
        <p:style>
          <a:lnRef idx="1">
            <a:schemeClr val="accent1"/>
          </a:lnRef>
          <a:fillRef idx="0">
            <a:schemeClr val="accent1"/>
          </a:fillRef>
          <a:effectRef idx="0">
            <a:schemeClr val="accent1"/>
          </a:effectRef>
          <a:fontRef idx="minor">
            <a:schemeClr val="tx1"/>
          </a:fontRef>
        </p:style>
      </p:cxnSp>
      <p:sp>
        <p:nvSpPr>
          <p:cNvPr id="23" name="Oval 22"/>
          <p:cNvSpPr/>
          <p:nvPr/>
        </p:nvSpPr>
        <p:spPr>
          <a:xfrm>
            <a:off x="1935139" y="2640496"/>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3049008" y="3783496"/>
            <a:ext cx="609600" cy="76200"/>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4039608" y="3783496"/>
            <a:ext cx="609600" cy="76200"/>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p:nvSpPr>
        <p:spPr>
          <a:xfrm>
            <a:off x="3306761" y="3478696"/>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p:nvSpPr>
        <p:spPr>
          <a:xfrm>
            <a:off x="4297361" y="3478696"/>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Connector 27"/>
          <p:cNvCxnSpPr/>
          <p:nvPr/>
        </p:nvCxnSpPr>
        <p:spPr>
          <a:xfrm flipV="1">
            <a:off x="3421039" y="2781737"/>
            <a:ext cx="381000" cy="609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flipH="1" flipV="1">
            <a:off x="3992561" y="2792896"/>
            <a:ext cx="327118" cy="631918"/>
          </a:xfrm>
          <a:prstGeom prst="line">
            <a:avLst/>
          </a:prstGeom>
        </p:spPr>
        <p:style>
          <a:lnRef idx="1">
            <a:schemeClr val="accent1"/>
          </a:lnRef>
          <a:fillRef idx="0">
            <a:schemeClr val="accent1"/>
          </a:fillRef>
          <a:effectRef idx="0">
            <a:schemeClr val="accent1"/>
          </a:effectRef>
          <a:fontRef idx="minor">
            <a:schemeClr val="tx1"/>
          </a:fontRef>
        </p:style>
      </p:cxnSp>
      <p:sp>
        <p:nvSpPr>
          <p:cNvPr id="30" name="Oval 29"/>
          <p:cNvSpPr/>
          <p:nvPr/>
        </p:nvSpPr>
        <p:spPr>
          <a:xfrm>
            <a:off x="3840161" y="2640496"/>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5897539" y="3783496"/>
            <a:ext cx="609600" cy="76200"/>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6126139" y="3478696"/>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Connector 32"/>
          <p:cNvCxnSpPr/>
          <p:nvPr/>
        </p:nvCxnSpPr>
        <p:spPr>
          <a:xfrm flipH="1" flipV="1">
            <a:off x="5821339" y="2792896"/>
            <a:ext cx="327118" cy="631918"/>
          </a:xfrm>
          <a:prstGeom prst="line">
            <a:avLst/>
          </a:prstGeom>
        </p:spPr>
        <p:style>
          <a:lnRef idx="1">
            <a:schemeClr val="accent1"/>
          </a:lnRef>
          <a:fillRef idx="0">
            <a:schemeClr val="accent1"/>
          </a:fillRef>
          <a:effectRef idx="0">
            <a:schemeClr val="accent1"/>
          </a:effectRef>
          <a:fontRef idx="minor">
            <a:schemeClr val="tx1"/>
          </a:fontRef>
        </p:style>
      </p:cxnSp>
      <p:sp>
        <p:nvSpPr>
          <p:cNvPr id="34" name="Oval 33"/>
          <p:cNvSpPr/>
          <p:nvPr/>
        </p:nvSpPr>
        <p:spPr>
          <a:xfrm>
            <a:off x="5668939" y="2640496"/>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5" name="Straight Connector 34"/>
          <p:cNvCxnSpPr/>
          <p:nvPr/>
        </p:nvCxnSpPr>
        <p:spPr>
          <a:xfrm flipV="1">
            <a:off x="2087539" y="2259496"/>
            <a:ext cx="838200" cy="274696"/>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flipH="1" flipV="1">
            <a:off x="3143179" y="2259496"/>
            <a:ext cx="696960" cy="293641"/>
          </a:xfrm>
          <a:prstGeom prst="line">
            <a:avLst/>
          </a:prstGeom>
        </p:spPr>
        <p:style>
          <a:lnRef idx="1">
            <a:schemeClr val="accent1"/>
          </a:lnRef>
          <a:fillRef idx="0">
            <a:schemeClr val="accent1"/>
          </a:fillRef>
          <a:effectRef idx="0">
            <a:schemeClr val="accent1"/>
          </a:effectRef>
          <a:fontRef idx="minor">
            <a:schemeClr val="tx1"/>
          </a:fontRef>
        </p:style>
      </p:cxnSp>
      <p:sp>
        <p:nvSpPr>
          <p:cNvPr id="43" name="Oval 42"/>
          <p:cNvSpPr/>
          <p:nvPr/>
        </p:nvSpPr>
        <p:spPr>
          <a:xfrm>
            <a:off x="2961212" y="2107096"/>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Connector 45"/>
          <p:cNvCxnSpPr/>
          <p:nvPr/>
        </p:nvCxnSpPr>
        <p:spPr>
          <a:xfrm flipH="1" flipV="1">
            <a:off x="5500757" y="2354381"/>
            <a:ext cx="152378" cy="239760"/>
          </a:xfrm>
          <a:prstGeom prst="line">
            <a:avLst/>
          </a:prstGeom>
        </p:spPr>
        <p:style>
          <a:lnRef idx="1">
            <a:schemeClr val="accent1"/>
          </a:lnRef>
          <a:fillRef idx="0">
            <a:schemeClr val="accent1"/>
          </a:fillRef>
          <a:effectRef idx="0">
            <a:schemeClr val="accent1"/>
          </a:effectRef>
          <a:fontRef idx="minor">
            <a:schemeClr val="tx1"/>
          </a:fontRef>
        </p:style>
      </p:cxnSp>
      <p:sp>
        <p:nvSpPr>
          <p:cNvPr id="47" name="Oval 46"/>
          <p:cNvSpPr/>
          <p:nvPr/>
        </p:nvSpPr>
        <p:spPr>
          <a:xfrm>
            <a:off x="5269834" y="2118255"/>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9" name="Straight Connector 48"/>
          <p:cNvCxnSpPr/>
          <p:nvPr/>
        </p:nvCxnSpPr>
        <p:spPr>
          <a:xfrm flipV="1">
            <a:off x="3092859" y="1451141"/>
            <a:ext cx="709180" cy="538979"/>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H="1" flipV="1">
            <a:off x="4319679" y="1491917"/>
            <a:ext cx="853982" cy="603704"/>
          </a:xfrm>
          <a:prstGeom prst="line">
            <a:avLst/>
          </a:prstGeom>
        </p:spPr>
        <p:style>
          <a:lnRef idx="1">
            <a:schemeClr val="accent1"/>
          </a:lnRef>
          <a:fillRef idx="0">
            <a:schemeClr val="accent1"/>
          </a:fillRef>
          <a:effectRef idx="0">
            <a:schemeClr val="accent1"/>
          </a:effectRef>
          <a:fontRef idx="minor">
            <a:schemeClr val="tx1"/>
          </a:fontRef>
        </p:style>
      </p:cxnSp>
      <p:sp>
        <p:nvSpPr>
          <p:cNvPr id="51" name="Oval 50"/>
          <p:cNvSpPr/>
          <p:nvPr/>
        </p:nvSpPr>
        <p:spPr>
          <a:xfrm>
            <a:off x="3992561" y="1306837"/>
            <a:ext cx="152400" cy="152400"/>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p:cNvSpPr/>
          <p:nvPr/>
        </p:nvSpPr>
        <p:spPr>
          <a:xfrm>
            <a:off x="4945061" y="3783496"/>
            <a:ext cx="609600" cy="76200"/>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p:cNvSpPr/>
          <p:nvPr/>
        </p:nvSpPr>
        <p:spPr>
          <a:xfrm>
            <a:off x="5173661" y="3478696"/>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8" name="Straight Connector 57"/>
          <p:cNvCxnSpPr/>
          <p:nvPr/>
        </p:nvCxnSpPr>
        <p:spPr>
          <a:xfrm flipV="1">
            <a:off x="5287939" y="2781737"/>
            <a:ext cx="381000" cy="609600"/>
          </a:xfrm>
          <a:prstGeom prst="line">
            <a:avLst/>
          </a:prstGeom>
        </p:spPr>
        <p:style>
          <a:lnRef idx="1">
            <a:schemeClr val="accent1"/>
          </a:lnRef>
          <a:fillRef idx="0">
            <a:schemeClr val="accent1"/>
          </a:fillRef>
          <a:effectRef idx="0">
            <a:schemeClr val="accent1"/>
          </a:effectRef>
          <a:fontRef idx="minor">
            <a:schemeClr val="tx1"/>
          </a:fontRef>
        </p:style>
      </p:cxnSp>
      <p:sp>
        <p:nvSpPr>
          <p:cNvPr id="64" name="TextBox 63"/>
          <p:cNvSpPr txBox="1"/>
          <p:nvPr/>
        </p:nvSpPr>
        <p:spPr>
          <a:xfrm>
            <a:off x="246260" y="4419600"/>
            <a:ext cx="6386890" cy="2677656"/>
          </a:xfrm>
          <a:prstGeom prst="rect">
            <a:avLst/>
          </a:prstGeom>
          <a:noFill/>
        </p:spPr>
        <p:txBody>
          <a:bodyPr wrap="square" rtlCol="0">
            <a:spAutoFit/>
          </a:bodyPr>
          <a:lstStyle/>
          <a:p>
            <a:pPr marL="285750" indent="-285750">
              <a:buFont typeface="Arial" panose="020B0604020202020204" pitchFamily="34" charset="0"/>
              <a:buChar char="•"/>
            </a:pPr>
            <a:r>
              <a:rPr lang="en-US" sz="2400" dirty="0" smtClean="0"/>
              <a:t>Miner embeds commitment to a tree – this tree lists “suggestions” for future block contents.</a:t>
            </a:r>
          </a:p>
          <a:p>
            <a:pPr marL="285750" indent="-285750">
              <a:buFont typeface="Arial" panose="020B0604020202020204" pitchFamily="34" charset="0"/>
              <a:buChar char="•"/>
            </a:pPr>
            <a:r>
              <a:rPr lang="en-US" sz="2400" dirty="0" smtClean="0"/>
              <a:t>Suggestions are optional, but miners have motive and opportunity to take them.</a:t>
            </a:r>
          </a:p>
          <a:p>
            <a:pPr marL="285750" indent="-285750">
              <a:buFont typeface="Arial" panose="020B0604020202020204" pitchFamily="34" charset="0"/>
              <a:buChar char="•"/>
            </a:pPr>
            <a:r>
              <a:rPr lang="en-US" sz="2400" dirty="0" smtClean="0"/>
              <a:t>Canonical ordering of txns into block may help. </a:t>
            </a:r>
          </a:p>
          <a:p>
            <a:pPr marL="285750" indent="-285750">
              <a:buFont typeface="Arial" panose="020B0604020202020204" pitchFamily="34" charset="0"/>
              <a:buChar char="•"/>
            </a:pPr>
            <a:r>
              <a:rPr lang="en-US" sz="2400" dirty="0" smtClean="0"/>
              <a:t>For next “10” </a:t>
            </a:r>
            <a:r>
              <a:rPr lang="en-US" sz="2400" dirty="0" err="1" smtClean="0"/>
              <a:t>blks</a:t>
            </a:r>
            <a:r>
              <a:rPr lang="en-US" sz="2400" dirty="0" smtClean="0"/>
              <a:t>, suggestions are mandatory. </a:t>
            </a:r>
          </a:p>
          <a:p>
            <a:pPr marL="285750" indent="-285750">
              <a:buFont typeface="Arial" panose="020B0604020202020204" pitchFamily="34" charset="0"/>
              <a:buChar char="•"/>
            </a:pPr>
            <a:endParaRPr lang="en-US" sz="2400" dirty="0"/>
          </a:p>
        </p:txBody>
      </p:sp>
      <p:sp>
        <p:nvSpPr>
          <p:cNvPr id="65" name="TextBox 64"/>
          <p:cNvSpPr txBox="1"/>
          <p:nvPr/>
        </p:nvSpPr>
        <p:spPr>
          <a:xfrm>
            <a:off x="4423556" y="1219200"/>
            <a:ext cx="4098430" cy="646331"/>
          </a:xfrm>
          <a:prstGeom prst="rect">
            <a:avLst/>
          </a:prstGeom>
          <a:noFill/>
        </p:spPr>
        <p:txBody>
          <a:bodyPr wrap="none" rtlCol="0">
            <a:spAutoFit/>
          </a:bodyPr>
          <a:lstStyle/>
          <a:p>
            <a:r>
              <a:rPr lang="en-US" b="1" dirty="0" smtClean="0">
                <a:solidFill>
                  <a:srgbClr val="00B050"/>
                </a:solidFill>
              </a:rPr>
              <a:t>Goes into coinbase of current block </a:t>
            </a:r>
            <a:r>
              <a:rPr lang="en-US" dirty="0" smtClean="0">
                <a:solidFill>
                  <a:srgbClr val="00B050"/>
                </a:solidFill>
              </a:rPr>
              <a:t>(“t”)</a:t>
            </a:r>
            <a:r>
              <a:rPr lang="en-US" b="1" dirty="0" smtClean="0">
                <a:solidFill>
                  <a:srgbClr val="00B050"/>
                </a:solidFill>
              </a:rPr>
              <a:t>.</a:t>
            </a:r>
          </a:p>
          <a:p>
            <a:pPr marL="285750" indent="-285750">
              <a:buFont typeface="Arial" panose="020B0604020202020204" pitchFamily="34" charset="0"/>
              <a:buChar char="•"/>
            </a:pPr>
            <a:endParaRPr lang="en-US" dirty="0"/>
          </a:p>
        </p:txBody>
      </p:sp>
      <p:sp>
        <p:nvSpPr>
          <p:cNvPr id="66" name="TextBox 65"/>
          <p:cNvSpPr txBox="1"/>
          <p:nvPr/>
        </p:nvSpPr>
        <p:spPr>
          <a:xfrm>
            <a:off x="228600" y="3903037"/>
            <a:ext cx="6308137" cy="646331"/>
          </a:xfrm>
          <a:prstGeom prst="rect">
            <a:avLst/>
          </a:prstGeom>
          <a:noFill/>
        </p:spPr>
        <p:txBody>
          <a:bodyPr wrap="none" rtlCol="0">
            <a:spAutoFit/>
          </a:bodyPr>
          <a:lstStyle/>
          <a:p>
            <a:r>
              <a:rPr lang="en-US" dirty="0" smtClean="0"/>
              <a:t>Block:        t+1              t+2           t+3             t+4            t+5            t+6</a:t>
            </a:r>
          </a:p>
          <a:p>
            <a:pPr marL="285750" indent="-285750">
              <a:buFont typeface="Arial" panose="020B0604020202020204" pitchFamily="34" charset="0"/>
              <a:buChar char="•"/>
            </a:pPr>
            <a:endParaRPr lang="en-US" dirty="0"/>
          </a:p>
        </p:txBody>
      </p:sp>
      <p:sp>
        <p:nvSpPr>
          <p:cNvPr id="67" name="Rounded Rectangle 66"/>
          <p:cNvSpPr/>
          <p:nvPr/>
        </p:nvSpPr>
        <p:spPr>
          <a:xfrm>
            <a:off x="6782693" y="4477351"/>
            <a:ext cx="2265983" cy="1519523"/>
          </a:xfrm>
          <a:prstGeom prst="roundRect">
            <a:avLst/>
          </a:prstGeom>
          <a:noFill/>
          <a:ln w="762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71" name="Chart 70"/>
          <p:cNvGraphicFramePr/>
          <p:nvPr>
            <p:extLst/>
          </p:nvPr>
        </p:nvGraphicFramePr>
        <p:xfrm>
          <a:off x="6872380" y="4544731"/>
          <a:ext cx="1058903" cy="987083"/>
        </p:xfrm>
        <a:graphic>
          <a:graphicData uri="http://schemas.openxmlformats.org/drawingml/2006/chart">
            <c:chart xmlns:c="http://schemas.openxmlformats.org/drawingml/2006/chart" xmlns:r="http://schemas.openxmlformats.org/officeDocument/2006/relationships" r:id="rId3"/>
          </a:graphicData>
        </a:graphic>
      </p:graphicFrame>
      <p:cxnSp>
        <p:nvCxnSpPr>
          <p:cNvPr id="73" name="Straight Connector 72"/>
          <p:cNvCxnSpPr/>
          <p:nvPr/>
        </p:nvCxnSpPr>
        <p:spPr>
          <a:xfrm>
            <a:off x="7948323" y="4607573"/>
            <a:ext cx="1" cy="125997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4" name="TextBox 73"/>
          <p:cNvSpPr txBox="1"/>
          <p:nvPr/>
        </p:nvSpPr>
        <p:spPr>
          <a:xfrm>
            <a:off x="6935115" y="5371563"/>
            <a:ext cx="946799" cy="584775"/>
          </a:xfrm>
          <a:prstGeom prst="rect">
            <a:avLst/>
          </a:prstGeom>
          <a:noFill/>
        </p:spPr>
        <p:txBody>
          <a:bodyPr wrap="none" rtlCol="0">
            <a:spAutoFit/>
          </a:bodyPr>
          <a:lstStyle/>
          <a:p>
            <a:pPr algn="ctr"/>
            <a:r>
              <a:rPr lang="en-US" sz="1600" b="1" dirty="0" smtClean="0"/>
              <a:t>Hashrate</a:t>
            </a:r>
            <a:endParaRPr lang="en-US" sz="1600" b="1" dirty="0"/>
          </a:p>
          <a:p>
            <a:pPr algn="ctr"/>
            <a:r>
              <a:rPr lang="en-US" sz="1600" b="1" dirty="0" smtClean="0"/>
              <a:t>(p)</a:t>
            </a:r>
            <a:endParaRPr lang="en-US" sz="1600" b="1" dirty="0"/>
          </a:p>
        </p:txBody>
      </p:sp>
      <p:cxnSp>
        <p:nvCxnSpPr>
          <p:cNvPr id="75" name="Straight Connector 74"/>
          <p:cNvCxnSpPr/>
          <p:nvPr/>
        </p:nvCxnSpPr>
        <p:spPr>
          <a:xfrm>
            <a:off x="7948323" y="6194518"/>
            <a:ext cx="0" cy="20628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2" name="TextBox 81"/>
          <p:cNvSpPr txBox="1"/>
          <p:nvPr/>
        </p:nvSpPr>
        <p:spPr>
          <a:xfrm>
            <a:off x="6995845" y="6099816"/>
            <a:ext cx="771366" cy="400110"/>
          </a:xfrm>
          <a:prstGeom prst="rect">
            <a:avLst/>
          </a:prstGeom>
          <a:noFill/>
        </p:spPr>
        <p:txBody>
          <a:bodyPr wrap="none" rtlCol="0">
            <a:spAutoFit/>
          </a:bodyPr>
          <a:lstStyle/>
          <a:p>
            <a:pPr algn="ctr"/>
            <a:r>
              <a:rPr lang="en-US" sz="2000" b="1" dirty="0" smtClean="0">
                <a:solidFill>
                  <a:srgbClr val="FFC000"/>
                </a:solidFill>
              </a:rPr>
              <a:t>Same</a:t>
            </a:r>
            <a:endParaRPr lang="en-US" sz="2000" b="1" dirty="0">
              <a:solidFill>
                <a:srgbClr val="FFC000"/>
              </a:solidFill>
            </a:endParaRPr>
          </a:p>
        </p:txBody>
      </p:sp>
      <p:sp>
        <p:nvSpPr>
          <p:cNvPr id="83" name="TextBox 82"/>
          <p:cNvSpPr txBox="1"/>
          <p:nvPr/>
        </p:nvSpPr>
        <p:spPr>
          <a:xfrm>
            <a:off x="8050108" y="6096000"/>
            <a:ext cx="889987" cy="400110"/>
          </a:xfrm>
          <a:prstGeom prst="rect">
            <a:avLst/>
          </a:prstGeom>
          <a:noFill/>
        </p:spPr>
        <p:txBody>
          <a:bodyPr wrap="none" rtlCol="0">
            <a:spAutoFit/>
          </a:bodyPr>
          <a:lstStyle/>
          <a:p>
            <a:pPr algn="ctr"/>
            <a:r>
              <a:rPr lang="en-US" sz="2000" b="1" dirty="0" smtClean="0">
                <a:solidFill>
                  <a:srgbClr val="00B050"/>
                </a:solidFill>
              </a:rPr>
              <a:t>Higher</a:t>
            </a:r>
            <a:endParaRPr lang="en-US" sz="1600" b="1" dirty="0">
              <a:solidFill>
                <a:srgbClr val="00B050"/>
              </a:solidFill>
            </a:endParaRPr>
          </a:p>
        </p:txBody>
      </p:sp>
      <p:sp>
        <p:nvSpPr>
          <p:cNvPr id="84" name="TextBox 83"/>
          <p:cNvSpPr txBox="1"/>
          <p:nvPr/>
        </p:nvSpPr>
        <p:spPr>
          <a:xfrm>
            <a:off x="8042523" y="4715140"/>
            <a:ext cx="800219" cy="584775"/>
          </a:xfrm>
          <a:prstGeom prst="rect">
            <a:avLst/>
          </a:prstGeom>
          <a:noFill/>
        </p:spPr>
        <p:txBody>
          <a:bodyPr wrap="none" rtlCol="0">
            <a:spAutoFit/>
          </a:bodyPr>
          <a:lstStyle/>
          <a:p>
            <a:r>
              <a:rPr lang="en-US" sz="3200" b="1" dirty="0" smtClean="0">
                <a:ln>
                  <a:solidFill>
                    <a:schemeClr val="tx1"/>
                  </a:solidFill>
                </a:ln>
                <a:solidFill>
                  <a:srgbClr val="00B050"/>
                </a:solidFill>
              </a:rPr>
              <a:t>$</a:t>
            </a:r>
            <a:r>
              <a:rPr lang="en-US" sz="3200" b="1" dirty="0" smtClean="0">
                <a:ln>
                  <a:solidFill>
                    <a:schemeClr val="tx1"/>
                  </a:solidFill>
                </a:ln>
                <a:solidFill>
                  <a:schemeClr val="bg1">
                    <a:lumMod val="75000"/>
                  </a:schemeClr>
                </a:solidFill>
              </a:rPr>
              <a:t>/B</a:t>
            </a:r>
            <a:endParaRPr lang="en-US" sz="3200" b="1" dirty="0">
              <a:ln>
                <a:solidFill>
                  <a:schemeClr val="tx1"/>
                </a:solidFill>
              </a:ln>
              <a:solidFill>
                <a:schemeClr val="bg1">
                  <a:lumMod val="75000"/>
                </a:schemeClr>
              </a:solidFill>
            </a:endParaRPr>
          </a:p>
        </p:txBody>
      </p:sp>
      <p:sp>
        <p:nvSpPr>
          <p:cNvPr id="85" name="TextBox 84"/>
          <p:cNvSpPr txBox="1"/>
          <p:nvPr/>
        </p:nvSpPr>
        <p:spPr>
          <a:xfrm>
            <a:off x="8021972" y="5371563"/>
            <a:ext cx="859531" cy="584775"/>
          </a:xfrm>
          <a:prstGeom prst="rect">
            <a:avLst/>
          </a:prstGeom>
          <a:noFill/>
        </p:spPr>
        <p:txBody>
          <a:bodyPr wrap="none" rtlCol="0">
            <a:spAutoFit/>
          </a:bodyPr>
          <a:lstStyle/>
          <a:p>
            <a:pPr algn="ctr"/>
            <a:r>
              <a:rPr lang="en-US" sz="1600" b="1" dirty="0" smtClean="0"/>
              <a:t>Reward</a:t>
            </a:r>
            <a:endParaRPr lang="en-US" sz="1600" b="1" dirty="0"/>
          </a:p>
          <a:p>
            <a:pPr algn="ctr"/>
            <a:r>
              <a:rPr lang="en-US" sz="1600" b="1" dirty="0" smtClean="0"/>
              <a:t>(R)</a:t>
            </a:r>
            <a:endParaRPr lang="en-US" sz="1600" b="1" dirty="0"/>
          </a:p>
        </p:txBody>
      </p:sp>
      <p:sp>
        <p:nvSpPr>
          <p:cNvPr id="86" name="Left Brace 85"/>
          <p:cNvSpPr/>
          <p:nvPr/>
        </p:nvSpPr>
        <p:spPr>
          <a:xfrm rot="16200000" flipH="1">
            <a:off x="7725434" y="3077411"/>
            <a:ext cx="454048" cy="2034729"/>
          </a:xfrm>
          <a:prstGeom prst="leftBrace">
            <a:avLst>
              <a:gd name="adj1" fmla="val 14599"/>
              <a:gd name="adj2" fmla="val 64074"/>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7" name="TextBox 86"/>
          <p:cNvSpPr txBox="1"/>
          <p:nvPr/>
        </p:nvSpPr>
        <p:spPr>
          <a:xfrm>
            <a:off x="7023572" y="3181951"/>
            <a:ext cx="2196628" cy="584775"/>
          </a:xfrm>
          <a:prstGeom prst="rect">
            <a:avLst/>
          </a:prstGeom>
          <a:noFill/>
        </p:spPr>
        <p:txBody>
          <a:bodyPr wrap="none" rtlCol="0">
            <a:spAutoFit/>
          </a:bodyPr>
          <a:lstStyle/>
          <a:p>
            <a:pPr algn="ctr"/>
            <a:r>
              <a:rPr lang="en-US" sz="1600" b="1" dirty="0" smtClean="0">
                <a:solidFill>
                  <a:schemeClr val="tx1">
                    <a:lumMod val="65000"/>
                    <a:lumOff val="35000"/>
                  </a:schemeClr>
                </a:solidFill>
              </a:rPr>
              <a:t>Pre-Work</a:t>
            </a:r>
          </a:p>
          <a:p>
            <a:pPr algn="ctr"/>
            <a:r>
              <a:rPr lang="en-US" sz="1600" b="1" dirty="0" smtClean="0">
                <a:solidFill>
                  <a:schemeClr val="tx1">
                    <a:lumMod val="65000"/>
                    <a:lumOff val="35000"/>
                  </a:schemeClr>
                </a:solidFill>
              </a:rPr>
              <a:t>(Before Winner Known)</a:t>
            </a:r>
            <a:endParaRPr lang="en-US" sz="1600" b="1" dirty="0">
              <a:solidFill>
                <a:schemeClr val="tx1">
                  <a:lumMod val="65000"/>
                  <a:lumOff val="35000"/>
                </a:schemeClr>
              </a:solidFill>
            </a:endParaRPr>
          </a:p>
        </p:txBody>
      </p:sp>
      <p:sp>
        <p:nvSpPr>
          <p:cNvPr id="88" name="TextBox 87"/>
          <p:cNvSpPr txBox="1"/>
          <p:nvPr/>
        </p:nvSpPr>
        <p:spPr>
          <a:xfrm>
            <a:off x="542421" y="3373903"/>
            <a:ext cx="585417" cy="646331"/>
          </a:xfrm>
          <a:prstGeom prst="rect">
            <a:avLst/>
          </a:prstGeom>
          <a:noFill/>
        </p:spPr>
        <p:txBody>
          <a:bodyPr wrap="none" rtlCol="0">
            <a:spAutoFit/>
          </a:bodyPr>
          <a:lstStyle/>
          <a:p>
            <a:r>
              <a:rPr lang="en-US" b="1" dirty="0" smtClean="0">
                <a:ln w="3175">
                  <a:noFill/>
                </a:ln>
                <a:solidFill>
                  <a:srgbClr val="FFC000"/>
                </a:solidFill>
              </a:rPr>
              <a:t>txns</a:t>
            </a:r>
          </a:p>
          <a:p>
            <a:pPr marL="285750" indent="-285750">
              <a:buFont typeface="Arial" panose="020B0604020202020204" pitchFamily="34" charset="0"/>
              <a:buChar char="•"/>
            </a:pPr>
            <a:endParaRPr lang="en-US" dirty="0">
              <a:ln w="3175">
                <a:noFill/>
              </a:ln>
            </a:endParaRPr>
          </a:p>
        </p:txBody>
      </p:sp>
      <p:cxnSp>
        <p:nvCxnSpPr>
          <p:cNvPr id="90" name="Straight Arrow Connector 89"/>
          <p:cNvCxnSpPr/>
          <p:nvPr/>
        </p:nvCxnSpPr>
        <p:spPr>
          <a:xfrm flipH="1">
            <a:off x="7488439" y="3697068"/>
            <a:ext cx="1168286" cy="2474792"/>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 name="Rounded Rectangle 2"/>
          <p:cNvSpPr/>
          <p:nvPr/>
        </p:nvSpPr>
        <p:spPr>
          <a:xfrm>
            <a:off x="505055" y="3355098"/>
            <a:ext cx="3392245" cy="1052537"/>
          </a:xfrm>
          <a:prstGeom prst="roundRect">
            <a:avLst/>
          </a:prstGeom>
          <a:noFill/>
          <a:ln w="762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28441" y="2957900"/>
            <a:ext cx="2799036" cy="369332"/>
          </a:xfrm>
          <a:prstGeom prst="rect">
            <a:avLst/>
          </a:prstGeom>
          <a:noFill/>
        </p:spPr>
        <p:txBody>
          <a:bodyPr wrap="none" rtlCol="0">
            <a:spAutoFit/>
          </a:bodyPr>
          <a:lstStyle/>
          <a:p>
            <a:r>
              <a:rPr lang="en-US" dirty="0" smtClean="0"/>
              <a:t>Slow miners focus on these.</a:t>
            </a:r>
            <a:endParaRPr lang="en-US" dirty="0"/>
          </a:p>
        </p:txBody>
      </p:sp>
    </p:spTree>
    <p:extLst>
      <p:ext uri="{BB962C8B-B14F-4D97-AF65-F5344CB8AC3E}">
        <p14:creationId xmlns:p14="http://schemas.microsoft.com/office/powerpoint/2010/main" val="1463711595"/>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LN Synergy</a:t>
            </a:r>
            <a:endParaRPr lang="en-US" dirty="0"/>
          </a:p>
        </p:txBody>
      </p:sp>
      <p:sp>
        <p:nvSpPr>
          <p:cNvPr id="4" name="Slide Number Placeholder 3"/>
          <p:cNvSpPr>
            <a:spLocks noGrp="1"/>
          </p:cNvSpPr>
          <p:nvPr>
            <p:ph type="sldNum" sz="quarter" idx="12"/>
          </p:nvPr>
        </p:nvSpPr>
        <p:spPr/>
        <p:txBody>
          <a:bodyPr/>
          <a:lstStyle/>
          <a:p>
            <a:fld id="{B2FC610D-FAE1-464C-9CF3-920562D0AD66}" type="slidenum">
              <a:rPr lang="en-US" smtClean="0"/>
              <a:t>159</a:t>
            </a:fld>
            <a:endParaRPr lang="en-US" dirty="0"/>
          </a:p>
        </p:txBody>
      </p:sp>
      <p:cxnSp>
        <p:nvCxnSpPr>
          <p:cNvPr id="6" name="Straight Connector 5"/>
          <p:cNvCxnSpPr/>
          <p:nvPr/>
        </p:nvCxnSpPr>
        <p:spPr>
          <a:xfrm flipV="1">
            <a:off x="954575" y="2853719"/>
            <a:ext cx="7653358" cy="15164"/>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2484914" y="2640972"/>
            <a:ext cx="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4038600" y="2640972"/>
            <a:ext cx="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5715000" y="2611314"/>
            <a:ext cx="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7154555" y="2611314"/>
            <a:ext cx="0" cy="381000"/>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851778" y="3046474"/>
            <a:ext cx="1704906" cy="646331"/>
          </a:xfrm>
          <a:prstGeom prst="rect">
            <a:avLst/>
          </a:prstGeom>
          <a:noFill/>
        </p:spPr>
        <p:txBody>
          <a:bodyPr wrap="square" rtlCol="0">
            <a:spAutoFit/>
          </a:bodyPr>
          <a:lstStyle/>
          <a:p>
            <a:r>
              <a:rPr lang="en-US" sz="3600" dirty="0" smtClean="0"/>
              <a:t>12 hrs</a:t>
            </a:r>
            <a:endParaRPr lang="en-US" sz="4000" dirty="0"/>
          </a:p>
        </p:txBody>
      </p:sp>
      <p:sp>
        <p:nvSpPr>
          <p:cNvPr id="14" name="TextBox 13"/>
          <p:cNvSpPr txBox="1"/>
          <p:nvPr/>
        </p:nvSpPr>
        <p:spPr>
          <a:xfrm>
            <a:off x="3347959" y="3064058"/>
            <a:ext cx="1704906" cy="646331"/>
          </a:xfrm>
          <a:prstGeom prst="rect">
            <a:avLst/>
          </a:prstGeom>
          <a:noFill/>
        </p:spPr>
        <p:txBody>
          <a:bodyPr wrap="square" rtlCol="0">
            <a:spAutoFit/>
          </a:bodyPr>
          <a:lstStyle/>
          <a:p>
            <a:r>
              <a:rPr lang="en-US" sz="3600" dirty="0" smtClean="0"/>
              <a:t>24 hrs</a:t>
            </a:r>
            <a:endParaRPr lang="en-US" sz="4000" dirty="0"/>
          </a:p>
        </p:txBody>
      </p:sp>
      <p:sp>
        <p:nvSpPr>
          <p:cNvPr id="15" name="TextBox 14"/>
          <p:cNvSpPr txBox="1"/>
          <p:nvPr/>
        </p:nvSpPr>
        <p:spPr>
          <a:xfrm>
            <a:off x="5052865" y="3046474"/>
            <a:ext cx="1704906" cy="646331"/>
          </a:xfrm>
          <a:prstGeom prst="rect">
            <a:avLst/>
          </a:prstGeom>
          <a:noFill/>
        </p:spPr>
        <p:txBody>
          <a:bodyPr wrap="square" rtlCol="0">
            <a:spAutoFit/>
          </a:bodyPr>
          <a:lstStyle/>
          <a:p>
            <a:r>
              <a:rPr lang="en-US" sz="3600" dirty="0" smtClean="0"/>
              <a:t>7 days</a:t>
            </a:r>
            <a:endParaRPr lang="en-US" sz="4000" dirty="0"/>
          </a:p>
        </p:txBody>
      </p:sp>
      <p:sp>
        <p:nvSpPr>
          <p:cNvPr id="16" name="TextBox 15"/>
          <p:cNvSpPr txBox="1"/>
          <p:nvPr/>
        </p:nvSpPr>
        <p:spPr>
          <a:xfrm>
            <a:off x="6619632" y="3028890"/>
            <a:ext cx="1704906" cy="646331"/>
          </a:xfrm>
          <a:prstGeom prst="rect">
            <a:avLst/>
          </a:prstGeom>
          <a:noFill/>
        </p:spPr>
        <p:txBody>
          <a:bodyPr wrap="square" rtlCol="0">
            <a:spAutoFit/>
          </a:bodyPr>
          <a:lstStyle/>
          <a:p>
            <a:r>
              <a:rPr lang="en-US" sz="3600" dirty="0" smtClean="0"/>
              <a:t>2 </a:t>
            </a:r>
            <a:r>
              <a:rPr lang="en-US" sz="3600" dirty="0" err="1" smtClean="0"/>
              <a:t>wks</a:t>
            </a:r>
            <a:endParaRPr lang="en-US" sz="4000" dirty="0"/>
          </a:p>
        </p:txBody>
      </p:sp>
      <p:sp>
        <p:nvSpPr>
          <p:cNvPr id="19" name="Rounded Rectangle 18"/>
          <p:cNvSpPr/>
          <p:nvPr/>
        </p:nvSpPr>
        <p:spPr>
          <a:xfrm>
            <a:off x="1983821" y="5596832"/>
            <a:ext cx="2597886" cy="7620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dirty="0" err="1" smtClean="0"/>
              <a:t>Blockchain</a:t>
            </a:r>
            <a:endParaRPr lang="en-US" sz="2800" dirty="0"/>
          </a:p>
        </p:txBody>
      </p:sp>
      <p:sp>
        <p:nvSpPr>
          <p:cNvPr id="20" name="Rounded Rectangle 19"/>
          <p:cNvSpPr/>
          <p:nvPr/>
        </p:nvSpPr>
        <p:spPr>
          <a:xfrm>
            <a:off x="2007988" y="4158062"/>
            <a:ext cx="2536150" cy="7642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t>Users</a:t>
            </a:r>
            <a:endParaRPr lang="en-US" sz="3200" dirty="0"/>
          </a:p>
        </p:txBody>
      </p:sp>
      <p:sp>
        <p:nvSpPr>
          <p:cNvPr id="39" name="Rounded Rectangle 38"/>
          <p:cNvSpPr/>
          <p:nvPr/>
        </p:nvSpPr>
        <p:spPr>
          <a:xfrm>
            <a:off x="2497771" y="1762502"/>
            <a:ext cx="1426698" cy="878469"/>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200" dirty="0" smtClean="0"/>
              <a:t>Emergency</a:t>
            </a:r>
            <a:endParaRPr lang="en-US" sz="3200" dirty="0"/>
          </a:p>
        </p:txBody>
      </p:sp>
      <p:sp>
        <p:nvSpPr>
          <p:cNvPr id="40" name="Rounded Rectangle 39"/>
          <p:cNvSpPr/>
          <p:nvPr/>
        </p:nvSpPr>
        <p:spPr>
          <a:xfrm>
            <a:off x="4078953" y="1728643"/>
            <a:ext cx="3048170" cy="878469"/>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3200" dirty="0" smtClean="0"/>
              <a:t>Regular</a:t>
            </a:r>
            <a:endParaRPr lang="en-US" sz="3200" dirty="0"/>
          </a:p>
        </p:txBody>
      </p:sp>
      <p:sp>
        <p:nvSpPr>
          <p:cNvPr id="41" name="Rounded Rectangle 40"/>
          <p:cNvSpPr/>
          <p:nvPr/>
        </p:nvSpPr>
        <p:spPr>
          <a:xfrm>
            <a:off x="7200630" y="1741447"/>
            <a:ext cx="1592548" cy="878469"/>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3200" dirty="0" err="1" smtClean="0"/>
              <a:t>Undef</a:t>
            </a:r>
            <a:r>
              <a:rPr lang="en-US" sz="3200" dirty="0" smtClean="0"/>
              <a:t>.</a:t>
            </a:r>
            <a:endParaRPr lang="en-US" sz="3200" dirty="0"/>
          </a:p>
        </p:txBody>
      </p:sp>
      <p:sp>
        <p:nvSpPr>
          <p:cNvPr id="42" name="Rounded Rectangle 41"/>
          <p:cNvSpPr/>
          <p:nvPr/>
        </p:nvSpPr>
        <p:spPr>
          <a:xfrm>
            <a:off x="457200" y="1708555"/>
            <a:ext cx="1923633" cy="878469"/>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2800" dirty="0" smtClean="0"/>
              <a:t>“Too Late”</a:t>
            </a:r>
            <a:endParaRPr lang="en-US" sz="2800" dirty="0"/>
          </a:p>
        </p:txBody>
      </p:sp>
      <p:sp>
        <p:nvSpPr>
          <p:cNvPr id="43" name="TextBox 42"/>
          <p:cNvSpPr txBox="1"/>
          <p:nvPr/>
        </p:nvSpPr>
        <p:spPr>
          <a:xfrm>
            <a:off x="285011" y="3019156"/>
            <a:ext cx="1704906" cy="646331"/>
          </a:xfrm>
          <a:prstGeom prst="rect">
            <a:avLst/>
          </a:prstGeom>
          <a:noFill/>
        </p:spPr>
        <p:txBody>
          <a:bodyPr wrap="square" rtlCol="0">
            <a:spAutoFit/>
          </a:bodyPr>
          <a:lstStyle/>
          <a:p>
            <a:r>
              <a:rPr lang="en-US" sz="3600" dirty="0" smtClean="0"/>
              <a:t>TTB:</a:t>
            </a:r>
            <a:endParaRPr lang="en-US" sz="4000" dirty="0"/>
          </a:p>
        </p:txBody>
      </p:sp>
      <p:sp>
        <p:nvSpPr>
          <p:cNvPr id="44" name="Down Arrow 43"/>
          <p:cNvSpPr/>
          <p:nvPr/>
        </p:nvSpPr>
        <p:spPr>
          <a:xfrm>
            <a:off x="2133673" y="4701822"/>
            <a:ext cx="504616" cy="1056645"/>
          </a:xfrm>
          <a:prstGeom prst="down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Down Arrow 44"/>
          <p:cNvSpPr/>
          <p:nvPr/>
        </p:nvSpPr>
        <p:spPr>
          <a:xfrm>
            <a:off x="3128256" y="4760677"/>
            <a:ext cx="1415882" cy="1100432"/>
          </a:xfrm>
          <a:prstGeom prst="downArrow">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Down Arrow 46"/>
          <p:cNvSpPr/>
          <p:nvPr/>
        </p:nvSpPr>
        <p:spPr>
          <a:xfrm>
            <a:off x="3819013" y="4888673"/>
            <a:ext cx="372588" cy="997791"/>
          </a:xfrm>
          <a:prstGeom prst="down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8" name="Down Arrow 47"/>
          <p:cNvSpPr/>
          <p:nvPr/>
        </p:nvSpPr>
        <p:spPr>
          <a:xfrm>
            <a:off x="3447391" y="4881282"/>
            <a:ext cx="372588" cy="997791"/>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9" name="TextBox 48"/>
          <p:cNvSpPr txBox="1"/>
          <p:nvPr/>
        </p:nvSpPr>
        <p:spPr>
          <a:xfrm>
            <a:off x="5563864" y="4265871"/>
            <a:ext cx="2535791" cy="954107"/>
          </a:xfrm>
          <a:prstGeom prst="rect">
            <a:avLst/>
          </a:prstGeom>
          <a:noFill/>
        </p:spPr>
        <p:txBody>
          <a:bodyPr wrap="square" rtlCol="0">
            <a:spAutoFit/>
          </a:bodyPr>
          <a:lstStyle/>
          <a:p>
            <a:r>
              <a:rPr lang="en-US" sz="2800" dirty="0" smtClean="0"/>
              <a:t>Customized Service</a:t>
            </a:r>
            <a:endParaRPr lang="en-US" sz="3200" dirty="0"/>
          </a:p>
        </p:txBody>
      </p:sp>
      <p:cxnSp>
        <p:nvCxnSpPr>
          <p:cNvPr id="51" name="Straight Connector 50"/>
          <p:cNvCxnSpPr/>
          <p:nvPr/>
        </p:nvCxnSpPr>
        <p:spPr>
          <a:xfrm flipH="1">
            <a:off x="4078953" y="2438400"/>
            <a:ext cx="645447" cy="2781578"/>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2720911" y="2438400"/>
            <a:ext cx="952711" cy="277661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56" name="Rectangle 55"/>
          <p:cNvSpPr/>
          <p:nvPr/>
        </p:nvSpPr>
        <p:spPr>
          <a:xfrm>
            <a:off x="2584639" y="2681175"/>
            <a:ext cx="1286180" cy="49318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smtClean="0"/>
              <a:t>3x + b</a:t>
            </a:r>
            <a:endParaRPr lang="en-US" dirty="0"/>
          </a:p>
        </p:txBody>
      </p:sp>
      <p:sp>
        <p:nvSpPr>
          <p:cNvPr id="57" name="Rectangle 56"/>
          <p:cNvSpPr/>
          <p:nvPr/>
        </p:nvSpPr>
        <p:spPr>
          <a:xfrm>
            <a:off x="5006791" y="2688341"/>
            <a:ext cx="448796" cy="459551"/>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smtClean="0"/>
              <a:t>x</a:t>
            </a:r>
            <a:endParaRPr lang="en-US" dirty="0"/>
          </a:p>
        </p:txBody>
      </p:sp>
      <p:sp>
        <p:nvSpPr>
          <p:cNvPr id="58" name="Rectangle 57"/>
          <p:cNvSpPr/>
          <p:nvPr/>
        </p:nvSpPr>
        <p:spPr>
          <a:xfrm>
            <a:off x="7772506" y="2697989"/>
            <a:ext cx="448796" cy="459551"/>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2800" dirty="0" smtClean="0"/>
              <a:t>?</a:t>
            </a:r>
            <a:endParaRPr lang="en-US" dirty="0"/>
          </a:p>
        </p:txBody>
      </p:sp>
      <p:sp>
        <p:nvSpPr>
          <p:cNvPr id="59" name="Rectangle 58"/>
          <p:cNvSpPr/>
          <p:nvPr/>
        </p:nvSpPr>
        <p:spPr>
          <a:xfrm>
            <a:off x="1247848" y="2681175"/>
            <a:ext cx="448796" cy="459551"/>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2800" dirty="0" smtClean="0">
                <a:latin typeface="Arabic Typesetting" panose="03020402040406030203" pitchFamily="66" charset="-78"/>
                <a:cs typeface="Arabic Typesetting" panose="03020402040406030203" pitchFamily="66" charset="-78"/>
              </a:rPr>
              <a:t>∞</a:t>
            </a:r>
            <a:endParaRPr lang="en-US" dirty="0">
              <a:latin typeface="Arabic Typesetting" panose="03020402040406030203" pitchFamily="66" charset="-78"/>
              <a:cs typeface="Arabic Typesetting" panose="03020402040406030203" pitchFamily="66" charset="-78"/>
            </a:endParaRPr>
          </a:p>
        </p:txBody>
      </p:sp>
      <p:sp>
        <p:nvSpPr>
          <p:cNvPr id="3" name="Diamond 2"/>
          <p:cNvSpPr/>
          <p:nvPr/>
        </p:nvSpPr>
        <p:spPr>
          <a:xfrm>
            <a:off x="685800" y="2697989"/>
            <a:ext cx="268775" cy="321167"/>
          </a:xfrm>
          <a:prstGeom prst="diamond">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7509994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799"/>
            <a:ext cx="8229600" cy="901065"/>
          </a:xfrm>
        </p:spPr>
        <p:txBody>
          <a:bodyPr/>
          <a:lstStyle/>
          <a:p>
            <a:r>
              <a:rPr lang="en-US" dirty="0" smtClean="0"/>
              <a:t>Sidechains: Not An Option</a:t>
            </a:r>
            <a:endParaRPr lang="en-US" dirty="0"/>
          </a:p>
        </p:txBody>
      </p:sp>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219200"/>
            <a:ext cx="8382000" cy="496633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image3.png" descr="bloq-logo.png"/>
          <p:cNvPicPr>
            <a:picLocks noChangeAspect="1"/>
          </p:cNvPicPr>
          <p:nvPr/>
        </p:nvPicPr>
        <p:blipFill>
          <a:blip r:embed="rId4">
            <a:extLst/>
          </a:blip>
          <a:stretch>
            <a:fillRect/>
          </a:stretch>
        </p:blipFill>
        <p:spPr>
          <a:xfrm>
            <a:off x="8237272" y="76200"/>
            <a:ext cx="830528" cy="400610"/>
          </a:xfrm>
          <a:prstGeom prst="rect">
            <a:avLst/>
          </a:prstGeom>
          <a:ln w="12700">
            <a:miter lim="400000"/>
          </a:ln>
        </p:spPr>
      </p:pic>
      <p:pic>
        <p:nvPicPr>
          <p:cNvPr id="5" name="image4.png"/>
          <p:cNvPicPr>
            <a:picLocks noChangeAspect="1"/>
          </p:cNvPicPr>
          <p:nvPr/>
        </p:nvPicPr>
        <p:blipFill>
          <a:blip r:embed="rId5">
            <a:extLst/>
          </a:blip>
          <a:stretch>
            <a:fillRect/>
          </a:stretch>
        </p:blipFill>
        <p:spPr>
          <a:xfrm>
            <a:off x="8458200" y="6697280"/>
            <a:ext cx="624704" cy="84520"/>
          </a:xfrm>
          <a:prstGeom prst="rect">
            <a:avLst/>
          </a:prstGeom>
          <a:ln w="12700">
            <a:miter lim="400000"/>
          </a:ln>
        </p:spPr>
      </p:pic>
      <p:sp>
        <p:nvSpPr>
          <p:cNvPr id="3" name="Slide Number Placeholder 2"/>
          <p:cNvSpPr>
            <a:spLocks noGrp="1"/>
          </p:cNvSpPr>
          <p:nvPr>
            <p:ph type="sldNum" sz="quarter" idx="12"/>
          </p:nvPr>
        </p:nvSpPr>
        <p:spPr/>
        <p:txBody>
          <a:bodyPr/>
          <a:lstStyle/>
          <a:p>
            <a:fld id="{B2FC610D-FAE1-464C-9CF3-920562D0AD66}" type="slidenum">
              <a:rPr lang="en-US" smtClean="0"/>
              <a:t>16</a:t>
            </a:fld>
            <a:endParaRPr lang="en-US"/>
          </a:p>
        </p:txBody>
      </p:sp>
      <p:sp>
        <p:nvSpPr>
          <p:cNvPr id="6" name="Rounded Rectangle 5"/>
          <p:cNvSpPr/>
          <p:nvPr/>
        </p:nvSpPr>
        <p:spPr>
          <a:xfrm>
            <a:off x="2438400" y="5181600"/>
            <a:ext cx="5486400" cy="2286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56753719"/>
      </p:ext>
    </p:extLst>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 name="Straight Connector 17"/>
          <p:cNvCxnSpPr/>
          <p:nvPr/>
        </p:nvCxnSpPr>
        <p:spPr>
          <a:xfrm>
            <a:off x="499729" y="5105400"/>
            <a:ext cx="8229600" cy="0"/>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dirty="0" smtClean="0"/>
              <a:t>How?</a:t>
            </a:r>
            <a:endParaRPr lang="en-US" dirty="0"/>
          </a:p>
        </p:txBody>
      </p:sp>
      <p:sp>
        <p:nvSpPr>
          <p:cNvPr id="3" name="Content Placeholder 2"/>
          <p:cNvSpPr>
            <a:spLocks noGrp="1"/>
          </p:cNvSpPr>
          <p:nvPr>
            <p:ph idx="1"/>
          </p:nvPr>
        </p:nvSpPr>
        <p:spPr/>
        <p:txBody>
          <a:bodyPr/>
          <a:lstStyle/>
          <a:p>
            <a:r>
              <a:rPr lang="en-US" dirty="0" smtClean="0"/>
              <a:t>Commitment in coinbase.</a:t>
            </a:r>
          </a:p>
          <a:p>
            <a:r>
              <a:rPr lang="en-US" dirty="0" err="1" smtClean="0"/>
              <a:t>Merkle</a:t>
            </a:r>
            <a:r>
              <a:rPr lang="en-US" dirty="0" smtClean="0"/>
              <a:t> Tree, 2 ^ 11 = 2016 commitments</a:t>
            </a:r>
          </a:p>
          <a:p>
            <a:r>
              <a:rPr lang="en-US" dirty="0" smtClean="0"/>
              <a:t>So, miner of block #10,400 chooses the txns included in block #(10,400 + (12 </a:t>
            </a:r>
            <a:r>
              <a:rPr lang="en-US" sz="2000" dirty="0" err="1" smtClean="0"/>
              <a:t>hr</a:t>
            </a:r>
            <a:r>
              <a:rPr lang="en-US" dirty="0" smtClean="0"/>
              <a:t> * 6 </a:t>
            </a:r>
            <a:r>
              <a:rPr lang="en-US" sz="1800" dirty="0" smtClean="0"/>
              <a:t>h/b</a:t>
            </a:r>
            <a:r>
              <a:rPr lang="en-US" dirty="0" smtClean="0"/>
              <a:t>)).</a:t>
            </a:r>
          </a:p>
          <a:p>
            <a:endParaRPr lang="en-US" dirty="0"/>
          </a:p>
          <a:p>
            <a:endParaRPr lang="en-US" dirty="0"/>
          </a:p>
        </p:txBody>
      </p:sp>
      <p:sp>
        <p:nvSpPr>
          <p:cNvPr id="4" name="Slide Number Placeholder 3"/>
          <p:cNvSpPr>
            <a:spLocks noGrp="1"/>
          </p:cNvSpPr>
          <p:nvPr>
            <p:ph type="sldNum" sz="quarter" idx="12"/>
          </p:nvPr>
        </p:nvSpPr>
        <p:spPr/>
        <p:txBody>
          <a:bodyPr/>
          <a:lstStyle/>
          <a:p>
            <a:fld id="{B2FC610D-FAE1-464C-9CF3-920562D0AD66}" type="slidenum">
              <a:rPr lang="en-US" smtClean="0"/>
              <a:t>160</a:t>
            </a:fld>
            <a:endParaRPr lang="en-US" dirty="0"/>
          </a:p>
        </p:txBody>
      </p:sp>
      <p:sp>
        <p:nvSpPr>
          <p:cNvPr id="5" name="Rounded Rectangle 4"/>
          <p:cNvSpPr/>
          <p:nvPr/>
        </p:nvSpPr>
        <p:spPr>
          <a:xfrm>
            <a:off x="836720" y="4953000"/>
            <a:ext cx="304800" cy="304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p:cNvSpPr/>
          <p:nvPr/>
        </p:nvSpPr>
        <p:spPr>
          <a:xfrm>
            <a:off x="1523656" y="4736267"/>
            <a:ext cx="734862" cy="738266"/>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8" name="Rounded Rectangle 7"/>
          <p:cNvSpPr/>
          <p:nvPr/>
        </p:nvSpPr>
        <p:spPr>
          <a:xfrm>
            <a:off x="2590800" y="4953000"/>
            <a:ext cx="304800" cy="304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a:off x="3252809" y="4953000"/>
            <a:ext cx="304800" cy="304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3891027" y="4953000"/>
            <a:ext cx="304800" cy="304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p:cNvSpPr/>
          <p:nvPr/>
        </p:nvSpPr>
        <p:spPr>
          <a:xfrm>
            <a:off x="4529245" y="4953000"/>
            <a:ext cx="304800" cy="304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p:cNvSpPr/>
          <p:nvPr/>
        </p:nvSpPr>
        <p:spPr>
          <a:xfrm>
            <a:off x="5191254" y="4953000"/>
            <a:ext cx="304800" cy="304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p:cNvSpPr/>
          <p:nvPr/>
        </p:nvSpPr>
        <p:spPr>
          <a:xfrm>
            <a:off x="5829472" y="4953000"/>
            <a:ext cx="304800" cy="304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p:cNvSpPr/>
          <p:nvPr/>
        </p:nvSpPr>
        <p:spPr>
          <a:xfrm>
            <a:off x="6516408" y="4953000"/>
            <a:ext cx="304800" cy="304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p:cNvSpPr/>
          <p:nvPr/>
        </p:nvSpPr>
        <p:spPr>
          <a:xfrm>
            <a:off x="7178417" y="4953000"/>
            <a:ext cx="304800" cy="304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5"/>
          <p:cNvSpPr/>
          <p:nvPr/>
        </p:nvSpPr>
        <p:spPr>
          <a:xfrm>
            <a:off x="7816635" y="4953000"/>
            <a:ext cx="304800" cy="304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1141520" y="5618448"/>
            <a:ext cx="1458156" cy="369332"/>
          </a:xfrm>
          <a:prstGeom prst="rect">
            <a:avLst/>
          </a:prstGeom>
          <a:noFill/>
        </p:spPr>
        <p:txBody>
          <a:bodyPr wrap="none" rtlCol="0">
            <a:spAutoFit/>
          </a:bodyPr>
          <a:lstStyle/>
          <a:p>
            <a:r>
              <a:rPr lang="en-US" b="1" dirty="0" smtClean="0">
                <a:solidFill>
                  <a:srgbClr val="FF0000"/>
                </a:solidFill>
              </a:rPr>
              <a:t>Today’s Block</a:t>
            </a:r>
            <a:endParaRPr lang="en-US" b="1" dirty="0">
              <a:solidFill>
                <a:srgbClr val="FF0000"/>
              </a:solidFill>
            </a:endParaRPr>
          </a:p>
        </p:txBody>
      </p:sp>
      <p:sp>
        <p:nvSpPr>
          <p:cNvPr id="20" name="TextBox 19"/>
          <p:cNvSpPr txBox="1"/>
          <p:nvPr/>
        </p:nvSpPr>
        <p:spPr>
          <a:xfrm>
            <a:off x="1403613" y="4325241"/>
            <a:ext cx="974947" cy="369332"/>
          </a:xfrm>
          <a:prstGeom prst="rect">
            <a:avLst/>
          </a:prstGeom>
          <a:noFill/>
        </p:spPr>
        <p:txBody>
          <a:bodyPr wrap="none" rtlCol="0">
            <a:spAutoFit/>
          </a:bodyPr>
          <a:lstStyle/>
          <a:p>
            <a:r>
              <a:rPr lang="en-US" b="1" dirty="0" smtClean="0">
                <a:solidFill>
                  <a:srgbClr val="FF0000"/>
                </a:solidFill>
              </a:rPr>
              <a:t>Miner Q</a:t>
            </a:r>
            <a:endParaRPr lang="en-US" b="1" dirty="0">
              <a:solidFill>
                <a:srgbClr val="FF0000"/>
              </a:solidFill>
            </a:endParaRPr>
          </a:p>
        </p:txBody>
      </p:sp>
    </p:spTree>
    <p:extLst>
      <p:ext uri="{BB962C8B-B14F-4D97-AF65-F5344CB8AC3E}">
        <p14:creationId xmlns:p14="http://schemas.microsoft.com/office/powerpoint/2010/main" val="2432071956"/>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52400"/>
            <a:ext cx="8229600" cy="1143000"/>
          </a:xfrm>
        </p:spPr>
        <p:txBody>
          <a:bodyPr/>
          <a:lstStyle/>
          <a:p>
            <a:r>
              <a:rPr lang="en-US" dirty="0" smtClean="0"/>
              <a:t>Bandwidth “Storage”</a:t>
            </a:r>
            <a:endParaRPr lang="en-US" dirty="0"/>
          </a:p>
        </p:txBody>
      </p:sp>
      <p:sp>
        <p:nvSpPr>
          <p:cNvPr id="4" name="Slide Number Placeholder 3"/>
          <p:cNvSpPr>
            <a:spLocks noGrp="1"/>
          </p:cNvSpPr>
          <p:nvPr>
            <p:ph type="sldNum" sz="quarter" idx="12"/>
          </p:nvPr>
        </p:nvSpPr>
        <p:spPr/>
        <p:txBody>
          <a:bodyPr/>
          <a:lstStyle/>
          <a:p>
            <a:fld id="{B2FC610D-FAE1-464C-9CF3-920562D0AD66}" type="slidenum">
              <a:rPr lang="en-US" smtClean="0"/>
              <a:t>161</a:t>
            </a:fld>
            <a:endParaRPr lang="en-US" dirty="0"/>
          </a:p>
        </p:txBody>
      </p:sp>
      <p:sp>
        <p:nvSpPr>
          <p:cNvPr id="5" name="Rectangle 4"/>
          <p:cNvSpPr/>
          <p:nvPr/>
        </p:nvSpPr>
        <p:spPr>
          <a:xfrm>
            <a:off x="2544671" y="3844994"/>
            <a:ext cx="377551" cy="9225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3328624" y="3474282"/>
            <a:ext cx="377551" cy="12933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5169834" y="2611199"/>
            <a:ext cx="422837" cy="21563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5931834" y="2301392"/>
            <a:ext cx="422837" cy="24661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4411832" y="2976669"/>
            <a:ext cx="418839" cy="17909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p:cNvCxnSpPr/>
          <p:nvPr/>
        </p:nvCxnSpPr>
        <p:spPr>
          <a:xfrm>
            <a:off x="2011271" y="4083882"/>
            <a:ext cx="4699660" cy="8491"/>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2087471" y="2611199"/>
            <a:ext cx="4267200" cy="0"/>
          </a:xfrm>
          <a:prstGeom prst="line">
            <a:avLst/>
          </a:prstGeom>
          <a:ln w="38100">
            <a:solidFill>
              <a:srgbClr val="00B0F0"/>
            </a:solidFill>
            <a:prstDash val="sysDot"/>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2064691" y="4767590"/>
            <a:ext cx="4899580" cy="0"/>
          </a:xfrm>
          <a:prstGeom prst="line">
            <a:avLst/>
          </a:prstGeom>
          <a:ln w="571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H="1" flipV="1">
            <a:off x="2064691" y="2102682"/>
            <a:ext cx="22780" cy="2664909"/>
          </a:xfrm>
          <a:prstGeom prst="line">
            <a:avLst/>
          </a:prstGeom>
          <a:ln w="5715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7028374" y="4505980"/>
            <a:ext cx="1201226" cy="523220"/>
          </a:xfrm>
          <a:prstGeom prst="rect">
            <a:avLst/>
          </a:prstGeom>
          <a:noFill/>
        </p:spPr>
        <p:txBody>
          <a:bodyPr wrap="none" rtlCol="0">
            <a:spAutoFit/>
          </a:bodyPr>
          <a:lstStyle/>
          <a:p>
            <a:r>
              <a:rPr lang="en-US" sz="2800" dirty="0" smtClean="0"/>
              <a:t>Miners</a:t>
            </a:r>
            <a:endParaRPr lang="en-US" sz="2800" dirty="0"/>
          </a:p>
        </p:txBody>
      </p:sp>
      <p:sp>
        <p:nvSpPr>
          <p:cNvPr id="19" name="TextBox 18"/>
          <p:cNvSpPr txBox="1"/>
          <p:nvPr/>
        </p:nvSpPr>
        <p:spPr>
          <a:xfrm>
            <a:off x="1204056" y="1579461"/>
            <a:ext cx="1766830" cy="523220"/>
          </a:xfrm>
          <a:prstGeom prst="rect">
            <a:avLst/>
          </a:prstGeom>
          <a:noFill/>
        </p:spPr>
        <p:txBody>
          <a:bodyPr wrap="none" rtlCol="0">
            <a:spAutoFit/>
          </a:bodyPr>
          <a:lstStyle/>
          <a:p>
            <a:r>
              <a:rPr lang="en-US" sz="2800" dirty="0" smtClean="0"/>
              <a:t>Bandwidth</a:t>
            </a:r>
            <a:endParaRPr lang="en-US" sz="2800" dirty="0"/>
          </a:p>
        </p:txBody>
      </p:sp>
      <p:sp>
        <p:nvSpPr>
          <p:cNvPr id="21" name="Rectangle 20"/>
          <p:cNvSpPr/>
          <p:nvPr/>
        </p:nvSpPr>
        <p:spPr>
          <a:xfrm>
            <a:off x="3318126" y="2611199"/>
            <a:ext cx="398545" cy="863082"/>
          </a:xfrm>
          <a:prstGeom prst="rect">
            <a:avLst/>
          </a:prstGeom>
          <a:solidFill>
            <a:schemeClr val="accent6">
              <a:lumMod val="60000"/>
              <a:lumOff val="40000"/>
              <a:alpha val="40000"/>
            </a:schemeClr>
          </a:solidFill>
          <a:ln w="15875"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ln>
                  <a:solidFill>
                    <a:schemeClr val="tx1"/>
                  </a:solidFill>
                </a:ln>
                <a:solidFill>
                  <a:schemeClr val="accent6">
                    <a:lumMod val="75000"/>
                  </a:schemeClr>
                </a:solidFill>
              </a:rPr>
              <a:t>D</a:t>
            </a:r>
            <a:endParaRPr lang="en-US" b="1" dirty="0">
              <a:ln>
                <a:solidFill>
                  <a:schemeClr val="tx1"/>
                </a:solidFill>
              </a:ln>
              <a:solidFill>
                <a:schemeClr val="accent6">
                  <a:lumMod val="75000"/>
                </a:schemeClr>
              </a:solidFill>
            </a:endParaRPr>
          </a:p>
        </p:txBody>
      </p:sp>
      <p:sp>
        <p:nvSpPr>
          <p:cNvPr id="22" name="Rectangle 21"/>
          <p:cNvSpPr/>
          <p:nvPr/>
        </p:nvSpPr>
        <p:spPr>
          <a:xfrm>
            <a:off x="3730176" y="3487075"/>
            <a:ext cx="398545" cy="609601"/>
          </a:xfrm>
          <a:prstGeom prst="rect">
            <a:avLst/>
          </a:prstGeom>
          <a:solidFill>
            <a:srgbClr val="92D050">
              <a:alpha val="40000"/>
            </a:srgbClr>
          </a:solidFill>
          <a:ln w="15875"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ln>
                  <a:solidFill>
                    <a:schemeClr val="tx1"/>
                  </a:solidFill>
                </a:ln>
                <a:solidFill>
                  <a:schemeClr val="accent3">
                    <a:lumMod val="75000"/>
                  </a:schemeClr>
                </a:solidFill>
              </a:rPr>
              <a:t>S</a:t>
            </a:r>
            <a:endParaRPr lang="en-US" b="1" dirty="0">
              <a:ln>
                <a:solidFill>
                  <a:schemeClr val="tx1"/>
                </a:solidFill>
              </a:ln>
              <a:solidFill>
                <a:schemeClr val="accent3">
                  <a:lumMod val="75000"/>
                </a:schemeClr>
              </a:solidFill>
            </a:endParaRPr>
          </a:p>
        </p:txBody>
      </p:sp>
      <p:sp>
        <p:nvSpPr>
          <p:cNvPr id="27" name="Left Brace 26"/>
          <p:cNvSpPr/>
          <p:nvPr/>
        </p:nvSpPr>
        <p:spPr>
          <a:xfrm>
            <a:off x="3125498" y="2662493"/>
            <a:ext cx="165936" cy="781627"/>
          </a:xfrm>
          <a:prstGeom prst="leftBrace">
            <a:avLst>
              <a:gd name="adj1" fmla="val 39040"/>
              <a:gd name="adj2" fmla="val 35072"/>
            </a:avLst>
          </a:prstGeom>
          <a:ln w="9525">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8" name="TextBox 27"/>
          <p:cNvSpPr txBox="1"/>
          <p:nvPr/>
        </p:nvSpPr>
        <p:spPr>
          <a:xfrm>
            <a:off x="2200746" y="2669428"/>
            <a:ext cx="989182" cy="584775"/>
          </a:xfrm>
          <a:prstGeom prst="rect">
            <a:avLst/>
          </a:prstGeom>
          <a:noFill/>
        </p:spPr>
        <p:txBody>
          <a:bodyPr wrap="none" rtlCol="0">
            <a:spAutoFit/>
          </a:bodyPr>
          <a:lstStyle/>
          <a:p>
            <a:pPr algn="ctr"/>
            <a:r>
              <a:rPr lang="en-US" sz="1600" dirty="0" smtClean="0">
                <a:solidFill>
                  <a:schemeClr val="accent6">
                    <a:lumMod val="75000"/>
                  </a:schemeClr>
                </a:solidFill>
              </a:rPr>
              <a:t>costly /</a:t>
            </a:r>
          </a:p>
          <a:p>
            <a:pPr algn="ctr"/>
            <a:r>
              <a:rPr lang="en-US" sz="1600" dirty="0" smtClean="0">
                <a:solidFill>
                  <a:schemeClr val="accent6">
                    <a:lumMod val="75000"/>
                  </a:schemeClr>
                </a:solidFill>
              </a:rPr>
              <a:t>beneficial</a:t>
            </a:r>
            <a:endParaRPr lang="en-US" sz="1600" dirty="0">
              <a:solidFill>
                <a:schemeClr val="accent6">
                  <a:lumMod val="75000"/>
                </a:schemeClr>
              </a:solidFill>
            </a:endParaRPr>
          </a:p>
        </p:txBody>
      </p:sp>
      <p:sp>
        <p:nvSpPr>
          <p:cNvPr id="29" name="TextBox 28"/>
          <p:cNvSpPr txBox="1"/>
          <p:nvPr/>
        </p:nvSpPr>
        <p:spPr>
          <a:xfrm>
            <a:off x="1108156" y="3724521"/>
            <a:ext cx="830677" cy="646331"/>
          </a:xfrm>
          <a:prstGeom prst="rect">
            <a:avLst/>
          </a:prstGeom>
          <a:noFill/>
        </p:spPr>
        <p:txBody>
          <a:bodyPr wrap="none" rtlCol="0">
            <a:spAutoFit/>
          </a:bodyPr>
          <a:lstStyle/>
          <a:p>
            <a:r>
              <a:rPr lang="en-US" dirty="0" smtClean="0">
                <a:solidFill>
                  <a:srgbClr val="FF0000"/>
                </a:solidFill>
              </a:rPr>
              <a:t>1 MB /</a:t>
            </a:r>
          </a:p>
          <a:p>
            <a:r>
              <a:rPr lang="en-US" dirty="0" smtClean="0">
                <a:solidFill>
                  <a:srgbClr val="FF0000"/>
                </a:solidFill>
              </a:rPr>
              <a:t>10 min</a:t>
            </a:r>
            <a:endParaRPr lang="en-US" sz="2400" dirty="0">
              <a:solidFill>
                <a:srgbClr val="FF0000"/>
              </a:solidFill>
            </a:endParaRPr>
          </a:p>
        </p:txBody>
      </p:sp>
      <p:sp>
        <p:nvSpPr>
          <p:cNvPr id="31" name="Rectangle 30"/>
          <p:cNvSpPr/>
          <p:nvPr/>
        </p:nvSpPr>
        <p:spPr>
          <a:xfrm>
            <a:off x="1204056" y="5407353"/>
            <a:ext cx="973661" cy="798087"/>
          </a:xfrm>
          <a:prstGeom prst="rect">
            <a:avLst/>
          </a:prstGeom>
          <a:solidFill>
            <a:schemeClr val="accent6">
              <a:lumMod val="60000"/>
              <a:lumOff val="40000"/>
              <a:alpha val="40000"/>
            </a:schemeClr>
          </a:solidFill>
          <a:ln w="15875"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smtClean="0">
                <a:ln>
                  <a:solidFill>
                    <a:schemeClr val="tx1"/>
                  </a:solidFill>
                </a:ln>
                <a:solidFill>
                  <a:schemeClr val="accent6">
                    <a:lumMod val="75000"/>
                  </a:schemeClr>
                </a:solidFill>
              </a:rPr>
              <a:t>D</a:t>
            </a:r>
            <a:endParaRPr lang="en-US" sz="2800" b="1" dirty="0">
              <a:ln>
                <a:solidFill>
                  <a:schemeClr val="tx1"/>
                </a:solidFill>
              </a:ln>
              <a:solidFill>
                <a:schemeClr val="accent6">
                  <a:lumMod val="75000"/>
                </a:schemeClr>
              </a:solidFill>
            </a:endParaRPr>
          </a:p>
        </p:txBody>
      </p:sp>
      <p:sp>
        <p:nvSpPr>
          <p:cNvPr id="32" name="TextBox 31"/>
          <p:cNvSpPr txBox="1"/>
          <p:nvPr/>
        </p:nvSpPr>
        <p:spPr>
          <a:xfrm>
            <a:off x="3011419" y="5173417"/>
            <a:ext cx="5840830" cy="1200329"/>
          </a:xfrm>
          <a:prstGeom prst="rect">
            <a:avLst/>
          </a:prstGeom>
          <a:noFill/>
        </p:spPr>
        <p:txBody>
          <a:bodyPr wrap="none" rtlCol="0">
            <a:spAutoFit/>
          </a:bodyPr>
          <a:lstStyle/>
          <a:p>
            <a:pPr marL="342900" indent="-342900">
              <a:buAutoNum type="arabicPeriod"/>
            </a:pPr>
            <a:r>
              <a:rPr lang="en-US" sz="2400" dirty="0" smtClean="0"/>
              <a:t>“Someone” is unable to hash.</a:t>
            </a:r>
          </a:p>
          <a:p>
            <a:pPr marL="342900" indent="-342900">
              <a:buAutoNum type="arabicPeriod"/>
            </a:pPr>
            <a:r>
              <a:rPr lang="en-US" sz="2400" dirty="0"/>
              <a:t>B</a:t>
            </a:r>
            <a:r>
              <a:rPr lang="en-US" sz="2400" dirty="0" smtClean="0"/>
              <a:t>ad for “someone”.</a:t>
            </a:r>
          </a:p>
          <a:p>
            <a:pPr marL="342900" indent="-342900">
              <a:buAutoNum type="arabicPeriod"/>
            </a:pPr>
            <a:r>
              <a:rPr lang="en-US" sz="2400" dirty="0" smtClean="0"/>
              <a:t>Resources/Strategy - not to be “someone”.</a:t>
            </a:r>
          </a:p>
        </p:txBody>
      </p:sp>
      <p:sp>
        <p:nvSpPr>
          <p:cNvPr id="33" name="TextBox 32"/>
          <p:cNvSpPr txBox="1"/>
          <p:nvPr/>
        </p:nvSpPr>
        <p:spPr>
          <a:xfrm>
            <a:off x="2386249" y="5388860"/>
            <a:ext cx="465192" cy="769441"/>
          </a:xfrm>
          <a:prstGeom prst="rect">
            <a:avLst/>
          </a:prstGeom>
          <a:noFill/>
        </p:spPr>
        <p:txBody>
          <a:bodyPr wrap="none" rtlCol="0">
            <a:spAutoFit/>
          </a:bodyPr>
          <a:lstStyle/>
          <a:p>
            <a:r>
              <a:rPr lang="en-US" sz="4400" dirty="0"/>
              <a:t>=</a:t>
            </a:r>
          </a:p>
        </p:txBody>
      </p:sp>
    </p:spTree>
    <p:extLst>
      <p:ext uri="{BB962C8B-B14F-4D97-AF65-F5344CB8AC3E}">
        <p14:creationId xmlns:p14="http://schemas.microsoft.com/office/powerpoint/2010/main" val="2515557203"/>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76200"/>
            <a:ext cx="8229600" cy="1143000"/>
          </a:xfrm>
        </p:spPr>
        <p:txBody>
          <a:bodyPr/>
          <a:lstStyle/>
          <a:p>
            <a:r>
              <a:rPr lang="en-US" dirty="0" smtClean="0"/>
              <a:t>Bandwidth “Storage”</a:t>
            </a:r>
            <a:endParaRPr lang="en-US" dirty="0"/>
          </a:p>
        </p:txBody>
      </p:sp>
      <p:sp>
        <p:nvSpPr>
          <p:cNvPr id="4" name="Slide Number Placeholder 3"/>
          <p:cNvSpPr>
            <a:spLocks noGrp="1"/>
          </p:cNvSpPr>
          <p:nvPr>
            <p:ph type="sldNum" sz="quarter" idx="12"/>
          </p:nvPr>
        </p:nvSpPr>
        <p:spPr>
          <a:xfrm>
            <a:off x="6190938" y="6552979"/>
            <a:ext cx="2133600" cy="365125"/>
          </a:xfrm>
        </p:spPr>
        <p:txBody>
          <a:bodyPr/>
          <a:lstStyle/>
          <a:p>
            <a:fld id="{B2FC610D-FAE1-464C-9CF3-920562D0AD66}" type="slidenum">
              <a:rPr lang="en-US" smtClean="0"/>
              <a:t>162</a:t>
            </a:fld>
            <a:endParaRPr lang="en-US" dirty="0"/>
          </a:p>
        </p:txBody>
      </p:sp>
      <p:sp>
        <p:nvSpPr>
          <p:cNvPr id="5" name="Rectangle 4"/>
          <p:cNvSpPr/>
          <p:nvPr/>
        </p:nvSpPr>
        <p:spPr>
          <a:xfrm>
            <a:off x="2544671" y="3616394"/>
            <a:ext cx="377551" cy="9225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3328624" y="3245682"/>
            <a:ext cx="377551" cy="12933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5169834" y="2382599"/>
            <a:ext cx="422837" cy="21563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5931834" y="2072792"/>
            <a:ext cx="422837" cy="24661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4411832" y="2748069"/>
            <a:ext cx="418839" cy="17909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p:cNvCxnSpPr/>
          <p:nvPr/>
        </p:nvCxnSpPr>
        <p:spPr>
          <a:xfrm>
            <a:off x="2011271" y="3855282"/>
            <a:ext cx="4699660" cy="8491"/>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2087471" y="2382599"/>
            <a:ext cx="4267200" cy="0"/>
          </a:xfrm>
          <a:prstGeom prst="line">
            <a:avLst/>
          </a:prstGeom>
          <a:ln w="38100">
            <a:solidFill>
              <a:srgbClr val="00B0F0"/>
            </a:solidFill>
            <a:prstDash val="sysDot"/>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2064691" y="4538990"/>
            <a:ext cx="4899580" cy="0"/>
          </a:xfrm>
          <a:prstGeom prst="line">
            <a:avLst/>
          </a:prstGeom>
          <a:ln w="571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H="1" flipV="1">
            <a:off x="2064691" y="1874082"/>
            <a:ext cx="22780" cy="2664909"/>
          </a:xfrm>
          <a:prstGeom prst="line">
            <a:avLst/>
          </a:prstGeom>
          <a:ln w="5715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7028374" y="4277380"/>
            <a:ext cx="1201226" cy="523220"/>
          </a:xfrm>
          <a:prstGeom prst="rect">
            <a:avLst/>
          </a:prstGeom>
          <a:noFill/>
        </p:spPr>
        <p:txBody>
          <a:bodyPr wrap="none" rtlCol="0">
            <a:spAutoFit/>
          </a:bodyPr>
          <a:lstStyle/>
          <a:p>
            <a:r>
              <a:rPr lang="en-US" sz="2800" dirty="0" smtClean="0"/>
              <a:t>Miners</a:t>
            </a:r>
            <a:endParaRPr lang="en-US" sz="2800" dirty="0"/>
          </a:p>
        </p:txBody>
      </p:sp>
      <p:sp>
        <p:nvSpPr>
          <p:cNvPr id="19" name="TextBox 18"/>
          <p:cNvSpPr txBox="1"/>
          <p:nvPr/>
        </p:nvSpPr>
        <p:spPr>
          <a:xfrm>
            <a:off x="1204056" y="1350861"/>
            <a:ext cx="1766830" cy="523220"/>
          </a:xfrm>
          <a:prstGeom prst="rect">
            <a:avLst/>
          </a:prstGeom>
          <a:noFill/>
        </p:spPr>
        <p:txBody>
          <a:bodyPr wrap="none" rtlCol="0">
            <a:spAutoFit/>
          </a:bodyPr>
          <a:lstStyle/>
          <a:p>
            <a:r>
              <a:rPr lang="en-US" sz="2800" dirty="0" smtClean="0"/>
              <a:t>Bandwidth</a:t>
            </a:r>
            <a:endParaRPr lang="en-US" sz="2800" dirty="0"/>
          </a:p>
        </p:txBody>
      </p:sp>
      <p:sp>
        <p:nvSpPr>
          <p:cNvPr id="21" name="Rectangle 20"/>
          <p:cNvSpPr/>
          <p:nvPr/>
        </p:nvSpPr>
        <p:spPr>
          <a:xfrm>
            <a:off x="3318126" y="2382599"/>
            <a:ext cx="398545" cy="863082"/>
          </a:xfrm>
          <a:prstGeom prst="rect">
            <a:avLst/>
          </a:prstGeom>
          <a:solidFill>
            <a:schemeClr val="accent6">
              <a:lumMod val="60000"/>
              <a:lumOff val="40000"/>
              <a:alpha val="40000"/>
            </a:schemeClr>
          </a:solidFill>
          <a:ln w="15875"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ln>
                  <a:solidFill>
                    <a:schemeClr val="tx1"/>
                  </a:solidFill>
                </a:ln>
                <a:solidFill>
                  <a:schemeClr val="accent6">
                    <a:lumMod val="75000"/>
                  </a:schemeClr>
                </a:solidFill>
              </a:rPr>
              <a:t>D</a:t>
            </a:r>
            <a:endParaRPr lang="en-US" b="1" dirty="0">
              <a:ln>
                <a:solidFill>
                  <a:schemeClr val="tx1"/>
                </a:solidFill>
              </a:ln>
              <a:solidFill>
                <a:schemeClr val="accent6">
                  <a:lumMod val="75000"/>
                </a:schemeClr>
              </a:solidFill>
            </a:endParaRPr>
          </a:p>
        </p:txBody>
      </p:sp>
      <p:sp>
        <p:nvSpPr>
          <p:cNvPr id="22" name="Rectangle 21"/>
          <p:cNvSpPr/>
          <p:nvPr/>
        </p:nvSpPr>
        <p:spPr>
          <a:xfrm>
            <a:off x="3730176" y="3258475"/>
            <a:ext cx="398545" cy="609601"/>
          </a:xfrm>
          <a:prstGeom prst="rect">
            <a:avLst/>
          </a:prstGeom>
          <a:solidFill>
            <a:srgbClr val="92D050">
              <a:alpha val="40000"/>
            </a:srgbClr>
          </a:solidFill>
          <a:ln w="15875"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ln>
                  <a:solidFill>
                    <a:schemeClr val="tx1"/>
                  </a:solidFill>
                </a:ln>
                <a:solidFill>
                  <a:schemeClr val="accent3">
                    <a:lumMod val="75000"/>
                  </a:schemeClr>
                </a:solidFill>
              </a:rPr>
              <a:t>S</a:t>
            </a:r>
            <a:endParaRPr lang="en-US" b="1" dirty="0">
              <a:ln>
                <a:solidFill>
                  <a:schemeClr val="tx1"/>
                </a:solidFill>
              </a:ln>
              <a:solidFill>
                <a:schemeClr val="accent3">
                  <a:lumMod val="75000"/>
                </a:schemeClr>
              </a:solidFill>
            </a:endParaRPr>
          </a:p>
        </p:txBody>
      </p:sp>
      <p:sp>
        <p:nvSpPr>
          <p:cNvPr id="27" name="Left Brace 26"/>
          <p:cNvSpPr/>
          <p:nvPr/>
        </p:nvSpPr>
        <p:spPr>
          <a:xfrm>
            <a:off x="3125498" y="2433893"/>
            <a:ext cx="165936" cy="781627"/>
          </a:xfrm>
          <a:prstGeom prst="leftBrace">
            <a:avLst>
              <a:gd name="adj1" fmla="val 39040"/>
              <a:gd name="adj2" fmla="val 35072"/>
            </a:avLst>
          </a:prstGeom>
          <a:ln w="9525">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8" name="TextBox 27"/>
          <p:cNvSpPr txBox="1"/>
          <p:nvPr/>
        </p:nvSpPr>
        <p:spPr>
          <a:xfrm>
            <a:off x="2200746" y="2440828"/>
            <a:ext cx="989182" cy="584775"/>
          </a:xfrm>
          <a:prstGeom prst="rect">
            <a:avLst/>
          </a:prstGeom>
          <a:noFill/>
        </p:spPr>
        <p:txBody>
          <a:bodyPr wrap="none" rtlCol="0">
            <a:spAutoFit/>
          </a:bodyPr>
          <a:lstStyle/>
          <a:p>
            <a:pPr algn="ctr"/>
            <a:r>
              <a:rPr lang="en-US" sz="1600" dirty="0" smtClean="0">
                <a:solidFill>
                  <a:schemeClr val="accent6">
                    <a:lumMod val="75000"/>
                  </a:schemeClr>
                </a:solidFill>
              </a:rPr>
              <a:t>costly /</a:t>
            </a:r>
          </a:p>
          <a:p>
            <a:pPr algn="ctr"/>
            <a:r>
              <a:rPr lang="en-US" sz="1600" dirty="0" smtClean="0">
                <a:solidFill>
                  <a:schemeClr val="accent6">
                    <a:lumMod val="75000"/>
                  </a:schemeClr>
                </a:solidFill>
              </a:rPr>
              <a:t>beneficial</a:t>
            </a:r>
            <a:endParaRPr lang="en-US" sz="1600" dirty="0">
              <a:solidFill>
                <a:schemeClr val="accent6">
                  <a:lumMod val="75000"/>
                </a:schemeClr>
              </a:solidFill>
            </a:endParaRPr>
          </a:p>
        </p:txBody>
      </p:sp>
      <p:sp>
        <p:nvSpPr>
          <p:cNvPr id="29" name="TextBox 28"/>
          <p:cNvSpPr txBox="1"/>
          <p:nvPr/>
        </p:nvSpPr>
        <p:spPr>
          <a:xfrm>
            <a:off x="1108156" y="3495921"/>
            <a:ext cx="830677" cy="646331"/>
          </a:xfrm>
          <a:prstGeom prst="rect">
            <a:avLst/>
          </a:prstGeom>
          <a:noFill/>
        </p:spPr>
        <p:txBody>
          <a:bodyPr wrap="none" rtlCol="0">
            <a:spAutoFit/>
          </a:bodyPr>
          <a:lstStyle/>
          <a:p>
            <a:r>
              <a:rPr lang="en-US" dirty="0" smtClean="0">
                <a:solidFill>
                  <a:srgbClr val="FF0000"/>
                </a:solidFill>
              </a:rPr>
              <a:t>1 MB /</a:t>
            </a:r>
          </a:p>
          <a:p>
            <a:r>
              <a:rPr lang="en-US" dirty="0" smtClean="0">
                <a:solidFill>
                  <a:srgbClr val="FF0000"/>
                </a:solidFill>
              </a:rPr>
              <a:t>10 min</a:t>
            </a:r>
            <a:endParaRPr lang="en-US" sz="2400" dirty="0">
              <a:solidFill>
                <a:srgbClr val="FF0000"/>
              </a:solidFill>
            </a:endParaRPr>
          </a:p>
        </p:txBody>
      </p:sp>
      <p:sp>
        <p:nvSpPr>
          <p:cNvPr id="32" name="TextBox 31"/>
          <p:cNvSpPr txBox="1"/>
          <p:nvPr/>
        </p:nvSpPr>
        <p:spPr>
          <a:xfrm>
            <a:off x="1819939" y="5422297"/>
            <a:ext cx="4068743" cy="646331"/>
          </a:xfrm>
          <a:prstGeom prst="rect">
            <a:avLst/>
          </a:prstGeom>
          <a:noFill/>
        </p:spPr>
        <p:txBody>
          <a:bodyPr wrap="none" rtlCol="0">
            <a:spAutoFit/>
          </a:bodyPr>
          <a:lstStyle/>
          <a:p>
            <a:pPr marL="342900" indent="-342900">
              <a:buAutoNum type="arabicPeriod"/>
            </a:pPr>
            <a:r>
              <a:rPr lang="en-US" dirty="0" smtClean="0"/>
              <a:t>Useful during periods of “fast blocks”.</a:t>
            </a:r>
          </a:p>
          <a:p>
            <a:pPr marL="342900" indent="-342900">
              <a:buAutoNum type="arabicPeriod"/>
            </a:pPr>
            <a:r>
              <a:rPr lang="en-US" dirty="0" smtClean="0"/>
              <a:t>“Recovery speed”.</a:t>
            </a:r>
          </a:p>
        </p:txBody>
      </p:sp>
      <p:sp>
        <p:nvSpPr>
          <p:cNvPr id="33" name="TextBox 32"/>
          <p:cNvSpPr txBox="1"/>
          <p:nvPr/>
        </p:nvSpPr>
        <p:spPr>
          <a:xfrm>
            <a:off x="1365302" y="5471620"/>
            <a:ext cx="364202" cy="523220"/>
          </a:xfrm>
          <a:prstGeom prst="rect">
            <a:avLst/>
          </a:prstGeom>
          <a:noFill/>
        </p:spPr>
        <p:txBody>
          <a:bodyPr wrap="none" rtlCol="0">
            <a:spAutoFit/>
          </a:bodyPr>
          <a:lstStyle/>
          <a:p>
            <a:r>
              <a:rPr lang="en-US" sz="2800" dirty="0"/>
              <a:t>=</a:t>
            </a:r>
          </a:p>
        </p:txBody>
      </p:sp>
      <p:sp>
        <p:nvSpPr>
          <p:cNvPr id="23" name="Rectangle 22"/>
          <p:cNvSpPr/>
          <p:nvPr/>
        </p:nvSpPr>
        <p:spPr>
          <a:xfrm>
            <a:off x="457200" y="5315141"/>
            <a:ext cx="739604" cy="838201"/>
          </a:xfrm>
          <a:prstGeom prst="rect">
            <a:avLst/>
          </a:prstGeom>
          <a:solidFill>
            <a:srgbClr val="92D050">
              <a:alpha val="40000"/>
            </a:srgbClr>
          </a:solidFill>
          <a:ln w="15875"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smtClean="0">
                <a:ln>
                  <a:solidFill>
                    <a:schemeClr val="tx1"/>
                  </a:solidFill>
                </a:ln>
                <a:solidFill>
                  <a:schemeClr val="accent3">
                    <a:lumMod val="75000"/>
                  </a:schemeClr>
                </a:solidFill>
              </a:rPr>
              <a:t>S</a:t>
            </a:r>
            <a:endParaRPr lang="en-US" sz="3600" b="1" dirty="0">
              <a:ln>
                <a:solidFill>
                  <a:schemeClr val="tx1"/>
                </a:solidFill>
              </a:ln>
              <a:solidFill>
                <a:schemeClr val="accent3">
                  <a:lumMod val="75000"/>
                </a:schemeClr>
              </a:solidFill>
            </a:endParaRPr>
          </a:p>
        </p:txBody>
      </p:sp>
      <p:pic>
        <p:nvPicPr>
          <p:cNvPr id="10" name="Picture 9"/>
          <p:cNvPicPr>
            <a:picLocks noChangeAspect="1"/>
          </p:cNvPicPr>
          <p:nvPr/>
        </p:nvPicPr>
        <p:blipFill>
          <a:blip r:embed="rId3"/>
          <a:stretch>
            <a:fillRect/>
          </a:stretch>
        </p:blipFill>
        <p:spPr>
          <a:xfrm>
            <a:off x="5931834" y="4967177"/>
            <a:ext cx="3057525" cy="141922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304798105"/>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8229600" cy="1143000"/>
          </a:xfrm>
        </p:spPr>
        <p:txBody>
          <a:bodyPr/>
          <a:lstStyle/>
          <a:p>
            <a:r>
              <a:rPr lang="en-US" dirty="0" smtClean="0"/>
              <a:t>Is this idea any good?</a:t>
            </a:r>
            <a:endParaRPr lang="en-US" dirty="0"/>
          </a:p>
        </p:txBody>
      </p:sp>
      <p:sp>
        <p:nvSpPr>
          <p:cNvPr id="3" name="Content Placeholder 2"/>
          <p:cNvSpPr>
            <a:spLocks noGrp="1"/>
          </p:cNvSpPr>
          <p:nvPr>
            <p:ph idx="1"/>
          </p:nvPr>
        </p:nvSpPr>
        <p:spPr>
          <a:xfrm>
            <a:off x="499729" y="1143000"/>
            <a:ext cx="8229600" cy="5395912"/>
          </a:xfrm>
        </p:spPr>
        <p:txBody>
          <a:bodyPr>
            <a:normAutofit fontScale="92500" lnSpcReduction="20000"/>
          </a:bodyPr>
          <a:lstStyle/>
          <a:p>
            <a:r>
              <a:rPr lang="en-US" dirty="0" smtClean="0"/>
              <a:t>Might be worth investigating, because this wasn’t possible before:</a:t>
            </a:r>
          </a:p>
          <a:p>
            <a:pPr lvl="1"/>
            <a:r>
              <a:rPr lang="en-US" dirty="0" smtClean="0"/>
              <a:t>Miners would include all known txns</a:t>
            </a:r>
          </a:p>
          <a:p>
            <a:pPr lvl="1"/>
            <a:r>
              <a:rPr lang="en-US" dirty="0" smtClean="0"/>
              <a:t>No desire to ‘buy’ a slot which won’t be good </a:t>
            </a:r>
          </a:p>
          <a:p>
            <a:r>
              <a:rPr lang="en-US" dirty="0" smtClean="0"/>
              <a:t>On this, Miners have no reason to betray each other.</a:t>
            </a:r>
          </a:p>
          <a:p>
            <a:pPr lvl="1"/>
            <a:r>
              <a:rPr lang="en-US" dirty="0" err="1" smtClean="0"/>
              <a:t>Preblock</a:t>
            </a:r>
            <a:r>
              <a:rPr lang="en-US" dirty="0" smtClean="0"/>
              <a:t>, they don’t know who will get the tx fees for each block.</a:t>
            </a:r>
          </a:p>
          <a:p>
            <a:pPr lvl="1"/>
            <a:r>
              <a:rPr lang="en-US" dirty="0" err="1" smtClean="0"/>
              <a:t>PreBlock</a:t>
            </a:r>
            <a:r>
              <a:rPr lang="en-US" dirty="0" smtClean="0"/>
              <a:t>, they lack ‘</a:t>
            </a:r>
            <a:r>
              <a:rPr lang="en-US" dirty="0" err="1" smtClean="0"/>
              <a:t>prevblock</a:t>
            </a:r>
            <a:r>
              <a:rPr lang="en-US" dirty="0" smtClean="0"/>
              <a:t> hash’ and can’t.</a:t>
            </a:r>
          </a:p>
          <a:p>
            <a:pPr lvl="1"/>
            <a:r>
              <a:rPr lang="en-US" dirty="0" smtClean="0"/>
              <a:t>So, their </a:t>
            </a:r>
            <a:r>
              <a:rPr lang="en-US" dirty="0" err="1" smtClean="0"/>
              <a:t>Pr</a:t>
            </a:r>
            <a:r>
              <a:rPr lang="en-US" dirty="0" smtClean="0"/>
              <a:t>(x) is fixed [</a:t>
            </a:r>
            <a:r>
              <a:rPr lang="en-US" dirty="0" err="1" smtClean="0"/>
              <a:t>hashrate</a:t>
            </a:r>
            <a:r>
              <a:rPr lang="en-US" dirty="0" smtClean="0"/>
              <a:t>], but X payoff isn’t.</a:t>
            </a:r>
          </a:p>
          <a:p>
            <a:r>
              <a:rPr lang="en-US" dirty="0" smtClean="0"/>
              <a:t>Helpful</a:t>
            </a:r>
          </a:p>
          <a:p>
            <a:pPr lvl="1"/>
            <a:r>
              <a:rPr lang="en-US" dirty="0" smtClean="0"/>
              <a:t>Blocks propagate near-instantly. (No PP).</a:t>
            </a:r>
          </a:p>
          <a:p>
            <a:pPr lvl="1"/>
            <a:r>
              <a:rPr lang="en-US" dirty="0" smtClean="0"/>
              <a:t>Surplus bandwidth can be “stored up”.</a:t>
            </a:r>
          </a:p>
          <a:p>
            <a:pPr lvl="1"/>
            <a:endParaRPr lang="en-US" dirty="0"/>
          </a:p>
        </p:txBody>
      </p:sp>
      <p:sp>
        <p:nvSpPr>
          <p:cNvPr id="4" name="Slide Number Placeholder 3"/>
          <p:cNvSpPr>
            <a:spLocks noGrp="1"/>
          </p:cNvSpPr>
          <p:nvPr>
            <p:ph type="sldNum" sz="quarter" idx="12"/>
          </p:nvPr>
        </p:nvSpPr>
        <p:spPr/>
        <p:txBody>
          <a:bodyPr/>
          <a:lstStyle/>
          <a:p>
            <a:fld id="{B2FC610D-FAE1-464C-9CF3-920562D0AD66}" type="slidenum">
              <a:rPr lang="en-US" smtClean="0"/>
              <a:t>163</a:t>
            </a:fld>
            <a:endParaRPr lang="en-US" dirty="0"/>
          </a:p>
        </p:txBody>
      </p:sp>
    </p:spTree>
    <p:extLst>
      <p:ext uri="{BB962C8B-B14F-4D97-AF65-F5344CB8AC3E}">
        <p14:creationId xmlns:p14="http://schemas.microsoft.com/office/powerpoint/2010/main" val="3711425180"/>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09800" y="0"/>
            <a:ext cx="8229600" cy="1143000"/>
          </a:xfrm>
        </p:spPr>
        <p:txBody>
          <a:bodyPr>
            <a:normAutofit/>
          </a:bodyPr>
          <a:lstStyle/>
          <a:p>
            <a:r>
              <a:rPr lang="en-US" sz="5400" dirty="0" smtClean="0"/>
              <a:t>SC Context</a:t>
            </a:r>
            <a:endParaRPr lang="en-US" sz="5400" dirty="0"/>
          </a:p>
        </p:txBody>
      </p:sp>
      <p:sp>
        <p:nvSpPr>
          <p:cNvPr id="20" name="Oval 19"/>
          <p:cNvSpPr/>
          <p:nvPr/>
        </p:nvSpPr>
        <p:spPr>
          <a:xfrm>
            <a:off x="2362200" y="2057400"/>
            <a:ext cx="4267200" cy="4191000"/>
          </a:xfrm>
          <a:prstGeom prst="ellipse">
            <a:avLst/>
          </a:prstGeom>
          <a:noFill/>
          <a:ln w="57150">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4495800" y="2057400"/>
            <a:ext cx="4267200" cy="4191000"/>
          </a:xfrm>
          <a:prstGeom prst="ellipse">
            <a:avLst/>
          </a:prstGeom>
          <a:noFill/>
          <a:ln w="57150">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itle 1"/>
          <p:cNvSpPr txBox="1">
            <a:spLocks/>
          </p:cNvSpPr>
          <p:nvPr/>
        </p:nvSpPr>
        <p:spPr>
          <a:xfrm>
            <a:off x="3962400" y="838200"/>
            <a:ext cx="1066800" cy="11811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dirty="0" smtClean="0"/>
              <a:t>Soft Fork</a:t>
            </a:r>
            <a:endParaRPr lang="en-US" sz="4800" dirty="0"/>
          </a:p>
        </p:txBody>
      </p:sp>
      <p:sp>
        <p:nvSpPr>
          <p:cNvPr id="26" name="Title 1"/>
          <p:cNvSpPr txBox="1">
            <a:spLocks/>
          </p:cNvSpPr>
          <p:nvPr/>
        </p:nvSpPr>
        <p:spPr>
          <a:xfrm>
            <a:off x="5867400" y="707571"/>
            <a:ext cx="1828800" cy="1349829"/>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200" dirty="0" smtClean="0"/>
              <a:t>Must Upgrade</a:t>
            </a:r>
            <a:endParaRPr lang="en-US" dirty="0"/>
          </a:p>
        </p:txBody>
      </p:sp>
      <p:sp>
        <p:nvSpPr>
          <p:cNvPr id="27" name="Title 1"/>
          <p:cNvSpPr txBox="1">
            <a:spLocks/>
          </p:cNvSpPr>
          <p:nvPr/>
        </p:nvSpPr>
        <p:spPr>
          <a:xfrm>
            <a:off x="-49880" y="2683914"/>
            <a:ext cx="1601987" cy="1657350"/>
          </a:xfrm>
          <a:prstGeom prst="rect">
            <a:avLst/>
          </a:prstGeom>
        </p:spPr>
        <p:txBody>
          <a:bodyPr vert="horz" lIns="91440" tIns="45720" rIns="91440" bIns="45720" rtlCol="0" anchor="ctr">
            <a:normAutofit fontScale="925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800" dirty="0" smtClean="0"/>
              <a:t>“Mean” Fork</a:t>
            </a:r>
          </a:p>
          <a:p>
            <a:r>
              <a:rPr lang="en-US" sz="2800" dirty="0" smtClean="0"/>
              <a:t>(“Evil”, “Firm”)</a:t>
            </a:r>
            <a:endParaRPr lang="en-US" sz="4000" dirty="0"/>
          </a:p>
        </p:txBody>
      </p:sp>
      <p:sp>
        <p:nvSpPr>
          <p:cNvPr id="28" name="TextBox 27"/>
          <p:cNvSpPr txBox="1"/>
          <p:nvPr/>
        </p:nvSpPr>
        <p:spPr>
          <a:xfrm>
            <a:off x="4687632" y="3639998"/>
            <a:ext cx="1810111" cy="461665"/>
          </a:xfrm>
          <a:prstGeom prst="rect">
            <a:avLst/>
          </a:prstGeom>
          <a:noFill/>
        </p:spPr>
        <p:txBody>
          <a:bodyPr wrap="none" rtlCol="0">
            <a:spAutoFit/>
          </a:bodyPr>
          <a:lstStyle/>
          <a:p>
            <a:r>
              <a:rPr lang="en-US" sz="2400" dirty="0" smtClean="0">
                <a:latin typeface="Arial Unicode MS" panose="020B0604020202020204" pitchFamily="34" charset="-128"/>
                <a:ea typeface="Arial Unicode MS" panose="020B0604020202020204" pitchFamily="34" charset="-128"/>
                <a:cs typeface="Arial Unicode MS" panose="020B0604020202020204" pitchFamily="34" charset="-128"/>
              </a:rPr>
              <a:t>S value fix.*</a:t>
            </a:r>
            <a:endParaRPr lang="en-US" sz="2400" dirty="0">
              <a:latin typeface="Arial Unicode MS" panose="020B0604020202020204" pitchFamily="34" charset="-128"/>
              <a:ea typeface="Arial Unicode MS" panose="020B0604020202020204" pitchFamily="34" charset="-128"/>
              <a:cs typeface="Arial Unicode MS" panose="020B0604020202020204" pitchFamily="34" charset="-128"/>
            </a:endParaRPr>
          </a:p>
        </p:txBody>
      </p:sp>
      <p:cxnSp>
        <p:nvCxnSpPr>
          <p:cNvPr id="30" name="Straight Connector 29"/>
          <p:cNvCxnSpPr/>
          <p:nvPr/>
        </p:nvCxnSpPr>
        <p:spPr>
          <a:xfrm flipH="1">
            <a:off x="1219200" y="2596173"/>
            <a:ext cx="4419600" cy="560754"/>
          </a:xfrm>
          <a:prstGeom prst="line">
            <a:avLst/>
          </a:prstGeom>
          <a:ln w="28575">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6659487" y="2991730"/>
            <a:ext cx="1582274" cy="830997"/>
          </a:xfrm>
          <a:prstGeom prst="rect">
            <a:avLst/>
          </a:prstGeom>
          <a:noFill/>
        </p:spPr>
        <p:txBody>
          <a:bodyPr wrap="square" rtlCol="0">
            <a:spAutoFit/>
          </a:bodyPr>
          <a:lstStyle/>
          <a:p>
            <a:pPr algn="ctr"/>
            <a:r>
              <a:rPr lang="en-US" sz="2400" dirty="0" smtClean="0">
                <a:latin typeface="Arial Unicode MS" panose="020B0604020202020204" pitchFamily="34" charset="-128"/>
                <a:ea typeface="Arial Unicode MS" panose="020B0604020202020204" pitchFamily="34" charset="-128"/>
                <a:cs typeface="Arial Unicode MS" panose="020B0604020202020204" pitchFamily="34" charset="-128"/>
              </a:rPr>
              <a:t>All hard forks.</a:t>
            </a:r>
            <a:endParaRPr lang="en-US" sz="2400" dirty="0">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35" name="TextBox 34"/>
          <p:cNvSpPr txBox="1"/>
          <p:nvPr/>
        </p:nvSpPr>
        <p:spPr>
          <a:xfrm>
            <a:off x="2824326" y="3325464"/>
            <a:ext cx="1977626" cy="400110"/>
          </a:xfrm>
          <a:prstGeom prst="rect">
            <a:avLst/>
          </a:prstGeom>
          <a:noFill/>
        </p:spPr>
        <p:txBody>
          <a:bodyPr wrap="square" rtlCol="0">
            <a:spAutoFit/>
          </a:bodyPr>
          <a:lstStyle/>
          <a:p>
            <a:r>
              <a:rPr lang="en-US" sz="2000" dirty="0" smtClean="0">
                <a:latin typeface="Arial Unicode MS" panose="020B0604020202020204" pitchFamily="34" charset="-128"/>
                <a:ea typeface="Arial Unicode MS" panose="020B0604020202020204" pitchFamily="34" charset="-128"/>
                <a:cs typeface="Arial Unicode MS" panose="020B0604020202020204" pitchFamily="34" charset="-128"/>
              </a:rPr>
              <a:t>Add P2SH</a:t>
            </a:r>
            <a:endParaRPr lang="en-US" sz="2000" dirty="0">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36" name="TextBox 35"/>
          <p:cNvSpPr txBox="1"/>
          <p:nvPr/>
        </p:nvSpPr>
        <p:spPr>
          <a:xfrm>
            <a:off x="3435249" y="5467256"/>
            <a:ext cx="1977626" cy="400110"/>
          </a:xfrm>
          <a:prstGeom prst="rect">
            <a:avLst/>
          </a:prstGeom>
          <a:noFill/>
        </p:spPr>
        <p:txBody>
          <a:bodyPr wrap="square" rtlCol="0">
            <a:spAutoFit/>
          </a:bodyPr>
          <a:lstStyle/>
          <a:p>
            <a:r>
              <a:rPr lang="en-US" sz="2000" dirty="0" smtClean="0">
                <a:latin typeface="Arial Unicode MS" panose="020B0604020202020204" pitchFamily="34" charset="-128"/>
                <a:ea typeface="Arial Unicode MS" panose="020B0604020202020204" pitchFamily="34" charset="-128"/>
                <a:cs typeface="Arial Unicode MS" panose="020B0604020202020204" pitchFamily="34" charset="-128"/>
              </a:rPr>
              <a:t>Add </a:t>
            </a:r>
            <a:r>
              <a:rPr lang="en-US" sz="2000" dirty="0" err="1" smtClean="0">
                <a:latin typeface="Arial Unicode MS" panose="020B0604020202020204" pitchFamily="34" charset="-128"/>
                <a:ea typeface="Arial Unicode MS" panose="020B0604020202020204" pitchFamily="34" charset="-128"/>
                <a:cs typeface="Arial Unicode MS" panose="020B0604020202020204" pitchFamily="34" charset="-128"/>
              </a:rPr>
              <a:t>SegWit</a:t>
            </a:r>
            <a:endParaRPr lang="en-US" sz="2000" dirty="0">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38" name="TextBox 37"/>
          <p:cNvSpPr txBox="1"/>
          <p:nvPr/>
        </p:nvSpPr>
        <p:spPr>
          <a:xfrm>
            <a:off x="0" y="6559520"/>
            <a:ext cx="4273927" cy="338554"/>
          </a:xfrm>
          <a:prstGeom prst="rect">
            <a:avLst/>
          </a:prstGeom>
          <a:noFill/>
        </p:spPr>
        <p:txBody>
          <a:bodyPr wrap="none" rtlCol="0">
            <a:spAutoFit/>
          </a:bodyPr>
          <a:lstStyle/>
          <a:p>
            <a:r>
              <a:rPr lang="en-US" sz="1600" dirty="0" smtClean="0">
                <a:latin typeface="Arial Unicode MS" panose="020B0604020202020204" pitchFamily="34" charset="-128"/>
                <a:ea typeface="Arial Unicode MS" panose="020B0604020202020204" pitchFamily="34" charset="-128"/>
                <a:cs typeface="Arial Unicode MS" panose="020B0604020202020204" pitchFamily="34" charset="-128"/>
              </a:rPr>
              <a:t>* Had to upgrade to send, but not to receive. </a:t>
            </a:r>
            <a:endParaRPr lang="en-US" sz="1600" dirty="0">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3" name="Slide Number Placeholder 2"/>
          <p:cNvSpPr>
            <a:spLocks noGrp="1"/>
          </p:cNvSpPr>
          <p:nvPr>
            <p:ph type="sldNum" sz="quarter" idx="12"/>
          </p:nvPr>
        </p:nvSpPr>
        <p:spPr/>
        <p:txBody>
          <a:bodyPr/>
          <a:lstStyle/>
          <a:p>
            <a:fld id="{B2FC610D-FAE1-464C-9CF3-920562D0AD66}" type="slidenum">
              <a:rPr lang="en-US" smtClean="0"/>
              <a:t>164</a:t>
            </a:fld>
            <a:endParaRPr lang="en-US"/>
          </a:p>
        </p:txBody>
      </p:sp>
      <p:sp>
        <p:nvSpPr>
          <p:cNvPr id="15" name="TextBox 14"/>
          <p:cNvSpPr txBox="1"/>
          <p:nvPr/>
        </p:nvSpPr>
        <p:spPr>
          <a:xfrm>
            <a:off x="2838176" y="4579719"/>
            <a:ext cx="1977626" cy="707886"/>
          </a:xfrm>
          <a:prstGeom prst="rect">
            <a:avLst/>
          </a:prstGeom>
          <a:noFill/>
        </p:spPr>
        <p:txBody>
          <a:bodyPr wrap="square" rtlCol="0">
            <a:spAutoFit/>
          </a:bodyPr>
          <a:lstStyle/>
          <a:p>
            <a:r>
              <a:rPr lang="en-US" sz="2000" b="1" dirty="0" smtClean="0">
                <a:ln>
                  <a:solidFill>
                    <a:sysClr val="windowText" lastClr="000000"/>
                  </a:solidFill>
                </a:ln>
                <a:solidFill>
                  <a:srgbClr val="FFC000"/>
                </a:solidFill>
                <a:latin typeface="Arial Unicode MS" panose="020B0604020202020204" pitchFamily="34" charset="-128"/>
                <a:ea typeface="Arial Unicode MS" panose="020B0604020202020204" pitchFamily="34" charset="-128"/>
                <a:cs typeface="Arial Unicode MS" panose="020B0604020202020204" pitchFamily="34" charset="-128"/>
              </a:rPr>
              <a:t>Add a sidechain</a:t>
            </a:r>
            <a:endParaRPr lang="en-US" sz="2000" b="1" dirty="0">
              <a:ln>
                <a:solidFill>
                  <a:sysClr val="windowText" lastClr="000000"/>
                </a:solidFill>
              </a:ln>
              <a:solidFill>
                <a:srgbClr val="FFC000"/>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16" name="TextBox 15"/>
          <p:cNvSpPr txBox="1"/>
          <p:nvPr/>
        </p:nvSpPr>
        <p:spPr>
          <a:xfrm>
            <a:off x="2560912" y="3922464"/>
            <a:ext cx="1977626" cy="400110"/>
          </a:xfrm>
          <a:prstGeom prst="rect">
            <a:avLst/>
          </a:prstGeom>
          <a:noFill/>
        </p:spPr>
        <p:txBody>
          <a:bodyPr wrap="square" rtlCol="0">
            <a:spAutoFit/>
          </a:bodyPr>
          <a:lstStyle/>
          <a:p>
            <a:r>
              <a:rPr lang="en-US" sz="2000" dirty="0" smtClean="0">
                <a:latin typeface="Arial Unicode MS" panose="020B0604020202020204" pitchFamily="34" charset="-128"/>
                <a:ea typeface="Arial Unicode MS" panose="020B0604020202020204" pitchFamily="34" charset="-128"/>
                <a:cs typeface="Arial Unicode MS" panose="020B0604020202020204" pitchFamily="34" charset="-128"/>
              </a:rPr>
              <a:t>MM </a:t>
            </a:r>
            <a:r>
              <a:rPr lang="en-US" sz="2000" dirty="0" err="1" smtClean="0">
                <a:latin typeface="Arial Unicode MS" panose="020B0604020202020204" pitchFamily="34" charset="-128"/>
                <a:ea typeface="Arial Unicode MS" panose="020B0604020202020204" pitchFamily="34" charset="-128"/>
                <a:cs typeface="Arial Unicode MS" panose="020B0604020202020204" pitchFamily="34" charset="-128"/>
              </a:rPr>
              <a:t>Namecoin</a:t>
            </a:r>
            <a:endParaRPr lang="en-US" sz="2000" dirty="0">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17" name="Oval 16"/>
          <p:cNvSpPr/>
          <p:nvPr/>
        </p:nvSpPr>
        <p:spPr>
          <a:xfrm>
            <a:off x="1582195" y="3743688"/>
            <a:ext cx="3579562" cy="2822050"/>
          </a:xfrm>
          <a:prstGeom prst="ellipse">
            <a:avLst/>
          </a:prstGeom>
          <a:noFill/>
          <a:ln w="57150">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itle 1"/>
          <p:cNvSpPr txBox="1">
            <a:spLocks/>
          </p:cNvSpPr>
          <p:nvPr/>
        </p:nvSpPr>
        <p:spPr>
          <a:xfrm>
            <a:off x="-284161" y="5436412"/>
            <a:ext cx="2588157" cy="11811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400" b="1" dirty="0" smtClean="0"/>
              <a:t>Bandwidth Consequences</a:t>
            </a:r>
            <a:endParaRPr lang="en-US" sz="3600" b="1" dirty="0"/>
          </a:p>
        </p:txBody>
      </p:sp>
    </p:spTree>
    <p:extLst>
      <p:ext uri="{BB962C8B-B14F-4D97-AF65-F5344CB8AC3E}">
        <p14:creationId xmlns:p14="http://schemas.microsoft.com/office/powerpoint/2010/main" val="644540084"/>
      </p:ext>
    </p:extLst>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cxnSp>
        <p:nvCxnSpPr>
          <p:cNvPr id="4" name="Straight Connector 3"/>
          <p:cNvCxnSpPr/>
          <p:nvPr/>
        </p:nvCxnSpPr>
        <p:spPr>
          <a:xfrm flipH="1">
            <a:off x="1816223" y="4694198"/>
            <a:ext cx="4191000" cy="0"/>
          </a:xfrm>
          <a:prstGeom prst="line">
            <a:avLst/>
          </a:prstGeom>
          <a:ln w="762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a:off x="3797423" y="2865398"/>
            <a:ext cx="0" cy="152400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1206623" y="2027198"/>
            <a:ext cx="1368324" cy="646331"/>
          </a:xfrm>
          <a:prstGeom prst="rect">
            <a:avLst/>
          </a:prstGeom>
          <a:noFill/>
        </p:spPr>
        <p:txBody>
          <a:bodyPr wrap="none" rtlCol="0">
            <a:spAutoFit/>
          </a:bodyPr>
          <a:lstStyle/>
          <a:p>
            <a:pPr algn="ctr"/>
            <a:r>
              <a:rPr lang="en-US" dirty="0" smtClean="0"/>
              <a:t>Price [tx fee]</a:t>
            </a:r>
          </a:p>
          <a:p>
            <a:pPr algn="ctr"/>
            <a:r>
              <a:rPr lang="en-US" dirty="0" smtClean="0"/>
              <a:t>(BTC / kB)</a:t>
            </a:r>
            <a:endParaRPr lang="en-US" dirty="0"/>
          </a:p>
        </p:txBody>
      </p:sp>
      <p:sp>
        <p:nvSpPr>
          <p:cNvPr id="7" name="TextBox 6"/>
          <p:cNvSpPr txBox="1"/>
          <p:nvPr/>
        </p:nvSpPr>
        <p:spPr>
          <a:xfrm>
            <a:off x="6094299" y="4509532"/>
            <a:ext cx="1426481" cy="369332"/>
          </a:xfrm>
          <a:prstGeom prst="rect">
            <a:avLst/>
          </a:prstGeom>
          <a:noFill/>
        </p:spPr>
        <p:txBody>
          <a:bodyPr wrap="none" rtlCol="0">
            <a:spAutoFit/>
          </a:bodyPr>
          <a:lstStyle/>
          <a:p>
            <a:r>
              <a:rPr lang="en-US" dirty="0" smtClean="0"/>
              <a:t>Quantity (kB)</a:t>
            </a:r>
            <a:endParaRPr lang="en-US" dirty="0"/>
          </a:p>
        </p:txBody>
      </p:sp>
      <p:sp>
        <p:nvSpPr>
          <p:cNvPr id="8" name="TextBox 7"/>
          <p:cNvSpPr txBox="1"/>
          <p:nvPr/>
        </p:nvSpPr>
        <p:spPr>
          <a:xfrm>
            <a:off x="3471051" y="4694198"/>
            <a:ext cx="652743" cy="369332"/>
          </a:xfrm>
          <a:prstGeom prst="rect">
            <a:avLst/>
          </a:prstGeom>
          <a:noFill/>
        </p:spPr>
        <p:txBody>
          <a:bodyPr wrap="none" rtlCol="0">
            <a:spAutoFit/>
          </a:bodyPr>
          <a:lstStyle/>
          <a:p>
            <a:r>
              <a:rPr lang="en-US" dirty="0" smtClean="0"/>
              <a:t>1000</a:t>
            </a:r>
            <a:endParaRPr lang="en-US" dirty="0"/>
          </a:p>
        </p:txBody>
      </p:sp>
      <p:cxnSp>
        <p:nvCxnSpPr>
          <p:cNvPr id="9" name="Straight Connector 8"/>
          <p:cNvCxnSpPr/>
          <p:nvPr/>
        </p:nvCxnSpPr>
        <p:spPr>
          <a:xfrm flipH="1">
            <a:off x="3416423" y="4389398"/>
            <a:ext cx="381000" cy="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3416423" y="4389398"/>
            <a:ext cx="0" cy="120134"/>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H="1">
            <a:off x="3111623" y="4509532"/>
            <a:ext cx="304800" cy="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3111623" y="4509532"/>
            <a:ext cx="0" cy="7620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H="1">
            <a:off x="1816223" y="4585732"/>
            <a:ext cx="1295400" cy="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1816223" y="2673529"/>
            <a:ext cx="0" cy="2057400"/>
          </a:xfrm>
          <a:prstGeom prst="line">
            <a:avLst/>
          </a:prstGeom>
          <a:ln w="762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3390900" y="2482334"/>
            <a:ext cx="813043" cy="369332"/>
          </a:xfrm>
          <a:prstGeom prst="rect">
            <a:avLst/>
          </a:prstGeom>
          <a:noFill/>
        </p:spPr>
        <p:txBody>
          <a:bodyPr wrap="none" rtlCol="0">
            <a:spAutoFit/>
          </a:bodyPr>
          <a:lstStyle/>
          <a:p>
            <a:r>
              <a:rPr lang="en-US" dirty="0" smtClean="0">
                <a:solidFill>
                  <a:srgbClr val="0070C0"/>
                </a:solidFill>
              </a:rPr>
              <a:t>Supply</a:t>
            </a:r>
            <a:endParaRPr lang="en-US" dirty="0">
              <a:solidFill>
                <a:srgbClr val="0070C0"/>
              </a:solidFill>
            </a:endParaRPr>
          </a:p>
        </p:txBody>
      </p:sp>
      <p:sp>
        <p:nvSpPr>
          <p:cNvPr id="16" name="TextBox 15"/>
          <p:cNvSpPr txBox="1"/>
          <p:nvPr/>
        </p:nvSpPr>
        <p:spPr>
          <a:xfrm>
            <a:off x="4915021" y="3548339"/>
            <a:ext cx="926857" cy="307777"/>
          </a:xfrm>
          <a:prstGeom prst="rect">
            <a:avLst/>
          </a:prstGeom>
          <a:noFill/>
        </p:spPr>
        <p:txBody>
          <a:bodyPr wrap="none" rtlCol="0">
            <a:spAutoFit/>
          </a:bodyPr>
          <a:lstStyle/>
          <a:p>
            <a:r>
              <a:rPr lang="en-US" sz="1400" dirty="0" smtClean="0">
                <a:solidFill>
                  <a:schemeClr val="accent6">
                    <a:lumMod val="75000"/>
                  </a:schemeClr>
                </a:solidFill>
              </a:rPr>
              <a:t>Demand ?</a:t>
            </a:r>
            <a:endParaRPr lang="en-US" sz="1400" dirty="0">
              <a:solidFill>
                <a:schemeClr val="accent6">
                  <a:lumMod val="75000"/>
                </a:schemeClr>
              </a:solidFill>
            </a:endParaRPr>
          </a:p>
        </p:txBody>
      </p:sp>
      <p:sp>
        <p:nvSpPr>
          <p:cNvPr id="17" name="Freeform 16"/>
          <p:cNvSpPr/>
          <p:nvPr/>
        </p:nvSpPr>
        <p:spPr>
          <a:xfrm>
            <a:off x="1835273" y="3419138"/>
            <a:ext cx="3054350" cy="755650"/>
          </a:xfrm>
          <a:custGeom>
            <a:avLst/>
            <a:gdLst>
              <a:gd name="connsiteX0" fmla="*/ 0 w 3054350"/>
              <a:gd name="connsiteY0" fmla="*/ 0 h 755650"/>
              <a:gd name="connsiteX1" fmla="*/ 1231900 w 3054350"/>
              <a:gd name="connsiteY1" fmla="*/ 596900 h 755650"/>
              <a:gd name="connsiteX2" fmla="*/ 3054350 w 3054350"/>
              <a:gd name="connsiteY2" fmla="*/ 755650 h 755650"/>
            </a:gdLst>
            <a:ahLst/>
            <a:cxnLst>
              <a:cxn ang="0">
                <a:pos x="connsiteX0" y="connsiteY0"/>
              </a:cxn>
              <a:cxn ang="0">
                <a:pos x="connsiteX1" y="connsiteY1"/>
              </a:cxn>
              <a:cxn ang="0">
                <a:pos x="connsiteX2" y="connsiteY2"/>
              </a:cxn>
            </a:cxnLst>
            <a:rect l="l" t="t" r="r" b="b"/>
            <a:pathLst>
              <a:path w="3054350" h="755650">
                <a:moveTo>
                  <a:pt x="0" y="0"/>
                </a:moveTo>
                <a:cubicBezTo>
                  <a:pt x="361421" y="235479"/>
                  <a:pt x="722842" y="470958"/>
                  <a:pt x="1231900" y="596900"/>
                </a:cubicBezTo>
                <a:cubicBezTo>
                  <a:pt x="1740958" y="722842"/>
                  <a:pt x="3054350" y="755650"/>
                  <a:pt x="3054350" y="755650"/>
                </a:cubicBezTo>
              </a:path>
            </a:pathLst>
          </a:custGeom>
          <a:ln w="190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8" name="Freeform 17"/>
          <p:cNvSpPr/>
          <p:nvPr/>
        </p:nvSpPr>
        <p:spPr>
          <a:xfrm>
            <a:off x="1835273" y="2946579"/>
            <a:ext cx="3054350" cy="755650"/>
          </a:xfrm>
          <a:custGeom>
            <a:avLst/>
            <a:gdLst>
              <a:gd name="connsiteX0" fmla="*/ 0 w 3054350"/>
              <a:gd name="connsiteY0" fmla="*/ 0 h 755650"/>
              <a:gd name="connsiteX1" fmla="*/ 1231900 w 3054350"/>
              <a:gd name="connsiteY1" fmla="*/ 596900 h 755650"/>
              <a:gd name="connsiteX2" fmla="*/ 3054350 w 3054350"/>
              <a:gd name="connsiteY2" fmla="*/ 755650 h 755650"/>
            </a:gdLst>
            <a:ahLst/>
            <a:cxnLst>
              <a:cxn ang="0">
                <a:pos x="connsiteX0" y="connsiteY0"/>
              </a:cxn>
              <a:cxn ang="0">
                <a:pos x="connsiteX1" y="connsiteY1"/>
              </a:cxn>
              <a:cxn ang="0">
                <a:pos x="connsiteX2" y="connsiteY2"/>
              </a:cxn>
            </a:cxnLst>
            <a:rect l="l" t="t" r="r" b="b"/>
            <a:pathLst>
              <a:path w="3054350" h="755650">
                <a:moveTo>
                  <a:pt x="0" y="0"/>
                </a:moveTo>
                <a:cubicBezTo>
                  <a:pt x="361421" y="235479"/>
                  <a:pt x="722842" y="470958"/>
                  <a:pt x="1231900" y="596900"/>
                </a:cubicBezTo>
                <a:cubicBezTo>
                  <a:pt x="1740958" y="722842"/>
                  <a:pt x="3054350" y="755650"/>
                  <a:pt x="3054350" y="755650"/>
                </a:cubicBezTo>
              </a:path>
            </a:pathLst>
          </a:custGeom>
          <a:ln w="190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9" name="TextBox 18"/>
          <p:cNvSpPr txBox="1"/>
          <p:nvPr/>
        </p:nvSpPr>
        <p:spPr>
          <a:xfrm>
            <a:off x="4915022" y="4014349"/>
            <a:ext cx="926857" cy="307777"/>
          </a:xfrm>
          <a:prstGeom prst="rect">
            <a:avLst/>
          </a:prstGeom>
          <a:noFill/>
        </p:spPr>
        <p:txBody>
          <a:bodyPr wrap="none" rtlCol="0">
            <a:spAutoFit/>
          </a:bodyPr>
          <a:lstStyle/>
          <a:p>
            <a:r>
              <a:rPr lang="en-US" sz="1400" dirty="0" smtClean="0">
                <a:solidFill>
                  <a:schemeClr val="accent6">
                    <a:lumMod val="75000"/>
                  </a:schemeClr>
                </a:solidFill>
              </a:rPr>
              <a:t>Demand ?</a:t>
            </a:r>
            <a:endParaRPr lang="en-US" sz="1400" dirty="0">
              <a:solidFill>
                <a:schemeClr val="accent6">
                  <a:lumMod val="75000"/>
                </a:schemeClr>
              </a:solidFill>
            </a:endParaRPr>
          </a:p>
        </p:txBody>
      </p:sp>
      <p:sp>
        <p:nvSpPr>
          <p:cNvPr id="20" name="TextBox 19"/>
          <p:cNvSpPr txBox="1"/>
          <p:nvPr/>
        </p:nvSpPr>
        <p:spPr>
          <a:xfrm>
            <a:off x="4781551" y="4386421"/>
            <a:ext cx="926857" cy="307777"/>
          </a:xfrm>
          <a:prstGeom prst="rect">
            <a:avLst/>
          </a:prstGeom>
          <a:noFill/>
        </p:spPr>
        <p:txBody>
          <a:bodyPr wrap="none" rtlCol="0">
            <a:spAutoFit/>
          </a:bodyPr>
          <a:lstStyle/>
          <a:p>
            <a:r>
              <a:rPr lang="en-US" sz="1400" dirty="0" smtClean="0">
                <a:solidFill>
                  <a:schemeClr val="accent6">
                    <a:lumMod val="75000"/>
                  </a:schemeClr>
                </a:solidFill>
              </a:rPr>
              <a:t>Demand ?</a:t>
            </a:r>
            <a:endParaRPr lang="en-US" sz="1400" dirty="0">
              <a:solidFill>
                <a:schemeClr val="accent6">
                  <a:lumMod val="75000"/>
                </a:schemeClr>
              </a:solidFill>
            </a:endParaRPr>
          </a:p>
        </p:txBody>
      </p:sp>
      <p:sp>
        <p:nvSpPr>
          <p:cNvPr id="21" name="Freeform 20"/>
          <p:cNvSpPr/>
          <p:nvPr/>
        </p:nvSpPr>
        <p:spPr>
          <a:xfrm>
            <a:off x="1835273" y="3684032"/>
            <a:ext cx="2971800" cy="901700"/>
          </a:xfrm>
          <a:custGeom>
            <a:avLst/>
            <a:gdLst>
              <a:gd name="connsiteX0" fmla="*/ 0 w 2971800"/>
              <a:gd name="connsiteY0" fmla="*/ 0 h 901700"/>
              <a:gd name="connsiteX1" fmla="*/ 374650 w 2971800"/>
              <a:gd name="connsiteY1" fmla="*/ 698500 h 901700"/>
              <a:gd name="connsiteX2" fmla="*/ 1092200 w 2971800"/>
              <a:gd name="connsiteY2" fmla="*/ 863600 h 901700"/>
              <a:gd name="connsiteX3" fmla="*/ 2971800 w 2971800"/>
              <a:gd name="connsiteY3" fmla="*/ 901700 h 901700"/>
            </a:gdLst>
            <a:ahLst/>
            <a:cxnLst>
              <a:cxn ang="0">
                <a:pos x="connsiteX0" y="connsiteY0"/>
              </a:cxn>
              <a:cxn ang="0">
                <a:pos x="connsiteX1" y="connsiteY1"/>
              </a:cxn>
              <a:cxn ang="0">
                <a:pos x="connsiteX2" y="connsiteY2"/>
              </a:cxn>
              <a:cxn ang="0">
                <a:pos x="connsiteX3" y="connsiteY3"/>
              </a:cxn>
            </a:cxnLst>
            <a:rect l="l" t="t" r="r" b="b"/>
            <a:pathLst>
              <a:path w="2971800" h="901700">
                <a:moveTo>
                  <a:pt x="0" y="0"/>
                </a:moveTo>
                <a:cubicBezTo>
                  <a:pt x="96308" y="277283"/>
                  <a:pt x="192617" y="554567"/>
                  <a:pt x="374650" y="698500"/>
                </a:cubicBezTo>
                <a:cubicBezTo>
                  <a:pt x="556683" y="842433"/>
                  <a:pt x="659342" y="829733"/>
                  <a:pt x="1092200" y="863600"/>
                </a:cubicBezTo>
                <a:cubicBezTo>
                  <a:pt x="1525058" y="897467"/>
                  <a:pt x="2248429" y="899583"/>
                  <a:pt x="2971800" y="901700"/>
                </a:cubicBezTo>
              </a:path>
            </a:pathLst>
          </a:custGeom>
          <a:ln w="190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2" name="TextBox 21"/>
          <p:cNvSpPr txBox="1"/>
          <p:nvPr/>
        </p:nvSpPr>
        <p:spPr>
          <a:xfrm>
            <a:off x="5016623" y="3170832"/>
            <a:ext cx="926857" cy="307777"/>
          </a:xfrm>
          <a:prstGeom prst="rect">
            <a:avLst/>
          </a:prstGeom>
          <a:noFill/>
        </p:spPr>
        <p:txBody>
          <a:bodyPr wrap="none" rtlCol="0">
            <a:spAutoFit/>
          </a:bodyPr>
          <a:lstStyle/>
          <a:p>
            <a:r>
              <a:rPr lang="en-US" sz="1400" dirty="0" smtClean="0">
                <a:solidFill>
                  <a:schemeClr val="accent6">
                    <a:lumMod val="75000"/>
                  </a:schemeClr>
                </a:solidFill>
              </a:rPr>
              <a:t>Demand ?</a:t>
            </a:r>
            <a:endParaRPr lang="en-US" sz="1400" dirty="0">
              <a:solidFill>
                <a:schemeClr val="accent6">
                  <a:lumMod val="75000"/>
                </a:schemeClr>
              </a:solidFill>
            </a:endParaRPr>
          </a:p>
        </p:txBody>
      </p:sp>
      <p:cxnSp>
        <p:nvCxnSpPr>
          <p:cNvPr id="23" name="Straight Connector 22"/>
          <p:cNvCxnSpPr>
            <a:endCxn id="22" idx="1"/>
          </p:cNvCxnSpPr>
          <p:nvPr/>
        </p:nvCxnSpPr>
        <p:spPr>
          <a:xfrm>
            <a:off x="1835273" y="2789198"/>
            <a:ext cx="3181350" cy="535523"/>
          </a:xfrm>
          <a:prstGeom prst="line">
            <a:avLst/>
          </a:prstGeom>
          <a:ln w="190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pic>
        <p:nvPicPr>
          <p:cNvPr id="24" name="image3.png" descr="bloq-logo.png"/>
          <p:cNvPicPr>
            <a:picLocks noChangeAspect="1"/>
          </p:cNvPicPr>
          <p:nvPr/>
        </p:nvPicPr>
        <p:blipFill>
          <a:blip r:embed="rId3">
            <a:extLst/>
          </a:blip>
          <a:stretch>
            <a:fillRect/>
          </a:stretch>
        </p:blipFill>
        <p:spPr>
          <a:xfrm>
            <a:off x="8237272" y="76200"/>
            <a:ext cx="830528" cy="400610"/>
          </a:xfrm>
          <a:prstGeom prst="rect">
            <a:avLst/>
          </a:prstGeom>
          <a:ln w="12700">
            <a:miter lim="400000"/>
          </a:ln>
        </p:spPr>
      </p:pic>
      <p:pic>
        <p:nvPicPr>
          <p:cNvPr id="25" name="image4.png"/>
          <p:cNvPicPr>
            <a:picLocks noChangeAspect="1"/>
          </p:cNvPicPr>
          <p:nvPr/>
        </p:nvPicPr>
        <p:blipFill>
          <a:blip r:embed="rId4">
            <a:extLst/>
          </a:blip>
          <a:stretch>
            <a:fillRect/>
          </a:stretch>
        </p:blipFill>
        <p:spPr>
          <a:xfrm>
            <a:off x="8458200" y="6697280"/>
            <a:ext cx="624704" cy="84520"/>
          </a:xfrm>
          <a:prstGeom prst="rect">
            <a:avLst/>
          </a:prstGeom>
          <a:ln w="12700">
            <a:miter lim="400000"/>
          </a:ln>
        </p:spPr>
      </p:pic>
      <p:sp>
        <p:nvSpPr>
          <p:cNvPr id="3" name="Slide Number Placeholder 2"/>
          <p:cNvSpPr>
            <a:spLocks noGrp="1"/>
          </p:cNvSpPr>
          <p:nvPr>
            <p:ph type="sldNum" sz="quarter" idx="12"/>
          </p:nvPr>
        </p:nvSpPr>
        <p:spPr/>
        <p:txBody>
          <a:bodyPr/>
          <a:lstStyle/>
          <a:p>
            <a:fld id="{B2FC610D-FAE1-464C-9CF3-920562D0AD66}" type="slidenum">
              <a:rPr lang="en-US" smtClean="0"/>
              <a:t>165</a:t>
            </a:fld>
            <a:endParaRPr lang="en-US"/>
          </a:p>
        </p:txBody>
      </p:sp>
      <p:sp>
        <p:nvSpPr>
          <p:cNvPr id="26" name="Flowchart: Process 25"/>
          <p:cNvSpPr/>
          <p:nvPr/>
        </p:nvSpPr>
        <p:spPr>
          <a:xfrm rot="1438582">
            <a:off x="1802749" y="5919492"/>
            <a:ext cx="990600" cy="133889"/>
          </a:xfrm>
          <a:prstGeom prst="flowChartProcess">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lowchart: Process 26"/>
          <p:cNvSpPr/>
          <p:nvPr/>
        </p:nvSpPr>
        <p:spPr>
          <a:xfrm rot="20679460">
            <a:off x="1816284" y="5915594"/>
            <a:ext cx="990600" cy="133889"/>
          </a:xfrm>
          <a:prstGeom prst="flowChartProcess">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1956076" y="5419012"/>
            <a:ext cx="697073" cy="60997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2059001" y="5617737"/>
            <a:ext cx="190500" cy="189738"/>
          </a:xfrm>
          <a:prstGeom prst="ellips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a:off x="2359038" y="5623339"/>
            <a:ext cx="182825" cy="189738"/>
          </a:xfrm>
          <a:prstGeom prst="ellipse">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ounded Rectangle 30"/>
          <p:cNvSpPr/>
          <p:nvPr/>
        </p:nvSpPr>
        <p:spPr>
          <a:xfrm>
            <a:off x="2140888" y="5921326"/>
            <a:ext cx="76200" cy="134165"/>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ounded Rectangle 31"/>
          <p:cNvSpPr/>
          <p:nvPr/>
        </p:nvSpPr>
        <p:spPr>
          <a:xfrm>
            <a:off x="2217088" y="5921326"/>
            <a:ext cx="76200" cy="134165"/>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ounded Rectangle 32"/>
          <p:cNvSpPr/>
          <p:nvPr/>
        </p:nvSpPr>
        <p:spPr>
          <a:xfrm>
            <a:off x="2298050" y="5921315"/>
            <a:ext cx="76200" cy="134165"/>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ounded Rectangle 33"/>
          <p:cNvSpPr/>
          <p:nvPr/>
        </p:nvSpPr>
        <p:spPr>
          <a:xfrm>
            <a:off x="2374250" y="5918745"/>
            <a:ext cx="76200" cy="134165"/>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lowchart: Process 34"/>
          <p:cNvSpPr/>
          <p:nvPr/>
        </p:nvSpPr>
        <p:spPr>
          <a:xfrm rot="1016387">
            <a:off x="946830" y="6073645"/>
            <a:ext cx="594261" cy="83274"/>
          </a:xfrm>
          <a:prstGeom prst="flowChartProcess">
            <a:avLst/>
          </a:prstGeom>
          <a:solidFill>
            <a:schemeClr val="bg1">
              <a:alpha val="65000"/>
            </a:schemeClr>
          </a:solidFill>
          <a:ln>
            <a:solidFill>
              <a:schemeClr val="tx1">
                <a:alpha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lowchart: Process 35"/>
          <p:cNvSpPr/>
          <p:nvPr/>
        </p:nvSpPr>
        <p:spPr>
          <a:xfrm rot="20679460">
            <a:off x="955978" y="6084018"/>
            <a:ext cx="594261" cy="83274"/>
          </a:xfrm>
          <a:prstGeom prst="flowChartProcess">
            <a:avLst/>
          </a:prstGeom>
          <a:solidFill>
            <a:schemeClr val="bg1">
              <a:alpha val="65000"/>
            </a:schemeClr>
          </a:solidFill>
          <a:ln>
            <a:solidFill>
              <a:schemeClr val="tx1">
                <a:alpha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p:cNvSpPr/>
          <p:nvPr/>
        </p:nvSpPr>
        <p:spPr>
          <a:xfrm>
            <a:off x="1031751" y="5787201"/>
            <a:ext cx="418174" cy="379381"/>
          </a:xfrm>
          <a:prstGeom prst="ellipse">
            <a:avLst/>
          </a:prstGeom>
          <a:solidFill>
            <a:schemeClr val="bg1">
              <a:alpha val="65000"/>
            </a:schemeClr>
          </a:solidFill>
          <a:ln>
            <a:solidFill>
              <a:schemeClr val="tx1">
                <a:alpha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p:cNvSpPr/>
          <p:nvPr/>
        </p:nvSpPr>
        <p:spPr>
          <a:xfrm>
            <a:off x="1111423" y="5865241"/>
            <a:ext cx="114281" cy="118010"/>
          </a:xfrm>
          <a:prstGeom prst="ellipse">
            <a:avLst/>
          </a:prstGeom>
          <a:solidFill>
            <a:schemeClr val="tx1">
              <a:alpha val="65000"/>
            </a:schemeClr>
          </a:solidFill>
          <a:ln w="9525">
            <a:solidFill>
              <a:schemeClr val="tx1">
                <a:alpha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p:cNvSpPr/>
          <p:nvPr/>
        </p:nvSpPr>
        <p:spPr>
          <a:xfrm>
            <a:off x="1258496" y="5865443"/>
            <a:ext cx="109677" cy="118010"/>
          </a:xfrm>
          <a:prstGeom prst="ellipse">
            <a:avLst/>
          </a:prstGeom>
          <a:solidFill>
            <a:schemeClr val="tx1">
              <a:alpha val="65000"/>
            </a:schemeClr>
          </a:solidFill>
          <a:ln w="9525">
            <a:solidFill>
              <a:schemeClr val="tx1">
                <a:alpha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ounded Rectangle 39"/>
          <p:cNvSpPr/>
          <p:nvPr/>
        </p:nvSpPr>
        <p:spPr>
          <a:xfrm>
            <a:off x="1146096" y="6105037"/>
            <a:ext cx="45719" cy="83446"/>
          </a:xfrm>
          <a:prstGeom prst="roundRect">
            <a:avLst/>
          </a:prstGeom>
          <a:solidFill>
            <a:schemeClr val="bg1">
              <a:alpha val="65000"/>
            </a:schemeClr>
          </a:solidFill>
          <a:ln w="12700">
            <a:solidFill>
              <a:schemeClr val="tx1">
                <a:alpha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ounded Rectangle 40"/>
          <p:cNvSpPr/>
          <p:nvPr/>
        </p:nvSpPr>
        <p:spPr>
          <a:xfrm>
            <a:off x="1202845" y="6105037"/>
            <a:ext cx="45719" cy="83446"/>
          </a:xfrm>
          <a:prstGeom prst="roundRect">
            <a:avLst/>
          </a:prstGeom>
          <a:solidFill>
            <a:schemeClr val="bg1">
              <a:alpha val="65000"/>
            </a:schemeClr>
          </a:solidFill>
          <a:ln w="12700">
            <a:solidFill>
              <a:schemeClr val="tx1">
                <a:alpha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ounded Rectangle 41"/>
          <p:cNvSpPr/>
          <p:nvPr/>
        </p:nvSpPr>
        <p:spPr>
          <a:xfrm>
            <a:off x="1258496" y="6105037"/>
            <a:ext cx="45719" cy="83446"/>
          </a:xfrm>
          <a:prstGeom prst="roundRect">
            <a:avLst/>
          </a:prstGeom>
          <a:solidFill>
            <a:schemeClr val="bg1">
              <a:alpha val="65000"/>
            </a:schemeClr>
          </a:solidFill>
          <a:ln w="12700">
            <a:solidFill>
              <a:schemeClr val="tx1">
                <a:alpha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ounded Rectangle 42"/>
          <p:cNvSpPr/>
          <p:nvPr/>
        </p:nvSpPr>
        <p:spPr>
          <a:xfrm>
            <a:off x="1315620" y="6102453"/>
            <a:ext cx="45719" cy="83446"/>
          </a:xfrm>
          <a:prstGeom prst="roundRect">
            <a:avLst/>
          </a:prstGeom>
          <a:solidFill>
            <a:schemeClr val="bg1">
              <a:alpha val="65000"/>
            </a:schemeClr>
          </a:solidFill>
          <a:ln w="12700">
            <a:solidFill>
              <a:schemeClr val="tx1">
                <a:alpha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p:cNvSpPr/>
          <p:nvPr/>
        </p:nvSpPr>
        <p:spPr>
          <a:xfrm>
            <a:off x="1223601" y="6000842"/>
            <a:ext cx="45719" cy="56284"/>
          </a:xfrm>
          <a:prstGeom prst="ellipse">
            <a:avLst/>
          </a:prstGeom>
          <a:solidFill>
            <a:schemeClr val="tx1">
              <a:alpha val="65000"/>
            </a:schemeClr>
          </a:solidFill>
          <a:ln w="9525">
            <a:solidFill>
              <a:schemeClr val="tx1">
                <a:alpha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4629088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Miners Must Run All Viable Sidechains</a:t>
            </a:r>
            <a:endParaRPr lang="en-US" dirty="0"/>
          </a:p>
        </p:txBody>
      </p:sp>
      <p:sp>
        <p:nvSpPr>
          <p:cNvPr id="3" name="Content Placeholder 2"/>
          <p:cNvSpPr>
            <a:spLocks noGrp="1"/>
          </p:cNvSpPr>
          <p:nvPr>
            <p:ph idx="1"/>
          </p:nvPr>
        </p:nvSpPr>
        <p:spPr>
          <a:xfrm>
            <a:off x="880076" y="4191000"/>
            <a:ext cx="7383848" cy="2286000"/>
          </a:xfrm>
        </p:spPr>
        <p:txBody>
          <a:bodyPr>
            <a:normAutofit/>
          </a:bodyPr>
          <a:lstStyle/>
          <a:p>
            <a:pPr marL="514350" indent="-514350">
              <a:buFont typeface="+mj-lt"/>
              <a:buAutoNum type="arabicPeriod"/>
            </a:pPr>
            <a:r>
              <a:rPr lang="en-US" dirty="0"/>
              <a:t>What are the effects of this</a:t>
            </a:r>
            <a:r>
              <a:rPr lang="en-US" dirty="0" smtClean="0"/>
              <a:t>?</a:t>
            </a:r>
          </a:p>
          <a:p>
            <a:pPr marL="514350" indent="-514350">
              <a:buFont typeface="+mj-lt"/>
              <a:buAutoNum type="arabicPeriod"/>
            </a:pPr>
            <a:r>
              <a:rPr lang="en-US" dirty="0" smtClean="0"/>
              <a:t>Can we minimize these effects?</a:t>
            </a:r>
          </a:p>
          <a:p>
            <a:pPr marL="514350" indent="-514350">
              <a:buFont typeface="+mj-lt"/>
              <a:buAutoNum type="arabicPeriod"/>
            </a:pPr>
            <a:r>
              <a:rPr lang="en-US" dirty="0" smtClean="0"/>
              <a:t>What recourse do we have, if something bad happens?</a:t>
            </a:r>
          </a:p>
        </p:txBody>
      </p:sp>
      <p:pic>
        <p:nvPicPr>
          <p:cNvPr id="7" name="image3.png" descr="bloq-logo.png"/>
          <p:cNvPicPr>
            <a:picLocks noChangeAspect="1"/>
          </p:cNvPicPr>
          <p:nvPr/>
        </p:nvPicPr>
        <p:blipFill>
          <a:blip r:embed="rId3">
            <a:extLst/>
          </a:blip>
          <a:stretch>
            <a:fillRect/>
          </a:stretch>
        </p:blipFill>
        <p:spPr>
          <a:xfrm>
            <a:off x="8237272" y="76200"/>
            <a:ext cx="830528" cy="400610"/>
          </a:xfrm>
          <a:prstGeom prst="rect">
            <a:avLst/>
          </a:prstGeom>
          <a:ln w="12700">
            <a:miter lim="400000"/>
          </a:ln>
        </p:spPr>
      </p:pic>
      <p:pic>
        <p:nvPicPr>
          <p:cNvPr id="8" name="image4.png"/>
          <p:cNvPicPr>
            <a:picLocks noChangeAspect="1"/>
          </p:cNvPicPr>
          <p:nvPr/>
        </p:nvPicPr>
        <p:blipFill>
          <a:blip r:embed="rId4">
            <a:extLst/>
          </a:blip>
          <a:stretch>
            <a:fillRect/>
          </a:stretch>
        </p:blipFill>
        <p:spPr>
          <a:xfrm>
            <a:off x="8458200" y="6697280"/>
            <a:ext cx="624704" cy="84520"/>
          </a:xfrm>
          <a:prstGeom prst="rect">
            <a:avLst/>
          </a:prstGeom>
          <a:ln w="12700">
            <a:miter lim="400000"/>
          </a:ln>
        </p:spPr>
      </p:pic>
      <p:sp>
        <p:nvSpPr>
          <p:cNvPr id="6" name="Content Placeholder 2"/>
          <p:cNvSpPr txBox="1">
            <a:spLocks/>
          </p:cNvSpPr>
          <p:nvPr/>
        </p:nvSpPr>
        <p:spPr>
          <a:xfrm>
            <a:off x="457200" y="3511550"/>
            <a:ext cx="7498148" cy="9144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smtClean="0"/>
              <a:t>Sidechains are </a:t>
            </a:r>
            <a:r>
              <a:rPr lang="en-US" u="sng" dirty="0" smtClean="0"/>
              <a:t>affecting</a:t>
            </a:r>
            <a:r>
              <a:rPr lang="en-US" dirty="0" smtClean="0"/>
              <a:t> </a:t>
            </a:r>
            <a:r>
              <a:rPr lang="en-US" b="1" i="1" dirty="0" smtClean="0"/>
              <a:t>the Bitcoin miners</a:t>
            </a:r>
            <a:r>
              <a:rPr lang="en-US" dirty="0" smtClean="0"/>
              <a:t>.</a:t>
            </a:r>
          </a:p>
        </p:txBody>
      </p:sp>
      <p:sp>
        <p:nvSpPr>
          <p:cNvPr id="4" name="Slide Number Placeholder 3"/>
          <p:cNvSpPr>
            <a:spLocks noGrp="1"/>
          </p:cNvSpPr>
          <p:nvPr>
            <p:ph type="sldNum" sz="quarter" idx="12"/>
          </p:nvPr>
        </p:nvSpPr>
        <p:spPr/>
        <p:txBody>
          <a:bodyPr/>
          <a:lstStyle/>
          <a:p>
            <a:fld id="{B2FC610D-FAE1-464C-9CF3-920562D0AD66}" type="slidenum">
              <a:rPr lang="en-US" smtClean="0"/>
              <a:t>17</a:t>
            </a:fld>
            <a:endParaRPr lang="en-US"/>
          </a:p>
        </p:txBody>
      </p:sp>
      <p:pic>
        <p:nvPicPr>
          <p:cNvPr id="9" name="Picture 8"/>
          <p:cNvPicPr>
            <a:picLocks noChangeAspect="1"/>
          </p:cNvPicPr>
          <p:nvPr/>
        </p:nvPicPr>
        <p:blipFill>
          <a:blip r:embed="rId5"/>
          <a:stretch>
            <a:fillRect/>
          </a:stretch>
        </p:blipFill>
        <p:spPr>
          <a:xfrm>
            <a:off x="1905000" y="1402858"/>
            <a:ext cx="5726525" cy="1983993"/>
          </a:xfrm>
          <a:prstGeom prst="roundRect">
            <a:avLst>
              <a:gd name="adj" fmla="val 8594"/>
            </a:avLst>
          </a:prstGeom>
          <a:solidFill>
            <a:srgbClr val="FFFFFF">
              <a:shade val="85000"/>
            </a:srgbClr>
          </a:solidFill>
          <a:ln>
            <a:noFill/>
          </a:ln>
          <a:effectLst/>
        </p:spPr>
      </p:pic>
    </p:spTree>
    <p:extLst>
      <p:ext uri="{BB962C8B-B14F-4D97-AF65-F5344CB8AC3E}">
        <p14:creationId xmlns:p14="http://schemas.microsoft.com/office/powerpoint/2010/main" val="364255125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lstStyle/>
          <a:p>
            <a:r>
              <a:rPr lang="en-US" dirty="0" smtClean="0"/>
              <a:t>Recall: Drivechain Philosophy</a:t>
            </a:r>
            <a:endParaRPr lang="en-US"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600" y="1718267"/>
            <a:ext cx="1762125" cy="2590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quot;No&quot; Symbol 4"/>
          <p:cNvSpPr/>
          <p:nvPr/>
        </p:nvSpPr>
        <p:spPr>
          <a:xfrm>
            <a:off x="174600" y="1456465"/>
            <a:ext cx="3352800" cy="3452022"/>
          </a:xfrm>
          <a:prstGeom prst="noSmoking">
            <a:avLst>
              <a:gd name="adj" fmla="val 10435"/>
            </a:avLst>
          </a:prstGeom>
          <a:solidFill>
            <a:srgbClr val="FF0000">
              <a:alpha val="40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TextBox 5"/>
          <p:cNvSpPr txBox="1"/>
          <p:nvPr/>
        </p:nvSpPr>
        <p:spPr>
          <a:xfrm>
            <a:off x="633182" y="4241799"/>
            <a:ext cx="2476960" cy="707886"/>
          </a:xfrm>
          <a:prstGeom prst="rect">
            <a:avLst/>
          </a:prstGeom>
          <a:noFill/>
        </p:spPr>
        <p:txBody>
          <a:bodyPr wrap="none" rtlCol="0">
            <a:spAutoFit/>
          </a:bodyPr>
          <a:lstStyle/>
          <a:p>
            <a:r>
              <a:rPr lang="en-US" sz="4000" b="1" dirty="0" smtClean="0">
                <a:latin typeface="AngsanaUPC" pitchFamily="18" charset="-34"/>
                <a:cs typeface="AngsanaUPC" pitchFamily="18" charset="-34"/>
              </a:rPr>
              <a:t>(All) Sidechains</a:t>
            </a:r>
            <a:endParaRPr lang="en-US" sz="4000" b="1" dirty="0">
              <a:latin typeface="AngsanaUPC" pitchFamily="18" charset="-34"/>
              <a:cs typeface="AngsanaUPC" pitchFamily="18" charset="-34"/>
            </a:endParaRPr>
          </a:p>
        </p:txBody>
      </p:sp>
      <p:sp>
        <p:nvSpPr>
          <p:cNvPr id="8" name="Title 1"/>
          <p:cNvSpPr txBox="1">
            <a:spLocks/>
          </p:cNvSpPr>
          <p:nvPr/>
        </p:nvSpPr>
        <p:spPr>
          <a:xfrm>
            <a:off x="328382" y="5240599"/>
            <a:ext cx="8815618" cy="145865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342900" indent="-342900" algn="l">
              <a:buFont typeface="Arial" charset="0"/>
              <a:buChar char="•"/>
            </a:pPr>
            <a:r>
              <a:rPr lang="en-US" sz="3200" dirty="0" smtClean="0"/>
              <a:t>Soft fork to add each </a:t>
            </a:r>
            <a:r>
              <a:rPr lang="en-US" sz="3200" i="1" dirty="0" smtClean="0"/>
              <a:t>optional</a:t>
            </a:r>
            <a:r>
              <a:rPr lang="en-US" sz="3200" dirty="0" smtClean="0"/>
              <a:t> SC.</a:t>
            </a:r>
          </a:p>
          <a:p>
            <a:pPr marL="342900" indent="-342900" algn="l">
              <a:buFont typeface="Arial" charset="0"/>
              <a:buChar char="•"/>
            </a:pPr>
            <a:r>
              <a:rPr lang="en-US" sz="3200" dirty="0" smtClean="0"/>
              <a:t>SCs are Rare, Topical, </a:t>
            </a:r>
            <a:r>
              <a:rPr lang="en-US" sz="3200" b="1" i="1" dirty="0" smtClean="0"/>
              <a:t>Profitable</a:t>
            </a:r>
            <a:r>
              <a:rPr lang="en-US" sz="3200" dirty="0" smtClean="0"/>
              <a:t>, Slow, </a:t>
            </a:r>
            <a:r>
              <a:rPr lang="en-US" sz="3200" b="1" i="1" dirty="0" smtClean="0"/>
              <a:t>Deliberate</a:t>
            </a:r>
            <a:r>
              <a:rPr lang="en-US" sz="3200" dirty="0" smtClean="0"/>
              <a:t>.</a:t>
            </a:r>
          </a:p>
          <a:p>
            <a:pPr algn="l"/>
            <a:endParaRPr lang="en-US" sz="2000" dirty="0" smtClean="0"/>
          </a:p>
          <a:p>
            <a:pPr algn="l"/>
            <a:r>
              <a:rPr lang="en-US" sz="2400" dirty="0" smtClean="0"/>
              <a:t>(Trivial) Protection: No SCs added, until market is okay with it.</a:t>
            </a:r>
            <a:endParaRPr lang="en-US" sz="4000" dirty="0"/>
          </a:p>
        </p:txBody>
      </p:sp>
      <p:pic>
        <p:nvPicPr>
          <p:cNvPr id="2052" name="Picture 4" descr="two-sc-method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26142" y="1978949"/>
            <a:ext cx="5160949" cy="2476500"/>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2"/>
          </p:nvPr>
        </p:nvSpPr>
        <p:spPr/>
        <p:txBody>
          <a:bodyPr/>
          <a:lstStyle/>
          <a:p>
            <a:fld id="{B2FC610D-FAE1-464C-9CF3-920562D0AD66}" type="slidenum">
              <a:rPr lang="en-US" smtClean="0"/>
              <a:t>18</a:t>
            </a:fld>
            <a:endParaRPr lang="en-US"/>
          </a:p>
        </p:txBody>
      </p:sp>
    </p:spTree>
    <p:extLst>
      <p:ext uri="{BB962C8B-B14F-4D97-AF65-F5344CB8AC3E}">
        <p14:creationId xmlns:p14="http://schemas.microsoft.com/office/powerpoint/2010/main" val="108917938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3754" y="0"/>
            <a:ext cx="8229600" cy="1143000"/>
          </a:xfrm>
        </p:spPr>
        <p:txBody>
          <a:bodyPr>
            <a:normAutofit fontScale="90000"/>
          </a:bodyPr>
          <a:lstStyle/>
          <a:p>
            <a:r>
              <a:rPr lang="en-US" dirty="0" smtClean="0"/>
              <a:t>Interactivity (Previous presentation.)</a:t>
            </a:r>
            <a:endParaRPr lang="en-US" dirty="0"/>
          </a:p>
        </p:txBody>
      </p:sp>
      <p:pic>
        <p:nvPicPr>
          <p:cNvPr id="5" name="Picture 4"/>
          <p:cNvPicPr>
            <a:picLocks noChangeAspect="1"/>
          </p:cNvPicPr>
          <p:nvPr/>
        </p:nvPicPr>
        <p:blipFill>
          <a:blip r:embed="rId3"/>
          <a:stretch>
            <a:fillRect/>
          </a:stretch>
        </p:blipFill>
        <p:spPr>
          <a:xfrm>
            <a:off x="0" y="1143000"/>
            <a:ext cx="9182100" cy="5076825"/>
          </a:xfrm>
          <a:prstGeom prst="rect">
            <a:avLst/>
          </a:prstGeom>
        </p:spPr>
      </p:pic>
      <p:sp>
        <p:nvSpPr>
          <p:cNvPr id="3" name="Slide Number Placeholder 2"/>
          <p:cNvSpPr>
            <a:spLocks noGrp="1"/>
          </p:cNvSpPr>
          <p:nvPr>
            <p:ph type="sldNum" sz="quarter" idx="12"/>
          </p:nvPr>
        </p:nvSpPr>
        <p:spPr/>
        <p:txBody>
          <a:bodyPr/>
          <a:lstStyle/>
          <a:p>
            <a:fld id="{B2FC610D-FAE1-464C-9CF3-920562D0AD66}" type="slidenum">
              <a:rPr lang="en-US" smtClean="0"/>
              <a:t>19</a:t>
            </a:fld>
            <a:endParaRPr lang="en-US"/>
          </a:p>
        </p:txBody>
      </p:sp>
    </p:spTree>
    <p:extLst>
      <p:ext uri="{BB962C8B-B14F-4D97-AF65-F5344CB8AC3E}">
        <p14:creationId xmlns:p14="http://schemas.microsoft.com/office/powerpoint/2010/main" val="51304029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295400" y="381000"/>
            <a:ext cx="7010400" cy="6281130"/>
          </a:xfrm>
          <a:prstGeom prst="rect">
            <a:avLst/>
          </a:prstGeom>
        </p:spPr>
      </p:pic>
      <p:sp>
        <p:nvSpPr>
          <p:cNvPr id="2" name="Title 1"/>
          <p:cNvSpPr>
            <a:spLocks noGrp="1"/>
          </p:cNvSpPr>
          <p:nvPr>
            <p:ph type="title"/>
          </p:nvPr>
        </p:nvSpPr>
        <p:spPr>
          <a:xfrm>
            <a:off x="152400" y="1600200"/>
            <a:ext cx="2743200" cy="838200"/>
          </a:xfrm>
          <a:solidFill>
            <a:schemeClr val="bg1"/>
          </a:solidFill>
          <a:ln>
            <a:solidFill>
              <a:schemeClr val="accent1"/>
            </a:solidFill>
          </a:ln>
        </p:spPr>
        <p:txBody>
          <a:bodyPr>
            <a:normAutofit/>
          </a:bodyPr>
          <a:lstStyle/>
          <a:p>
            <a:r>
              <a:rPr lang="en-US" dirty="0" smtClean="0"/>
              <a:t>Concerns</a:t>
            </a:r>
            <a:endParaRPr lang="en-US" dirty="0"/>
          </a:p>
        </p:txBody>
      </p:sp>
      <p:sp>
        <p:nvSpPr>
          <p:cNvPr id="4" name="Slide Number Placeholder 3"/>
          <p:cNvSpPr>
            <a:spLocks noGrp="1"/>
          </p:cNvSpPr>
          <p:nvPr>
            <p:ph type="sldNum" sz="quarter" idx="12"/>
          </p:nvPr>
        </p:nvSpPr>
        <p:spPr/>
        <p:txBody>
          <a:bodyPr/>
          <a:lstStyle/>
          <a:p>
            <a:fld id="{B2FC610D-FAE1-464C-9CF3-920562D0AD66}" type="slidenum">
              <a:rPr lang="en-US" smtClean="0"/>
              <a:t>2</a:t>
            </a:fld>
            <a:endParaRPr lang="en-US"/>
          </a:p>
        </p:txBody>
      </p:sp>
    </p:spTree>
    <p:extLst>
      <p:ext uri="{BB962C8B-B14F-4D97-AF65-F5344CB8AC3E}">
        <p14:creationId xmlns:p14="http://schemas.microsoft.com/office/powerpoint/2010/main" val="202629312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lstStyle/>
          <a:p>
            <a:r>
              <a:rPr lang="en-US" dirty="0" smtClean="0"/>
              <a:t>Solves Many Problems</a:t>
            </a:r>
            <a:endParaRPr lang="en-US" dirty="0"/>
          </a:p>
        </p:txBody>
      </p:sp>
      <p:sp>
        <p:nvSpPr>
          <p:cNvPr id="3" name="Content Placeholder 2"/>
          <p:cNvSpPr>
            <a:spLocks noGrp="1"/>
          </p:cNvSpPr>
          <p:nvPr>
            <p:ph idx="1"/>
          </p:nvPr>
        </p:nvSpPr>
        <p:spPr>
          <a:xfrm>
            <a:off x="457200" y="1219200"/>
            <a:ext cx="8686800" cy="4953000"/>
          </a:xfrm>
        </p:spPr>
        <p:txBody>
          <a:bodyPr/>
          <a:lstStyle/>
          <a:p>
            <a:r>
              <a:rPr lang="en-US" dirty="0" smtClean="0"/>
              <a:t>Nodes “just validate”.</a:t>
            </a:r>
          </a:p>
          <a:p>
            <a:r>
              <a:rPr lang="en-US" dirty="0"/>
              <a:t>Miners “just mine</a:t>
            </a:r>
            <a:r>
              <a:rPr lang="en-US" dirty="0" smtClean="0"/>
              <a:t>”.</a:t>
            </a:r>
          </a:p>
          <a:p>
            <a:pPr lvl="1"/>
            <a:r>
              <a:rPr lang="en-US" dirty="0" smtClean="0"/>
              <a:t>Drop sidechains they don’t like.</a:t>
            </a:r>
          </a:p>
          <a:p>
            <a:pPr lvl="2"/>
            <a:r>
              <a:rPr lang="en-US" dirty="0" smtClean="0"/>
              <a:t>That have burdensome node-requirements.</a:t>
            </a:r>
          </a:p>
          <a:p>
            <a:pPr lvl="2"/>
            <a:r>
              <a:rPr lang="en-US" dirty="0" smtClean="0"/>
              <a:t>That</a:t>
            </a:r>
            <a:r>
              <a:rPr lang="en-US" dirty="0"/>
              <a:t> threaten privacy or </a:t>
            </a:r>
            <a:r>
              <a:rPr lang="en-US" dirty="0" err="1"/>
              <a:t>fungibility</a:t>
            </a:r>
            <a:r>
              <a:rPr lang="en-US" dirty="0"/>
              <a:t>.</a:t>
            </a:r>
            <a:r>
              <a:rPr lang="en-US" dirty="0" smtClean="0"/>
              <a:t> </a:t>
            </a:r>
          </a:p>
          <a:p>
            <a:pPr lvl="1"/>
            <a:r>
              <a:rPr lang="en-US" dirty="0" smtClean="0"/>
              <a:t>Keep sidechains they like.</a:t>
            </a:r>
          </a:p>
          <a:p>
            <a:r>
              <a:rPr lang="en-US" dirty="0" smtClean="0"/>
              <a:t>Precedent</a:t>
            </a:r>
            <a:endParaRPr lang="en-US" dirty="0"/>
          </a:p>
        </p:txBody>
      </p:sp>
      <p:sp>
        <p:nvSpPr>
          <p:cNvPr id="4" name="Slide Number Placeholder 3"/>
          <p:cNvSpPr>
            <a:spLocks noGrp="1"/>
          </p:cNvSpPr>
          <p:nvPr>
            <p:ph type="sldNum" sz="quarter" idx="12"/>
          </p:nvPr>
        </p:nvSpPr>
        <p:spPr/>
        <p:txBody>
          <a:bodyPr/>
          <a:lstStyle/>
          <a:p>
            <a:fld id="{B2FC610D-FAE1-464C-9CF3-920562D0AD66}" type="slidenum">
              <a:rPr lang="en-US" smtClean="0"/>
              <a:t>20</a:t>
            </a:fld>
            <a:endParaRPr lang="en-US"/>
          </a:p>
        </p:txBody>
      </p:sp>
      <p:pic>
        <p:nvPicPr>
          <p:cNvPr id="5" name="Picture 4"/>
          <p:cNvPicPr>
            <a:picLocks noChangeAspect="1"/>
          </p:cNvPicPr>
          <p:nvPr/>
        </p:nvPicPr>
        <p:blipFill>
          <a:blip r:embed="rId3"/>
          <a:stretch>
            <a:fillRect/>
          </a:stretch>
        </p:blipFill>
        <p:spPr>
          <a:xfrm>
            <a:off x="1104644" y="5014912"/>
            <a:ext cx="6934711" cy="1524000"/>
          </a:xfrm>
          <a:prstGeom prst="rect">
            <a:avLst/>
          </a:prstGeom>
          <a:ln>
            <a:noFill/>
          </a:ln>
          <a:effectLst>
            <a:outerShdw blurRad="292100" dist="139700" dir="2700000" algn="tl" rotWithShape="0">
              <a:srgbClr val="333333">
                <a:alpha val="65000"/>
              </a:srgbClr>
            </a:outerShdw>
          </a:effectLst>
        </p:spPr>
      </p:pic>
      <p:sp>
        <p:nvSpPr>
          <p:cNvPr id="6" name="Freeform 5"/>
          <p:cNvSpPr/>
          <p:nvPr/>
        </p:nvSpPr>
        <p:spPr>
          <a:xfrm>
            <a:off x="1066799" y="5486400"/>
            <a:ext cx="6972555" cy="800100"/>
          </a:xfrm>
          <a:custGeom>
            <a:avLst/>
            <a:gdLst>
              <a:gd name="connsiteX0" fmla="*/ 4241800 w 6959600"/>
              <a:gd name="connsiteY0" fmla="*/ 0 h 800100"/>
              <a:gd name="connsiteX1" fmla="*/ 4191000 w 6959600"/>
              <a:gd name="connsiteY1" fmla="*/ 304800 h 800100"/>
              <a:gd name="connsiteX2" fmla="*/ 0 w 6959600"/>
              <a:gd name="connsiteY2" fmla="*/ 330200 h 800100"/>
              <a:gd name="connsiteX3" fmla="*/ 38100 w 6959600"/>
              <a:gd name="connsiteY3" fmla="*/ 800100 h 800100"/>
              <a:gd name="connsiteX4" fmla="*/ 3581400 w 6959600"/>
              <a:gd name="connsiteY4" fmla="*/ 800100 h 800100"/>
              <a:gd name="connsiteX5" fmla="*/ 3556000 w 6959600"/>
              <a:gd name="connsiteY5" fmla="*/ 558800 h 800100"/>
              <a:gd name="connsiteX6" fmla="*/ 6959600 w 6959600"/>
              <a:gd name="connsiteY6" fmla="*/ 508000 h 800100"/>
              <a:gd name="connsiteX7" fmla="*/ 6858000 w 6959600"/>
              <a:gd name="connsiteY7" fmla="*/ 38100 h 800100"/>
              <a:gd name="connsiteX8" fmla="*/ 4241800 w 6959600"/>
              <a:gd name="connsiteY8" fmla="*/ 0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59600" h="800100">
                <a:moveTo>
                  <a:pt x="4241800" y="0"/>
                </a:moveTo>
                <a:lnTo>
                  <a:pt x="4191000" y="304800"/>
                </a:lnTo>
                <a:lnTo>
                  <a:pt x="0" y="330200"/>
                </a:lnTo>
                <a:lnTo>
                  <a:pt x="38100" y="800100"/>
                </a:lnTo>
                <a:lnTo>
                  <a:pt x="3581400" y="800100"/>
                </a:lnTo>
                <a:lnTo>
                  <a:pt x="3556000" y="558800"/>
                </a:lnTo>
                <a:lnTo>
                  <a:pt x="6959600" y="508000"/>
                </a:lnTo>
                <a:lnTo>
                  <a:pt x="6858000" y="38100"/>
                </a:lnTo>
                <a:lnTo>
                  <a:pt x="4241800" y="0"/>
                </a:lnTo>
                <a:close/>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a:off x="4495800" y="5284788"/>
            <a:ext cx="609600" cy="228600"/>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p:cNvCxnSpPr/>
          <p:nvPr/>
        </p:nvCxnSpPr>
        <p:spPr>
          <a:xfrm flipH="1">
            <a:off x="5752844" y="4830871"/>
            <a:ext cx="800356" cy="568217"/>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5915172" y="3975199"/>
            <a:ext cx="3299237" cy="923330"/>
          </a:xfrm>
          <a:prstGeom prst="rect">
            <a:avLst/>
          </a:prstGeom>
          <a:noFill/>
        </p:spPr>
        <p:txBody>
          <a:bodyPr wrap="none" rtlCol="0">
            <a:spAutoFit/>
          </a:bodyPr>
          <a:lstStyle/>
          <a:p>
            <a:r>
              <a:rPr lang="en-US" dirty="0" smtClean="0"/>
              <a:t>+ Implications of 21 L for MM.</a:t>
            </a:r>
          </a:p>
          <a:p>
            <a:r>
              <a:rPr lang="en-US" dirty="0" smtClean="0"/>
              <a:t>+ </a:t>
            </a:r>
            <a:r>
              <a:rPr lang="en-US" dirty="0" err="1" smtClean="0"/>
              <a:t>Impl</a:t>
            </a:r>
            <a:r>
              <a:rPr lang="en-US" dirty="0" smtClean="0"/>
              <a:t>. of MM on relative HP.</a:t>
            </a:r>
          </a:p>
          <a:p>
            <a:r>
              <a:rPr lang="en-US" dirty="0" smtClean="0"/>
              <a:t>+ Exploit. of LN / AS, a-SC for Sec.</a:t>
            </a:r>
            <a:endParaRPr lang="en-US" dirty="0"/>
          </a:p>
        </p:txBody>
      </p:sp>
      <p:sp>
        <p:nvSpPr>
          <p:cNvPr id="15" name="AutoShape 2" descr="Image result for Namecoin"/>
          <p:cNvSpPr>
            <a:spLocks noChangeAspect="1" noChangeArrowheads="1"/>
          </p:cNvSpPr>
          <p:nvPr/>
        </p:nvSpPr>
        <p:spPr bwMode="auto">
          <a:xfrm>
            <a:off x="6952938" y="174045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6" name="Picture 15"/>
          <p:cNvPicPr>
            <a:picLocks noChangeAspect="1"/>
          </p:cNvPicPr>
          <p:nvPr/>
        </p:nvPicPr>
        <p:blipFill>
          <a:blip r:embed="rId4"/>
          <a:stretch>
            <a:fillRect/>
          </a:stretch>
        </p:blipFill>
        <p:spPr>
          <a:xfrm>
            <a:off x="7218322" y="1005463"/>
            <a:ext cx="1552263" cy="1552263"/>
          </a:xfrm>
          <a:prstGeom prst="rect">
            <a:avLst/>
          </a:prstGeom>
        </p:spPr>
      </p:pic>
      <p:sp>
        <p:nvSpPr>
          <p:cNvPr id="17" name="TextBox 16"/>
          <p:cNvSpPr txBox="1"/>
          <p:nvPr/>
        </p:nvSpPr>
        <p:spPr>
          <a:xfrm>
            <a:off x="7169740" y="2555106"/>
            <a:ext cx="1649426" cy="369332"/>
          </a:xfrm>
          <a:prstGeom prst="rect">
            <a:avLst/>
          </a:prstGeom>
          <a:noFill/>
        </p:spPr>
        <p:txBody>
          <a:bodyPr wrap="none" rtlCol="0">
            <a:spAutoFit/>
          </a:bodyPr>
          <a:lstStyle/>
          <a:p>
            <a:r>
              <a:rPr lang="en-US" b="1" dirty="0" smtClean="0"/>
              <a:t>Merged Mining</a:t>
            </a:r>
            <a:endParaRPr lang="en-US" b="1" dirty="0"/>
          </a:p>
        </p:txBody>
      </p:sp>
    </p:spTree>
    <p:extLst>
      <p:ext uri="{BB962C8B-B14F-4D97-AF65-F5344CB8AC3E}">
        <p14:creationId xmlns:p14="http://schemas.microsoft.com/office/powerpoint/2010/main" val="173883062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Sidechain Interactivity</a:t>
            </a:r>
            <a:endParaRPr lang="en-US" b="1" u="sng" dirty="0"/>
          </a:p>
        </p:txBody>
      </p:sp>
      <p:sp>
        <p:nvSpPr>
          <p:cNvPr id="3" name="Content Placeholder 2"/>
          <p:cNvSpPr>
            <a:spLocks noGrp="1"/>
          </p:cNvSpPr>
          <p:nvPr>
            <p:ph idx="1"/>
          </p:nvPr>
        </p:nvSpPr>
        <p:spPr>
          <a:xfrm>
            <a:off x="457200" y="1752600"/>
            <a:ext cx="8229600" cy="4525963"/>
          </a:xfrm>
        </p:spPr>
        <p:txBody>
          <a:bodyPr/>
          <a:lstStyle/>
          <a:p>
            <a:r>
              <a:rPr lang="en-US" dirty="0" smtClean="0"/>
              <a:t>What we’re talking about.</a:t>
            </a:r>
          </a:p>
          <a:p>
            <a:r>
              <a:rPr lang="en-US" dirty="0" smtClean="0"/>
              <a:t>Bitcoin Core, being *affected* by a sidechain.</a:t>
            </a:r>
          </a:p>
          <a:p>
            <a:endParaRPr lang="en-US" dirty="0"/>
          </a:p>
          <a:p>
            <a:endParaRPr lang="en-US" dirty="0" smtClean="0"/>
          </a:p>
        </p:txBody>
      </p:sp>
      <p:pic>
        <p:nvPicPr>
          <p:cNvPr id="5" name="Picture 4"/>
          <p:cNvPicPr>
            <a:picLocks noChangeAspect="1"/>
          </p:cNvPicPr>
          <p:nvPr/>
        </p:nvPicPr>
        <p:blipFill rotWithShape="1">
          <a:blip r:embed="rId3"/>
          <a:srcRect l="1135" t="2675"/>
          <a:stretch/>
        </p:blipFill>
        <p:spPr>
          <a:xfrm>
            <a:off x="1253080" y="3352800"/>
            <a:ext cx="6637839" cy="2773363"/>
          </a:xfrm>
          <a:prstGeom prst="rect">
            <a:avLst/>
          </a:prstGeom>
        </p:spPr>
      </p:pic>
      <p:sp>
        <p:nvSpPr>
          <p:cNvPr id="4" name="Slide Number Placeholder 3"/>
          <p:cNvSpPr>
            <a:spLocks noGrp="1"/>
          </p:cNvSpPr>
          <p:nvPr>
            <p:ph type="sldNum" sz="quarter" idx="12"/>
          </p:nvPr>
        </p:nvSpPr>
        <p:spPr/>
        <p:txBody>
          <a:bodyPr/>
          <a:lstStyle/>
          <a:p>
            <a:fld id="{B2FC610D-FAE1-464C-9CF3-920562D0AD66}" type="slidenum">
              <a:rPr lang="en-US" smtClean="0"/>
              <a:t>21</a:t>
            </a:fld>
            <a:endParaRPr lang="en-US"/>
          </a:p>
        </p:txBody>
      </p:sp>
    </p:spTree>
    <p:extLst>
      <p:ext uri="{BB962C8B-B14F-4D97-AF65-F5344CB8AC3E}">
        <p14:creationId xmlns:p14="http://schemas.microsoft.com/office/powerpoint/2010/main" val="14556291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76200"/>
            <a:ext cx="8229600" cy="1143000"/>
          </a:xfrm>
        </p:spPr>
        <p:txBody>
          <a:bodyPr/>
          <a:lstStyle/>
          <a:p>
            <a:pPr algn="l"/>
            <a:r>
              <a:rPr lang="en-US" b="1" dirty="0" smtClean="0"/>
              <a:t>General Solution</a:t>
            </a:r>
            <a:endParaRPr lang="en-US" b="1" dirty="0"/>
          </a:p>
        </p:txBody>
      </p:sp>
      <p:sp>
        <p:nvSpPr>
          <p:cNvPr id="3" name="Content Placeholder 2"/>
          <p:cNvSpPr>
            <a:spLocks noGrp="1"/>
          </p:cNvSpPr>
          <p:nvPr>
            <p:ph idx="1"/>
          </p:nvPr>
        </p:nvSpPr>
        <p:spPr>
          <a:xfrm>
            <a:off x="654050" y="2849958"/>
            <a:ext cx="2930525" cy="1640682"/>
          </a:xfrm>
        </p:spPr>
        <p:txBody>
          <a:bodyPr>
            <a:normAutofit/>
          </a:bodyPr>
          <a:lstStyle/>
          <a:p>
            <a:r>
              <a:rPr lang="en-US" sz="2800" dirty="0" smtClean="0"/>
              <a:t>Blocks = 1 MB</a:t>
            </a:r>
          </a:p>
          <a:p>
            <a:r>
              <a:rPr lang="en-US" sz="2800" dirty="0" smtClean="0"/>
              <a:t>SIGOPS = 20,000</a:t>
            </a:r>
          </a:p>
          <a:p>
            <a:r>
              <a:rPr lang="en-US" sz="2800" dirty="0" smtClean="0"/>
              <a:t>...</a:t>
            </a:r>
            <a:endParaRPr lang="en-US" sz="2800" dirty="0"/>
          </a:p>
        </p:txBody>
      </p:sp>
      <p:sp>
        <p:nvSpPr>
          <p:cNvPr id="4" name="Rounded Rectangle 3"/>
          <p:cNvSpPr/>
          <p:nvPr/>
        </p:nvSpPr>
        <p:spPr>
          <a:xfrm>
            <a:off x="612774" y="1402157"/>
            <a:ext cx="2968625" cy="3192865"/>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utoShape 2" descr="Image result for bitcoin"/>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4" descr="Image result for bitcoin"/>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9" name="Picture 5"/>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0" b="100000" l="0" r="100000">
                        <a14:foregroundMark x1="46222" y1="32889" x2="46222" y2="32889"/>
                        <a14:foregroundMark x1="56000" y1="40000" x2="56000" y2="40000"/>
                        <a14:foregroundMark x1="53333" y1="58222" x2="53333" y2="58222"/>
                      </a14:backgroundRemoval>
                    </a14:imgEffect>
                  </a14:imgLayer>
                </a14:imgProps>
              </a:ext>
              <a:ext uri="{28A0092B-C50C-407E-A947-70E740481C1C}">
                <a14:useLocalDpi xmlns:a14="http://schemas.microsoft.com/office/drawing/2010/main" val="0"/>
              </a:ext>
            </a:extLst>
          </a:blip>
          <a:srcRect/>
          <a:stretch>
            <a:fillRect/>
          </a:stretch>
        </p:blipFill>
        <p:spPr bwMode="auto">
          <a:xfrm>
            <a:off x="1486693" y="1641075"/>
            <a:ext cx="1147763" cy="1147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ounded Rectangle 7"/>
          <p:cNvSpPr/>
          <p:nvPr/>
        </p:nvSpPr>
        <p:spPr>
          <a:xfrm>
            <a:off x="4038600" y="914400"/>
            <a:ext cx="4724400" cy="40386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2"/>
          <p:cNvSpPr txBox="1">
            <a:spLocks/>
          </p:cNvSpPr>
          <p:nvPr/>
        </p:nvSpPr>
        <p:spPr>
          <a:xfrm>
            <a:off x="4419600" y="1094976"/>
            <a:ext cx="5216525" cy="1640682"/>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00" dirty="0" smtClean="0"/>
              <a:t>Total Blocks = 1 MB</a:t>
            </a:r>
          </a:p>
          <a:p>
            <a:r>
              <a:rPr lang="en-US" sz="2800" dirty="0" smtClean="0"/>
              <a:t>Total SIGOPS = 20,000</a:t>
            </a:r>
            <a:endParaRPr lang="en-US" sz="2800" dirty="0"/>
          </a:p>
        </p:txBody>
      </p:sp>
      <p:pic>
        <p:nvPicPr>
          <p:cNvPr id="10" name="Picture 5"/>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0" b="100000" l="0" r="100000">
                        <a14:foregroundMark x1="46222" y1="32889" x2="46222" y2="32889"/>
                        <a14:foregroundMark x1="56000" y1="40000" x2="56000" y2="40000"/>
                        <a14:foregroundMark x1="53333" y1="58222" x2="53333" y2="58222"/>
                      </a14:backgroundRemoval>
                    </a14:imgEffect>
                  </a14:imgLayer>
                </a14:imgProps>
              </a:ext>
              <a:ext uri="{28A0092B-C50C-407E-A947-70E740481C1C}">
                <a14:useLocalDpi xmlns:a14="http://schemas.microsoft.com/office/drawing/2010/main" val="0"/>
              </a:ext>
            </a:extLst>
          </a:blip>
          <a:srcRect/>
          <a:stretch>
            <a:fillRect/>
          </a:stretch>
        </p:blipFill>
        <p:spPr bwMode="auto">
          <a:xfrm>
            <a:off x="4874418" y="2544167"/>
            <a:ext cx="1147763" cy="1147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Rounded Rectangle 10"/>
          <p:cNvSpPr/>
          <p:nvPr/>
        </p:nvSpPr>
        <p:spPr>
          <a:xfrm>
            <a:off x="4419600" y="2514600"/>
            <a:ext cx="2057400" cy="235466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ontent Placeholder 2"/>
          <p:cNvSpPr txBox="1">
            <a:spLocks/>
          </p:cNvSpPr>
          <p:nvPr/>
        </p:nvSpPr>
        <p:spPr>
          <a:xfrm>
            <a:off x="4419600" y="3715540"/>
            <a:ext cx="2930525" cy="1153721"/>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Blocks = </a:t>
            </a:r>
            <a:r>
              <a:rPr lang="en-US" sz="2000" b="1" dirty="0" smtClean="0"/>
              <a:t>0.9</a:t>
            </a:r>
            <a:r>
              <a:rPr lang="en-US" sz="2000" dirty="0" smtClean="0"/>
              <a:t> </a:t>
            </a:r>
            <a:r>
              <a:rPr lang="en-US" sz="1800" dirty="0" smtClean="0"/>
              <a:t>MB</a:t>
            </a:r>
          </a:p>
          <a:p>
            <a:r>
              <a:rPr lang="en-US" sz="1800" dirty="0" smtClean="0"/>
              <a:t>SIGOPS = 18,000</a:t>
            </a:r>
          </a:p>
          <a:p>
            <a:r>
              <a:rPr lang="en-US" sz="1800" dirty="0" smtClean="0"/>
              <a:t>...</a:t>
            </a:r>
            <a:endParaRPr lang="en-US" sz="1800" dirty="0"/>
          </a:p>
        </p:txBody>
      </p:sp>
      <p:pic>
        <p:nvPicPr>
          <p:cNvPr id="13" name="Picture 5"/>
          <p:cNvPicPr>
            <a:picLocks noChangeAspect="1" noChangeArrowheads="1"/>
          </p:cNvPicPr>
          <p:nvPr/>
        </p:nvPicPr>
        <p:blipFill>
          <a:blip r:embed="rId3">
            <a:duotone>
              <a:prstClr val="black"/>
              <a:schemeClr val="accent1">
                <a:lumMod val="60000"/>
                <a:lumOff val="40000"/>
                <a:tint val="45000"/>
                <a:satMod val="400000"/>
              </a:schemeClr>
            </a:duotone>
            <a:extLst>
              <a:ext uri="{BEBA8EAE-BF5A-486C-A8C5-ECC9F3942E4B}">
                <a14:imgProps xmlns:a14="http://schemas.microsoft.com/office/drawing/2010/main">
                  <a14:imgLayer r:embed="rId4">
                    <a14:imgEffect>
                      <a14:backgroundRemoval t="0" b="100000" l="0" r="100000">
                        <a14:foregroundMark x1="46222" y1="32889" x2="46222" y2="32889"/>
                        <a14:foregroundMark x1="56000" y1="40000" x2="56000" y2="40000"/>
                        <a14:foregroundMark x1="53333" y1="58222" x2="53333" y2="58222"/>
                      </a14:backgroundRemoval>
                    </a14:imgEffect>
                  </a14:imgLayer>
                </a14:imgProps>
              </a:ext>
              <a:ext uri="{28A0092B-C50C-407E-A947-70E740481C1C}">
                <a14:useLocalDpi xmlns:a14="http://schemas.microsoft.com/office/drawing/2010/main" val="0"/>
              </a:ext>
            </a:extLst>
          </a:blip>
          <a:srcRect/>
          <a:stretch>
            <a:fillRect/>
          </a:stretch>
        </p:blipFill>
        <p:spPr bwMode="auto">
          <a:xfrm>
            <a:off x="6944518" y="2544166"/>
            <a:ext cx="1147763" cy="1147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Rounded Rectangle 13"/>
          <p:cNvSpPr/>
          <p:nvPr/>
        </p:nvSpPr>
        <p:spPr>
          <a:xfrm>
            <a:off x="6489700" y="2514599"/>
            <a:ext cx="2057400" cy="235466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Content Placeholder 2"/>
          <p:cNvSpPr txBox="1">
            <a:spLocks/>
          </p:cNvSpPr>
          <p:nvPr/>
        </p:nvSpPr>
        <p:spPr>
          <a:xfrm>
            <a:off x="6477000" y="3715540"/>
            <a:ext cx="2930525" cy="115372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Blocks = </a:t>
            </a:r>
            <a:r>
              <a:rPr lang="en-US" sz="2000" b="1" dirty="0" smtClean="0"/>
              <a:t>0.1</a:t>
            </a:r>
            <a:r>
              <a:rPr lang="en-US" sz="1800" dirty="0" smtClean="0"/>
              <a:t> MB</a:t>
            </a:r>
          </a:p>
          <a:p>
            <a:r>
              <a:rPr lang="en-US" sz="1800" dirty="0" smtClean="0"/>
              <a:t>SIGOPS = 2,000</a:t>
            </a:r>
          </a:p>
          <a:p>
            <a:r>
              <a:rPr lang="en-US" sz="1800" dirty="0" smtClean="0"/>
              <a:t>...</a:t>
            </a:r>
            <a:endParaRPr lang="en-US" sz="1800" dirty="0"/>
          </a:p>
        </p:txBody>
      </p:sp>
      <p:sp>
        <p:nvSpPr>
          <p:cNvPr id="7" name="Rectangle 6"/>
          <p:cNvSpPr/>
          <p:nvPr/>
        </p:nvSpPr>
        <p:spPr>
          <a:xfrm>
            <a:off x="268286" y="5105400"/>
            <a:ext cx="6600826" cy="1569660"/>
          </a:xfrm>
          <a:prstGeom prst="rect">
            <a:avLst/>
          </a:prstGeom>
        </p:spPr>
        <p:txBody>
          <a:bodyPr wrap="square">
            <a:spAutoFit/>
          </a:bodyPr>
          <a:lstStyle/>
          <a:p>
            <a:pPr marL="285750" indent="-285750">
              <a:buFont typeface="Arial" charset="0"/>
              <a:buChar char="•"/>
            </a:pPr>
            <a:r>
              <a:rPr lang="en-US" sz="2400" dirty="0" smtClean="0"/>
              <a:t>This does NOT </a:t>
            </a:r>
            <a:r>
              <a:rPr lang="en-US" sz="2400" dirty="0"/>
              <a:t>ends the compulsion for miners to “run all profitable sidechains</a:t>
            </a:r>
            <a:r>
              <a:rPr lang="en-US" sz="2400" dirty="0" smtClean="0"/>
              <a:t>”.</a:t>
            </a:r>
          </a:p>
          <a:p>
            <a:pPr marL="285750" indent="-285750">
              <a:buFont typeface="Arial" charset="0"/>
              <a:buChar char="•"/>
            </a:pPr>
            <a:r>
              <a:rPr lang="en-US" sz="2400" dirty="0" smtClean="0"/>
              <a:t>But it DOES, necessarily, limit the total burden to </a:t>
            </a:r>
            <a:r>
              <a:rPr lang="en-US" sz="2400" i="1" dirty="0" smtClean="0"/>
              <a:t>exactly </a:t>
            </a:r>
            <a:r>
              <a:rPr lang="en-US" sz="2400" dirty="0" smtClean="0"/>
              <a:t>what it was before (</a:t>
            </a:r>
            <a:r>
              <a:rPr lang="en-US" sz="2400" dirty="0" err="1" smtClean="0"/>
              <a:t>ie</a:t>
            </a:r>
            <a:r>
              <a:rPr lang="en-US" sz="2400" dirty="0" smtClean="0"/>
              <a:t>, pre-sidechain).</a:t>
            </a:r>
            <a:endParaRPr lang="en-US" sz="2400" dirty="0"/>
          </a:p>
        </p:txBody>
      </p:sp>
      <p:sp>
        <p:nvSpPr>
          <p:cNvPr id="16" name="Oval 15"/>
          <p:cNvSpPr/>
          <p:nvPr/>
        </p:nvSpPr>
        <p:spPr>
          <a:xfrm>
            <a:off x="457200" y="2735658"/>
            <a:ext cx="3121025" cy="1988742"/>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4419600" y="942188"/>
            <a:ext cx="3886200" cy="1343812"/>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ight Arrow 17"/>
          <p:cNvSpPr/>
          <p:nvPr/>
        </p:nvSpPr>
        <p:spPr>
          <a:xfrm rot="19055575">
            <a:off x="3173414" y="2349363"/>
            <a:ext cx="1728274" cy="457200"/>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TextBox 19"/>
          <p:cNvSpPr txBox="1"/>
          <p:nvPr/>
        </p:nvSpPr>
        <p:spPr>
          <a:xfrm>
            <a:off x="1017040" y="942188"/>
            <a:ext cx="2266390" cy="461665"/>
          </a:xfrm>
          <a:prstGeom prst="rect">
            <a:avLst/>
          </a:prstGeom>
          <a:noFill/>
        </p:spPr>
        <p:txBody>
          <a:bodyPr wrap="none" rtlCol="0">
            <a:spAutoFit/>
          </a:bodyPr>
          <a:lstStyle/>
          <a:p>
            <a:r>
              <a:rPr lang="en-US" sz="2400" b="1" dirty="0" smtClean="0"/>
              <a:t>Rules for </a:t>
            </a:r>
            <a:r>
              <a:rPr lang="en-US" sz="2400" b="1" dirty="0" smtClean="0">
                <a:solidFill>
                  <a:srgbClr val="FF0000"/>
                </a:solidFill>
              </a:rPr>
              <a:t>Bitcoin</a:t>
            </a:r>
            <a:endParaRPr lang="en-US" sz="2400" b="1" dirty="0">
              <a:solidFill>
                <a:srgbClr val="FF0000"/>
              </a:solidFill>
            </a:endParaRPr>
          </a:p>
        </p:txBody>
      </p:sp>
      <p:sp>
        <p:nvSpPr>
          <p:cNvPr id="22" name="TextBox 21"/>
          <p:cNvSpPr txBox="1"/>
          <p:nvPr/>
        </p:nvSpPr>
        <p:spPr>
          <a:xfrm>
            <a:off x="5176043" y="452735"/>
            <a:ext cx="2373313" cy="461665"/>
          </a:xfrm>
          <a:prstGeom prst="rect">
            <a:avLst/>
          </a:prstGeom>
          <a:noFill/>
        </p:spPr>
        <p:txBody>
          <a:bodyPr wrap="square" rtlCol="0">
            <a:spAutoFit/>
          </a:bodyPr>
          <a:lstStyle/>
          <a:p>
            <a:r>
              <a:rPr lang="en-US" sz="2400" b="1" dirty="0" smtClean="0"/>
              <a:t>Rules for </a:t>
            </a:r>
            <a:r>
              <a:rPr lang="en-US" sz="2400" b="1" dirty="0" smtClean="0">
                <a:solidFill>
                  <a:srgbClr val="FF0000"/>
                </a:solidFill>
              </a:rPr>
              <a:t>All SCs</a:t>
            </a:r>
            <a:endParaRPr lang="en-US" sz="2400" b="1" dirty="0">
              <a:solidFill>
                <a:srgbClr val="FF0000"/>
              </a:solidFill>
            </a:endParaRPr>
          </a:p>
        </p:txBody>
      </p:sp>
      <p:pic>
        <p:nvPicPr>
          <p:cNvPr id="1028"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55519" y="5141376"/>
            <a:ext cx="1531281" cy="148802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7" name="Slide Number Placeholder 16"/>
          <p:cNvSpPr>
            <a:spLocks noGrp="1"/>
          </p:cNvSpPr>
          <p:nvPr>
            <p:ph type="sldNum" sz="quarter" idx="12"/>
          </p:nvPr>
        </p:nvSpPr>
        <p:spPr/>
        <p:txBody>
          <a:bodyPr/>
          <a:lstStyle/>
          <a:p>
            <a:fld id="{B2FC610D-FAE1-464C-9CF3-920562D0AD66}" type="slidenum">
              <a:rPr lang="en-US" smtClean="0"/>
              <a:t>22</a:t>
            </a:fld>
            <a:endParaRPr lang="en-US"/>
          </a:p>
        </p:txBody>
      </p:sp>
    </p:spTree>
    <p:extLst>
      <p:ext uri="{BB962C8B-B14F-4D97-AF65-F5344CB8AC3E}">
        <p14:creationId xmlns:p14="http://schemas.microsoft.com/office/powerpoint/2010/main" val="143113951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lstStyle/>
          <a:p>
            <a:r>
              <a:rPr lang="en-US" dirty="0" smtClean="0"/>
              <a:t>Bad News: Bitcoin Affected</a:t>
            </a:r>
            <a:endParaRPr lang="en-US" dirty="0"/>
          </a:p>
        </p:txBody>
      </p:sp>
      <p:sp>
        <p:nvSpPr>
          <p:cNvPr id="3" name="Content Placeholder 2"/>
          <p:cNvSpPr>
            <a:spLocks noGrp="1"/>
          </p:cNvSpPr>
          <p:nvPr>
            <p:ph idx="1"/>
          </p:nvPr>
        </p:nvSpPr>
        <p:spPr>
          <a:xfrm>
            <a:off x="457200" y="5867400"/>
            <a:ext cx="8229600" cy="715963"/>
          </a:xfrm>
        </p:spPr>
        <p:txBody>
          <a:bodyPr/>
          <a:lstStyle/>
          <a:p>
            <a:r>
              <a:rPr lang="en-US" dirty="0" smtClean="0"/>
              <a:t>We’ll fix this later.</a:t>
            </a:r>
            <a:endParaRPr lang="en-US" dirty="0"/>
          </a:p>
        </p:txBody>
      </p:sp>
      <p:pic>
        <p:nvPicPr>
          <p:cNvPr id="4" name="Picture 3"/>
          <p:cNvPicPr>
            <a:picLocks noChangeAspect="1"/>
          </p:cNvPicPr>
          <p:nvPr/>
        </p:nvPicPr>
        <p:blipFill>
          <a:blip r:embed="rId3"/>
          <a:stretch>
            <a:fillRect/>
          </a:stretch>
        </p:blipFill>
        <p:spPr>
          <a:xfrm>
            <a:off x="990600" y="1212538"/>
            <a:ext cx="6934200" cy="4509124"/>
          </a:xfrm>
          <a:prstGeom prst="rect">
            <a:avLst/>
          </a:prstGeom>
        </p:spPr>
      </p:pic>
      <p:sp>
        <p:nvSpPr>
          <p:cNvPr id="5" name="Slide Number Placeholder 4"/>
          <p:cNvSpPr>
            <a:spLocks noGrp="1"/>
          </p:cNvSpPr>
          <p:nvPr>
            <p:ph type="sldNum" sz="quarter" idx="12"/>
          </p:nvPr>
        </p:nvSpPr>
        <p:spPr/>
        <p:txBody>
          <a:bodyPr/>
          <a:lstStyle/>
          <a:p>
            <a:fld id="{B2FC610D-FAE1-464C-9CF3-920562D0AD66}" type="slidenum">
              <a:rPr lang="en-US" smtClean="0"/>
              <a:t>23</a:t>
            </a:fld>
            <a:endParaRPr lang="en-US"/>
          </a:p>
        </p:txBody>
      </p:sp>
    </p:spTree>
    <p:extLst>
      <p:ext uri="{BB962C8B-B14F-4D97-AF65-F5344CB8AC3E}">
        <p14:creationId xmlns:p14="http://schemas.microsoft.com/office/powerpoint/2010/main" val="304984491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76200"/>
            <a:ext cx="8229600" cy="1143000"/>
          </a:xfrm>
        </p:spPr>
        <p:txBody>
          <a:bodyPr/>
          <a:lstStyle/>
          <a:p>
            <a:pPr algn="l"/>
            <a:r>
              <a:rPr lang="en-US" b="1" dirty="0" smtClean="0"/>
              <a:t>General Solution</a:t>
            </a:r>
            <a:endParaRPr lang="en-US" b="1" dirty="0"/>
          </a:p>
        </p:txBody>
      </p:sp>
      <p:sp>
        <p:nvSpPr>
          <p:cNvPr id="3" name="Content Placeholder 2"/>
          <p:cNvSpPr>
            <a:spLocks noGrp="1"/>
          </p:cNvSpPr>
          <p:nvPr>
            <p:ph idx="1"/>
          </p:nvPr>
        </p:nvSpPr>
        <p:spPr>
          <a:xfrm>
            <a:off x="654050" y="2849958"/>
            <a:ext cx="2930525" cy="1640682"/>
          </a:xfrm>
        </p:spPr>
        <p:txBody>
          <a:bodyPr>
            <a:normAutofit/>
          </a:bodyPr>
          <a:lstStyle/>
          <a:p>
            <a:r>
              <a:rPr lang="en-US" sz="2800" dirty="0" smtClean="0"/>
              <a:t>Blocks = 1 MB</a:t>
            </a:r>
          </a:p>
          <a:p>
            <a:r>
              <a:rPr lang="en-US" sz="2800" dirty="0" smtClean="0"/>
              <a:t>SIGOPS = 20,000</a:t>
            </a:r>
          </a:p>
          <a:p>
            <a:r>
              <a:rPr lang="en-US" sz="2800" dirty="0" smtClean="0"/>
              <a:t>...</a:t>
            </a:r>
            <a:endParaRPr lang="en-US" sz="2800" dirty="0"/>
          </a:p>
        </p:txBody>
      </p:sp>
      <p:sp>
        <p:nvSpPr>
          <p:cNvPr id="4" name="Rounded Rectangle 3"/>
          <p:cNvSpPr/>
          <p:nvPr/>
        </p:nvSpPr>
        <p:spPr>
          <a:xfrm>
            <a:off x="612774" y="1402157"/>
            <a:ext cx="2968625" cy="3192865"/>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utoShape 2" descr="Image result for bitcoin"/>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4" descr="Image result for bitcoin"/>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9" name="Picture 5"/>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0" b="100000" l="0" r="100000">
                        <a14:foregroundMark x1="46222" y1="32889" x2="46222" y2="32889"/>
                        <a14:foregroundMark x1="56000" y1="40000" x2="56000" y2="40000"/>
                        <a14:foregroundMark x1="53333" y1="58222" x2="53333" y2="58222"/>
                      </a14:backgroundRemoval>
                    </a14:imgEffect>
                  </a14:imgLayer>
                </a14:imgProps>
              </a:ext>
              <a:ext uri="{28A0092B-C50C-407E-A947-70E740481C1C}">
                <a14:useLocalDpi xmlns:a14="http://schemas.microsoft.com/office/drawing/2010/main" val="0"/>
              </a:ext>
            </a:extLst>
          </a:blip>
          <a:srcRect/>
          <a:stretch>
            <a:fillRect/>
          </a:stretch>
        </p:blipFill>
        <p:spPr bwMode="auto">
          <a:xfrm>
            <a:off x="1486693" y="1641075"/>
            <a:ext cx="1147763" cy="1147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ounded Rectangle 7"/>
          <p:cNvSpPr/>
          <p:nvPr/>
        </p:nvSpPr>
        <p:spPr>
          <a:xfrm>
            <a:off x="4038600" y="914400"/>
            <a:ext cx="4724400" cy="40386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2"/>
          <p:cNvSpPr txBox="1">
            <a:spLocks/>
          </p:cNvSpPr>
          <p:nvPr/>
        </p:nvSpPr>
        <p:spPr>
          <a:xfrm>
            <a:off x="4419600" y="1094976"/>
            <a:ext cx="5216525" cy="1640682"/>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00" dirty="0" smtClean="0"/>
              <a:t>Total Blocks = 1 MB</a:t>
            </a:r>
          </a:p>
          <a:p>
            <a:r>
              <a:rPr lang="en-US" sz="2800" dirty="0" smtClean="0"/>
              <a:t>Total SIGOPS = 20,000</a:t>
            </a:r>
            <a:endParaRPr lang="en-US" sz="2800" dirty="0"/>
          </a:p>
        </p:txBody>
      </p:sp>
      <p:pic>
        <p:nvPicPr>
          <p:cNvPr id="10" name="Picture 5"/>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0" b="100000" l="0" r="100000">
                        <a14:foregroundMark x1="46222" y1="32889" x2="46222" y2="32889"/>
                        <a14:foregroundMark x1="56000" y1="40000" x2="56000" y2="40000"/>
                        <a14:foregroundMark x1="53333" y1="58222" x2="53333" y2="58222"/>
                      </a14:backgroundRemoval>
                    </a14:imgEffect>
                  </a14:imgLayer>
                </a14:imgProps>
              </a:ext>
              <a:ext uri="{28A0092B-C50C-407E-A947-70E740481C1C}">
                <a14:useLocalDpi xmlns:a14="http://schemas.microsoft.com/office/drawing/2010/main" val="0"/>
              </a:ext>
            </a:extLst>
          </a:blip>
          <a:srcRect/>
          <a:stretch>
            <a:fillRect/>
          </a:stretch>
        </p:blipFill>
        <p:spPr bwMode="auto">
          <a:xfrm>
            <a:off x="4874418" y="2544167"/>
            <a:ext cx="1147763" cy="1147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Rounded Rectangle 10"/>
          <p:cNvSpPr/>
          <p:nvPr/>
        </p:nvSpPr>
        <p:spPr>
          <a:xfrm>
            <a:off x="4419600" y="2514600"/>
            <a:ext cx="2057400" cy="235466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ontent Placeholder 2"/>
          <p:cNvSpPr txBox="1">
            <a:spLocks/>
          </p:cNvSpPr>
          <p:nvPr/>
        </p:nvSpPr>
        <p:spPr>
          <a:xfrm>
            <a:off x="4419600" y="3715540"/>
            <a:ext cx="2930525" cy="1153721"/>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Blocks = </a:t>
            </a:r>
            <a:r>
              <a:rPr lang="en-US" sz="2000" b="1" dirty="0" smtClean="0"/>
              <a:t>0.9</a:t>
            </a:r>
            <a:r>
              <a:rPr lang="en-US" sz="2000" dirty="0" smtClean="0"/>
              <a:t> </a:t>
            </a:r>
            <a:r>
              <a:rPr lang="en-US" sz="1800" dirty="0" smtClean="0"/>
              <a:t>MB</a:t>
            </a:r>
          </a:p>
          <a:p>
            <a:r>
              <a:rPr lang="en-US" sz="1800" dirty="0" smtClean="0"/>
              <a:t>SIGOPS = 18,000</a:t>
            </a:r>
          </a:p>
          <a:p>
            <a:r>
              <a:rPr lang="en-US" sz="1800" dirty="0" smtClean="0"/>
              <a:t>...</a:t>
            </a:r>
            <a:endParaRPr lang="en-US" sz="1800" dirty="0"/>
          </a:p>
        </p:txBody>
      </p:sp>
      <p:pic>
        <p:nvPicPr>
          <p:cNvPr id="13" name="Picture 5"/>
          <p:cNvPicPr>
            <a:picLocks noChangeAspect="1" noChangeArrowheads="1"/>
          </p:cNvPicPr>
          <p:nvPr/>
        </p:nvPicPr>
        <p:blipFill>
          <a:blip r:embed="rId3">
            <a:duotone>
              <a:prstClr val="black"/>
              <a:schemeClr val="accent1">
                <a:lumMod val="60000"/>
                <a:lumOff val="40000"/>
                <a:tint val="45000"/>
                <a:satMod val="400000"/>
              </a:schemeClr>
            </a:duotone>
            <a:extLst>
              <a:ext uri="{BEBA8EAE-BF5A-486C-A8C5-ECC9F3942E4B}">
                <a14:imgProps xmlns:a14="http://schemas.microsoft.com/office/drawing/2010/main">
                  <a14:imgLayer r:embed="rId4">
                    <a14:imgEffect>
                      <a14:backgroundRemoval t="0" b="100000" l="0" r="100000">
                        <a14:foregroundMark x1="46222" y1="32889" x2="46222" y2="32889"/>
                        <a14:foregroundMark x1="56000" y1="40000" x2="56000" y2="40000"/>
                        <a14:foregroundMark x1="53333" y1="58222" x2="53333" y2="58222"/>
                      </a14:backgroundRemoval>
                    </a14:imgEffect>
                  </a14:imgLayer>
                </a14:imgProps>
              </a:ext>
              <a:ext uri="{28A0092B-C50C-407E-A947-70E740481C1C}">
                <a14:useLocalDpi xmlns:a14="http://schemas.microsoft.com/office/drawing/2010/main" val="0"/>
              </a:ext>
            </a:extLst>
          </a:blip>
          <a:srcRect/>
          <a:stretch>
            <a:fillRect/>
          </a:stretch>
        </p:blipFill>
        <p:spPr bwMode="auto">
          <a:xfrm>
            <a:off x="6944518" y="2544166"/>
            <a:ext cx="1147763" cy="1147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Rounded Rectangle 13"/>
          <p:cNvSpPr/>
          <p:nvPr/>
        </p:nvSpPr>
        <p:spPr>
          <a:xfrm>
            <a:off x="6489700" y="2514599"/>
            <a:ext cx="2057400" cy="235466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Content Placeholder 2"/>
          <p:cNvSpPr txBox="1">
            <a:spLocks/>
          </p:cNvSpPr>
          <p:nvPr/>
        </p:nvSpPr>
        <p:spPr>
          <a:xfrm>
            <a:off x="6477000" y="3715540"/>
            <a:ext cx="2930525" cy="115372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Blocks = </a:t>
            </a:r>
            <a:r>
              <a:rPr lang="en-US" sz="2000" b="1" dirty="0" smtClean="0"/>
              <a:t>0.1</a:t>
            </a:r>
            <a:r>
              <a:rPr lang="en-US" sz="1800" dirty="0" smtClean="0"/>
              <a:t> MB</a:t>
            </a:r>
          </a:p>
          <a:p>
            <a:r>
              <a:rPr lang="en-US" sz="1800" dirty="0" smtClean="0"/>
              <a:t>SIGOPS = 2,000</a:t>
            </a:r>
          </a:p>
          <a:p>
            <a:r>
              <a:rPr lang="en-US" sz="1800" dirty="0" smtClean="0"/>
              <a:t>...</a:t>
            </a:r>
            <a:endParaRPr lang="en-US" sz="1800" dirty="0"/>
          </a:p>
        </p:txBody>
      </p:sp>
      <p:sp>
        <p:nvSpPr>
          <p:cNvPr id="7" name="Rectangle 6"/>
          <p:cNvSpPr/>
          <p:nvPr/>
        </p:nvSpPr>
        <p:spPr>
          <a:xfrm>
            <a:off x="268286" y="5105400"/>
            <a:ext cx="6600826" cy="1569660"/>
          </a:xfrm>
          <a:prstGeom prst="rect">
            <a:avLst/>
          </a:prstGeom>
        </p:spPr>
        <p:txBody>
          <a:bodyPr wrap="square">
            <a:spAutoFit/>
          </a:bodyPr>
          <a:lstStyle/>
          <a:p>
            <a:pPr marL="285750" indent="-285750">
              <a:buFont typeface="Arial" charset="0"/>
              <a:buChar char="•"/>
            </a:pPr>
            <a:r>
              <a:rPr lang="en-US" sz="2400" dirty="0" smtClean="0"/>
              <a:t>This does NOT </a:t>
            </a:r>
            <a:r>
              <a:rPr lang="en-US" sz="2400" dirty="0"/>
              <a:t>ends the compulsion for miners to “run all profitable sidechains</a:t>
            </a:r>
            <a:r>
              <a:rPr lang="en-US" sz="2400" dirty="0" smtClean="0"/>
              <a:t>”.</a:t>
            </a:r>
          </a:p>
          <a:p>
            <a:pPr marL="285750" indent="-285750">
              <a:buFont typeface="Arial" charset="0"/>
              <a:buChar char="•"/>
            </a:pPr>
            <a:r>
              <a:rPr lang="en-US" sz="2400" dirty="0" smtClean="0"/>
              <a:t>But it DOES, necessarily, limit the shared burden to what it was before (pre-sidechain).</a:t>
            </a:r>
            <a:endParaRPr lang="en-US" sz="2400" dirty="0"/>
          </a:p>
        </p:txBody>
      </p:sp>
      <p:sp>
        <p:nvSpPr>
          <p:cNvPr id="16" name="Oval 15"/>
          <p:cNvSpPr/>
          <p:nvPr/>
        </p:nvSpPr>
        <p:spPr>
          <a:xfrm>
            <a:off x="457200" y="2735658"/>
            <a:ext cx="3121025" cy="1988742"/>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4419600" y="942188"/>
            <a:ext cx="3886200" cy="1343812"/>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ight Arrow 17"/>
          <p:cNvSpPr/>
          <p:nvPr/>
        </p:nvSpPr>
        <p:spPr>
          <a:xfrm rot="19055575">
            <a:off x="3173414" y="2349363"/>
            <a:ext cx="1728274" cy="457200"/>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TextBox 19"/>
          <p:cNvSpPr txBox="1"/>
          <p:nvPr/>
        </p:nvSpPr>
        <p:spPr>
          <a:xfrm>
            <a:off x="1017040" y="942188"/>
            <a:ext cx="2266390" cy="461665"/>
          </a:xfrm>
          <a:prstGeom prst="rect">
            <a:avLst/>
          </a:prstGeom>
          <a:noFill/>
        </p:spPr>
        <p:txBody>
          <a:bodyPr wrap="none" rtlCol="0">
            <a:spAutoFit/>
          </a:bodyPr>
          <a:lstStyle/>
          <a:p>
            <a:r>
              <a:rPr lang="en-US" sz="2400" b="1" dirty="0" smtClean="0"/>
              <a:t>Rules for </a:t>
            </a:r>
            <a:r>
              <a:rPr lang="en-US" sz="2400" b="1" dirty="0" smtClean="0">
                <a:solidFill>
                  <a:srgbClr val="FF0000"/>
                </a:solidFill>
              </a:rPr>
              <a:t>Bitcoin</a:t>
            </a:r>
            <a:endParaRPr lang="en-US" sz="2400" b="1" dirty="0">
              <a:solidFill>
                <a:srgbClr val="FF0000"/>
              </a:solidFill>
            </a:endParaRPr>
          </a:p>
        </p:txBody>
      </p:sp>
      <p:sp>
        <p:nvSpPr>
          <p:cNvPr id="22" name="TextBox 21"/>
          <p:cNvSpPr txBox="1"/>
          <p:nvPr/>
        </p:nvSpPr>
        <p:spPr>
          <a:xfrm>
            <a:off x="5176043" y="452735"/>
            <a:ext cx="2373313" cy="461665"/>
          </a:xfrm>
          <a:prstGeom prst="rect">
            <a:avLst/>
          </a:prstGeom>
          <a:noFill/>
        </p:spPr>
        <p:txBody>
          <a:bodyPr wrap="square" rtlCol="0">
            <a:spAutoFit/>
          </a:bodyPr>
          <a:lstStyle/>
          <a:p>
            <a:r>
              <a:rPr lang="en-US" sz="2400" b="1" dirty="0" smtClean="0"/>
              <a:t>Rules for </a:t>
            </a:r>
            <a:r>
              <a:rPr lang="en-US" sz="2400" b="1" dirty="0" smtClean="0">
                <a:solidFill>
                  <a:srgbClr val="FF0000"/>
                </a:solidFill>
              </a:rPr>
              <a:t>All SCs</a:t>
            </a:r>
            <a:endParaRPr lang="en-US" sz="2400" b="1" dirty="0">
              <a:solidFill>
                <a:srgbClr val="FF0000"/>
              </a:solidFill>
            </a:endParaRPr>
          </a:p>
        </p:txBody>
      </p:sp>
      <p:pic>
        <p:nvPicPr>
          <p:cNvPr id="1028"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55519" y="5141376"/>
            <a:ext cx="1531281" cy="148802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3" name="Title 1"/>
          <p:cNvSpPr txBox="1">
            <a:spLocks/>
          </p:cNvSpPr>
          <p:nvPr/>
        </p:nvSpPr>
        <p:spPr>
          <a:xfrm>
            <a:off x="307975" y="5121956"/>
            <a:ext cx="8607425" cy="1524000"/>
          </a:xfrm>
          <a:prstGeom prst="rect">
            <a:avLst/>
          </a:prstGeom>
          <a:solidFill>
            <a:schemeClr val="bg1">
              <a:lumMod val="85000"/>
            </a:schemeClr>
          </a:solidFill>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342900" indent="-342900" algn="l">
              <a:buFont typeface="Arial" charset="0"/>
              <a:buChar char="•"/>
            </a:pPr>
            <a:r>
              <a:rPr lang="en-US" sz="2400" dirty="0" smtClean="0"/>
              <a:t>If users/miners try to add a sidechain in </a:t>
            </a:r>
            <a:r>
              <a:rPr lang="en-US" sz="2400" b="1" dirty="0" smtClean="0"/>
              <a:t>violation</a:t>
            </a:r>
            <a:r>
              <a:rPr lang="en-US" sz="2400" dirty="0" smtClean="0"/>
              <a:t> of this policy, then: (miners should) steal the sidechain’s BTC - deposits.</a:t>
            </a:r>
          </a:p>
          <a:p>
            <a:pPr marL="342900" indent="-342900" algn="l">
              <a:buFont typeface="Arial" charset="0"/>
              <a:buChar char="•"/>
            </a:pPr>
            <a:r>
              <a:rPr lang="en-US" sz="2400" dirty="0" smtClean="0"/>
              <a:t>Hence, incentive to maintain policy. ( +Incentive for miner to pretend to violate policy, then backstab. )</a:t>
            </a:r>
          </a:p>
        </p:txBody>
      </p:sp>
      <p:sp>
        <p:nvSpPr>
          <p:cNvPr id="24" name="Title 1"/>
          <p:cNvSpPr txBox="1">
            <a:spLocks/>
          </p:cNvSpPr>
          <p:nvPr/>
        </p:nvSpPr>
        <p:spPr>
          <a:xfrm>
            <a:off x="344485" y="4267200"/>
            <a:ext cx="7635080" cy="609600"/>
          </a:xfrm>
          <a:prstGeom prst="rect">
            <a:avLst/>
          </a:prstGeom>
          <a:solidFill>
            <a:schemeClr val="bg1">
              <a:lumMod val="85000"/>
            </a:schemeClr>
          </a:solidFill>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400" dirty="0" smtClean="0"/>
              <a:t>Rules enforced by soft fork(s) &amp; “soft fork”-like agreements.</a:t>
            </a:r>
          </a:p>
        </p:txBody>
      </p:sp>
      <p:sp>
        <p:nvSpPr>
          <p:cNvPr id="17" name="Slide Number Placeholder 16"/>
          <p:cNvSpPr>
            <a:spLocks noGrp="1"/>
          </p:cNvSpPr>
          <p:nvPr>
            <p:ph type="sldNum" sz="quarter" idx="12"/>
          </p:nvPr>
        </p:nvSpPr>
        <p:spPr/>
        <p:txBody>
          <a:bodyPr/>
          <a:lstStyle/>
          <a:p>
            <a:fld id="{B2FC610D-FAE1-464C-9CF3-920562D0AD66}" type="slidenum">
              <a:rPr lang="en-US" smtClean="0"/>
              <a:t>24</a:t>
            </a:fld>
            <a:endParaRPr lang="en-US"/>
          </a:p>
        </p:txBody>
      </p:sp>
    </p:spTree>
    <p:extLst>
      <p:ext uri="{BB962C8B-B14F-4D97-AF65-F5344CB8AC3E}">
        <p14:creationId xmlns:p14="http://schemas.microsoft.com/office/powerpoint/2010/main" val="98583381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76200"/>
            <a:ext cx="8229600" cy="1143000"/>
          </a:xfrm>
        </p:spPr>
        <p:txBody>
          <a:bodyPr/>
          <a:lstStyle/>
          <a:p>
            <a:pPr algn="l"/>
            <a:r>
              <a:rPr lang="en-US" b="1" dirty="0" smtClean="0"/>
              <a:t>General Solution</a:t>
            </a:r>
            <a:endParaRPr lang="en-US" b="1" dirty="0"/>
          </a:p>
        </p:txBody>
      </p:sp>
      <p:sp>
        <p:nvSpPr>
          <p:cNvPr id="3" name="Content Placeholder 2"/>
          <p:cNvSpPr>
            <a:spLocks noGrp="1"/>
          </p:cNvSpPr>
          <p:nvPr>
            <p:ph idx="1"/>
          </p:nvPr>
        </p:nvSpPr>
        <p:spPr>
          <a:xfrm>
            <a:off x="654050" y="2849958"/>
            <a:ext cx="2930525" cy="1640682"/>
          </a:xfrm>
        </p:spPr>
        <p:txBody>
          <a:bodyPr>
            <a:normAutofit/>
          </a:bodyPr>
          <a:lstStyle/>
          <a:p>
            <a:r>
              <a:rPr lang="en-US" sz="2800" dirty="0" smtClean="0"/>
              <a:t>Blocks = 1 MB</a:t>
            </a:r>
          </a:p>
          <a:p>
            <a:r>
              <a:rPr lang="en-US" sz="2800" dirty="0" smtClean="0"/>
              <a:t>SIGOPS = 20,000</a:t>
            </a:r>
          </a:p>
          <a:p>
            <a:r>
              <a:rPr lang="en-US" sz="2800" dirty="0" smtClean="0"/>
              <a:t>...</a:t>
            </a:r>
            <a:endParaRPr lang="en-US" sz="2800" dirty="0"/>
          </a:p>
        </p:txBody>
      </p:sp>
      <p:sp>
        <p:nvSpPr>
          <p:cNvPr id="4" name="Rounded Rectangle 3"/>
          <p:cNvSpPr/>
          <p:nvPr/>
        </p:nvSpPr>
        <p:spPr>
          <a:xfrm>
            <a:off x="612774" y="1402157"/>
            <a:ext cx="2968625" cy="3192865"/>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utoShape 2" descr="Image result for bitcoin"/>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4" descr="Image result for bitcoin"/>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9" name="Picture 5"/>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0" b="100000" l="0" r="100000">
                        <a14:foregroundMark x1="46222" y1="32889" x2="46222" y2="32889"/>
                        <a14:foregroundMark x1="56000" y1="40000" x2="56000" y2="40000"/>
                        <a14:foregroundMark x1="53333" y1="58222" x2="53333" y2="58222"/>
                      </a14:backgroundRemoval>
                    </a14:imgEffect>
                  </a14:imgLayer>
                </a14:imgProps>
              </a:ext>
              <a:ext uri="{28A0092B-C50C-407E-A947-70E740481C1C}">
                <a14:useLocalDpi xmlns:a14="http://schemas.microsoft.com/office/drawing/2010/main" val="0"/>
              </a:ext>
            </a:extLst>
          </a:blip>
          <a:srcRect/>
          <a:stretch>
            <a:fillRect/>
          </a:stretch>
        </p:blipFill>
        <p:spPr bwMode="auto">
          <a:xfrm>
            <a:off x="1486693" y="1641075"/>
            <a:ext cx="1147763" cy="1147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ounded Rectangle 7"/>
          <p:cNvSpPr/>
          <p:nvPr/>
        </p:nvSpPr>
        <p:spPr>
          <a:xfrm>
            <a:off x="4038600" y="914400"/>
            <a:ext cx="4724400" cy="40386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2"/>
          <p:cNvSpPr txBox="1">
            <a:spLocks/>
          </p:cNvSpPr>
          <p:nvPr/>
        </p:nvSpPr>
        <p:spPr>
          <a:xfrm>
            <a:off x="4419600" y="1094976"/>
            <a:ext cx="5216525" cy="1640682"/>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00" dirty="0" smtClean="0"/>
              <a:t>Total Blocks = 1 MB</a:t>
            </a:r>
          </a:p>
          <a:p>
            <a:r>
              <a:rPr lang="en-US" sz="2800" dirty="0" smtClean="0"/>
              <a:t>Total SIGOPS = 20,000</a:t>
            </a:r>
            <a:endParaRPr lang="en-US" sz="2800" dirty="0"/>
          </a:p>
        </p:txBody>
      </p:sp>
      <p:pic>
        <p:nvPicPr>
          <p:cNvPr id="10" name="Picture 5"/>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0" b="100000" l="0" r="100000">
                        <a14:foregroundMark x1="46222" y1="32889" x2="46222" y2="32889"/>
                        <a14:foregroundMark x1="56000" y1="40000" x2="56000" y2="40000"/>
                        <a14:foregroundMark x1="53333" y1="58222" x2="53333" y2="58222"/>
                      </a14:backgroundRemoval>
                    </a14:imgEffect>
                  </a14:imgLayer>
                </a14:imgProps>
              </a:ext>
              <a:ext uri="{28A0092B-C50C-407E-A947-70E740481C1C}">
                <a14:useLocalDpi xmlns:a14="http://schemas.microsoft.com/office/drawing/2010/main" val="0"/>
              </a:ext>
            </a:extLst>
          </a:blip>
          <a:srcRect/>
          <a:stretch>
            <a:fillRect/>
          </a:stretch>
        </p:blipFill>
        <p:spPr bwMode="auto">
          <a:xfrm>
            <a:off x="4874418" y="2544167"/>
            <a:ext cx="1147763" cy="1147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Rounded Rectangle 10"/>
          <p:cNvSpPr/>
          <p:nvPr/>
        </p:nvSpPr>
        <p:spPr>
          <a:xfrm>
            <a:off x="4419600" y="2514600"/>
            <a:ext cx="2057400" cy="235466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ontent Placeholder 2"/>
          <p:cNvSpPr txBox="1">
            <a:spLocks/>
          </p:cNvSpPr>
          <p:nvPr/>
        </p:nvSpPr>
        <p:spPr>
          <a:xfrm>
            <a:off x="4419600" y="3715540"/>
            <a:ext cx="2930525" cy="1153721"/>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Blocks = </a:t>
            </a:r>
            <a:r>
              <a:rPr lang="en-US" sz="2000" b="1" dirty="0" smtClean="0"/>
              <a:t>0.9</a:t>
            </a:r>
            <a:r>
              <a:rPr lang="en-US" sz="2000" dirty="0" smtClean="0"/>
              <a:t> </a:t>
            </a:r>
            <a:r>
              <a:rPr lang="en-US" sz="1800" dirty="0" smtClean="0"/>
              <a:t>MB</a:t>
            </a:r>
          </a:p>
          <a:p>
            <a:r>
              <a:rPr lang="en-US" sz="1800" dirty="0" smtClean="0"/>
              <a:t>SIGOPS = 18,000</a:t>
            </a:r>
          </a:p>
          <a:p>
            <a:r>
              <a:rPr lang="en-US" sz="1800" dirty="0" smtClean="0"/>
              <a:t>...</a:t>
            </a:r>
            <a:endParaRPr lang="en-US" sz="1800" dirty="0"/>
          </a:p>
        </p:txBody>
      </p:sp>
      <p:pic>
        <p:nvPicPr>
          <p:cNvPr id="13" name="Picture 5"/>
          <p:cNvPicPr>
            <a:picLocks noChangeAspect="1" noChangeArrowheads="1"/>
          </p:cNvPicPr>
          <p:nvPr/>
        </p:nvPicPr>
        <p:blipFill>
          <a:blip r:embed="rId3">
            <a:duotone>
              <a:prstClr val="black"/>
              <a:schemeClr val="accent1">
                <a:lumMod val="60000"/>
                <a:lumOff val="40000"/>
                <a:tint val="45000"/>
                <a:satMod val="400000"/>
              </a:schemeClr>
            </a:duotone>
            <a:extLst>
              <a:ext uri="{BEBA8EAE-BF5A-486C-A8C5-ECC9F3942E4B}">
                <a14:imgProps xmlns:a14="http://schemas.microsoft.com/office/drawing/2010/main">
                  <a14:imgLayer r:embed="rId4">
                    <a14:imgEffect>
                      <a14:backgroundRemoval t="0" b="100000" l="0" r="100000">
                        <a14:foregroundMark x1="46222" y1="32889" x2="46222" y2="32889"/>
                        <a14:foregroundMark x1="56000" y1="40000" x2="56000" y2="40000"/>
                        <a14:foregroundMark x1="53333" y1="58222" x2="53333" y2="58222"/>
                      </a14:backgroundRemoval>
                    </a14:imgEffect>
                  </a14:imgLayer>
                </a14:imgProps>
              </a:ext>
              <a:ext uri="{28A0092B-C50C-407E-A947-70E740481C1C}">
                <a14:useLocalDpi xmlns:a14="http://schemas.microsoft.com/office/drawing/2010/main" val="0"/>
              </a:ext>
            </a:extLst>
          </a:blip>
          <a:srcRect/>
          <a:stretch>
            <a:fillRect/>
          </a:stretch>
        </p:blipFill>
        <p:spPr bwMode="auto">
          <a:xfrm>
            <a:off x="6944518" y="2544166"/>
            <a:ext cx="1147763" cy="1147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Rounded Rectangle 13"/>
          <p:cNvSpPr/>
          <p:nvPr/>
        </p:nvSpPr>
        <p:spPr>
          <a:xfrm>
            <a:off x="6489700" y="2514599"/>
            <a:ext cx="2057400" cy="235466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Content Placeholder 2"/>
          <p:cNvSpPr txBox="1">
            <a:spLocks/>
          </p:cNvSpPr>
          <p:nvPr/>
        </p:nvSpPr>
        <p:spPr>
          <a:xfrm>
            <a:off x="6477000" y="3715540"/>
            <a:ext cx="2930525" cy="115372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Blocks = </a:t>
            </a:r>
            <a:r>
              <a:rPr lang="en-US" sz="2000" b="1" dirty="0" smtClean="0"/>
              <a:t>0.1</a:t>
            </a:r>
            <a:r>
              <a:rPr lang="en-US" sz="1800" dirty="0" smtClean="0"/>
              <a:t> MB</a:t>
            </a:r>
          </a:p>
          <a:p>
            <a:r>
              <a:rPr lang="en-US" sz="1800" dirty="0" smtClean="0"/>
              <a:t>SIGOPS = 2,000</a:t>
            </a:r>
          </a:p>
          <a:p>
            <a:r>
              <a:rPr lang="en-US" sz="1800" dirty="0" smtClean="0"/>
              <a:t>...</a:t>
            </a:r>
            <a:endParaRPr lang="en-US" sz="1800" dirty="0"/>
          </a:p>
        </p:txBody>
      </p:sp>
      <p:sp>
        <p:nvSpPr>
          <p:cNvPr id="7" name="Rectangle 6"/>
          <p:cNvSpPr/>
          <p:nvPr/>
        </p:nvSpPr>
        <p:spPr>
          <a:xfrm>
            <a:off x="268286" y="5105400"/>
            <a:ext cx="6600826" cy="1569660"/>
          </a:xfrm>
          <a:prstGeom prst="rect">
            <a:avLst/>
          </a:prstGeom>
        </p:spPr>
        <p:txBody>
          <a:bodyPr wrap="square">
            <a:spAutoFit/>
          </a:bodyPr>
          <a:lstStyle/>
          <a:p>
            <a:pPr marL="285750" indent="-285750">
              <a:buFont typeface="Arial" charset="0"/>
              <a:buChar char="•"/>
            </a:pPr>
            <a:r>
              <a:rPr lang="en-US" sz="2400" dirty="0" smtClean="0"/>
              <a:t>This does NOT </a:t>
            </a:r>
            <a:r>
              <a:rPr lang="en-US" sz="2400" dirty="0"/>
              <a:t>ends the compulsion for miners to “run all profitable sidechains</a:t>
            </a:r>
            <a:r>
              <a:rPr lang="en-US" sz="2400" dirty="0" smtClean="0"/>
              <a:t>”.</a:t>
            </a:r>
          </a:p>
          <a:p>
            <a:pPr marL="285750" indent="-285750">
              <a:buFont typeface="Arial" charset="0"/>
              <a:buChar char="•"/>
            </a:pPr>
            <a:r>
              <a:rPr lang="en-US" sz="2400" dirty="0" smtClean="0"/>
              <a:t>But it DOES, necessarily, limit the shared burden to what it was before (pre-sidechain).</a:t>
            </a:r>
            <a:endParaRPr lang="en-US" sz="2400" dirty="0"/>
          </a:p>
        </p:txBody>
      </p:sp>
      <p:sp>
        <p:nvSpPr>
          <p:cNvPr id="16" name="Oval 15"/>
          <p:cNvSpPr/>
          <p:nvPr/>
        </p:nvSpPr>
        <p:spPr>
          <a:xfrm>
            <a:off x="457200" y="2735658"/>
            <a:ext cx="3121025" cy="1988742"/>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4419600" y="942188"/>
            <a:ext cx="3886200" cy="1343812"/>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ight Arrow 17"/>
          <p:cNvSpPr/>
          <p:nvPr/>
        </p:nvSpPr>
        <p:spPr>
          <a:xfrm rot="19055575">
            <a:off x="3173414" y="2349363"/>
            <a:ext cx="1728274" cy="457200"/>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TextBox 19"/>
          <p:cNvSpPr txBox="1"/>
          <p:nvPr/>
        </p:nvSpPr>
        <p:spPr>
          <a:xfrm>
            <a:off x="1017040" y="942188"/>
            <a:ext cx="2266390" cy="461665"/>
          </a:xfrm>
          <a:prstGeom prst="rect">
            <a:avLst/>
          </a:prstGeom>
          <a:noFill/>
        </p:spPr>
        <p:txBody>
          <a:bodyPr wrap="none" rtlCol="0">
            <a:spAutoFit/>
          </a:bodyPr>
          <a:lstStyle/>
          <a:p>
            <a:r>
              <a:rPr lang="en-US" sz="2400" b="1" dirty="0" smtClean="0"/>
              <a:t>Rules for </a:t>
            </a:r>
            <a:r>
              <a:rPr lang="en-US" sz="2400" b="1" dirty="0" smtClean="0">
                <a:solidFill>
                  <a:srgbClr val="FF0000"/>
                </a:solidFill>
              </a:rPr>
              <a:t>Bitcoin</a:t>
            </a:r>
            <a:endParaRPr lang="en-US" sz="2400" b="1" dirty="0">
              <a:solidFill>
                <a:srgbClr val="FF0000"/>
              </a:solidFill>
            </a:endParaRPr>
          </a:p>
        </p:txBody>
      </p:sp>
      <p:sp>
        <p:nvSpPr>
          <p:cNvPr id="22" name="TextBox 21"/>
          <p:cNvSpPr txBox="1"/>
          <p:nvPr/>
        </p:nvSpPr>
        <p:spPr>
          <a:xfrm>
            <a:off x="5176043" y="452735"/>
            <a:ext cx="2373313" cy="461665"/>
          </a:xfrm>
          <a:prstGeom prst="rect">
            <a:avLst/>
          </a:prstGeom>
          <a:noFill/>
        </p:spPr>
        <p:txBody>
          <a:bodyPr wrap="square" rtlCol="0">
            <a:spAutoFit/>
          </a:bodyPr>
          <a:lstStyle/>
          <a:p>
            <a:r>
              <a:rPr lang="en-US" sz="2400" b="1" dirty="0" smtClean="0"/>
              <a:t>Rules for </a:t>
            </a:r>
            <a:r>
              <a:rPr lang="en-US" sz="2400" b="1" dirty="0" smtClean="0">
                <a:solidFill>
                  <a:srgbClr val="FF0000"/>
                </a:solidFill>
              </a:rPr>
              <a:t>All SCs</a:t>
            </a:r>
            <a:endParaRPr lang="en-US" sz="2400" b="1" dirty="0">
              <a:solidFill>
                <a:srgbClr val="FF0000"/>
              </a:solidFill>
            </a:endParaRPr>
          </a:p>
        </p:txBody>
      </p:sp>
      <p:pic>
        <p:nvPicPr>
          <p:cNvPr id="1028"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55519" y="5141376"/>
            <a:ext cx="1531281" cy="148802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3" name="Title 1"/>
          <p:cNvSpPr txBox="1">
            <a:spLocks/>
          </p:cNvSpPr>
          <p:nvPr/>
        </p:nvSpPr>
        <p:spPr>
          <a:xfrm>
            <a:off x="307975" y="5121956"/>
            <a:ext cx="8607425" cy="1524000"/>
          </a:xfrm>
          <a:prstGeom prst="rect">
            <a:avLst/>
          </a:prstGeom>
          <a:solidFill>
            <a:schemeClr val="bg1">
              <a:lumMod val="85000"/>
            </a:schemeClr>
          </a:solidFill>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342900" indent="-342900" algn="l">
              <a:buFont typeface="Arial" charset="0"/>
              <a:buChar char="•"/>
            </a:pPr>
            <a:r>
              <a:rPr lang="en-US" sz="2400" dirty="0" smtClean="0"/>
              <a:t>If users/miners try to add a sidechain in </a:t>
            </a:r>
            <a:r>
              <a:rPr lang="en-US" sz="2400" b="1" dirty="0" smtClean="0"/>
              <a:t>violation</a:t>
            </a:r>
            <a:r>
              <a:rPr lang="en-US" sz="2400" dirty="0" smtClean="0"/>
              <a:t> of this policy, then: </a:t>
            </a:r>
            <a:r>
              <a:rPr lang="en-US" sz="2400" dirty="0"/>
              <a:t>(miners should) steal the sidechain’s BTC - deposits.</a:t>
            </a:r>
          </a:p>
          <a:p>
            <a:pPr marL="342900" indent="-342900" algn="l">
              <a:buFont typeface="Arial" charset="0"/>
              <a:buChar char="•"/>
            </a:pPr>
            <a:r>
              <a:rPr lang="en-US" sz="2400" dirty="0" smtClean="0"/>
              <a:t>Hence, incentive to maintain policy. ( +Incentive for miner to pretend to violate policy, then backstab. )</a:t>
            </a:r>
          </a:p>
        </p:txBody>
      </p:sp>
      <p:sp>
        <p:nvSpPr>
          <p:cNvPr id="24" name="Title 1"/>
          <p:cNvSpPr txBox="1">
            <a:spLocks/>
          </p:cNvSpPr>
          <p:nvPr/>
        </p:nvSpPr>
        <p:spPr>
          <a:xfrm>
            <a:off x="344485" y="4267200"/>
            <a:ext cx="7635080" cy="609600"/>
          </a:xfrm>
          <a:prstGeom prst="rect">
            <a:avLst/>
          </a:prstGeom>
          <a:solidFill>
            <a:schemeClr val="bg1">
              <a:lumMod val="85000"/>
            </a:schemeClr>
          </a:solidFill>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400" dirty="0" smtClean="0"/>
              <a:t>Rules enforced by soft fork(s) &amp; “soft fork”-like agreements.</a:t>
            </a:r>
          </a:p>
        </p:txBody>
      </p:sp>
      <p:sp>
        <p:nvSpPr>
          <p:cNvPr id="25" name="Title 1"/>
          <p:cNvSpPr txBox="1">
            <a:spLocks/>
          </p:cNvSpPr>
          <p:nvPr/>
        </p:nvSpPr>
        <p:spPr>
          <a:xfrm>
            <a:off x="2461973" y="938418"/>
            <a:ext cx="6224828" cy="2185781"/>
          </a:xfrm>
          <a:prstGeom prst="rect">
            <a:avLst/>
          </a:prstGeom>
          <a:solidFill>
            <a:schemeClr val="bg1">
              <a:lumMod val="85000"/>
            </a:schemeClr>
          </a:solidFill>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US" sz="2400" dirty="0" smtClean="0"/>
          </a:p>
        </p:txBody>
      </p:sp>
      <p:sp>
        <p:nvSpPr>
          <p:cNvPr id="26" name="Title 1"/>
          <p:cNvSpPr txBox="1">
            <a:spLocks/>
          </p:cNvSpPr>
          <p:nvPr/>
        </p:nvSpPr>
        <p:spPr>
          <a:xfrm>
            <a:off x="2648969" y="1221929"/>
            <a:ext cx="1208081" cy="519995"/>
          </a:xfrm>
          <a:prstGeom prst="rect">
            <a:avLst/>
          </a:prstGeom>
          <a:solidFill>
            <a:schemeClr val="bg1">
              <a:lumMod val="85000"/>
            </a:schemeClr>
          </a:solidFill>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800" b="1" dirty="0" smtClean="0"/>
              <a:t>Users </a:t>
            </a:r>
          </a:p>
        </p:txBody>
      </p:sp>
      <p:sp>
        <p:nvSpPr>
          <p:cNvPr id="27" name="Title 1"/>
          <p:cNvSpPr txBox="1">
            <a:spLocks/>
          </p:cNvSpPr>
          <p:nvPr/>
        </p:nvSpPr>
        <p:spPr>
          <a:xfrm>
            <a:off x="4300923" y="1186603"/>
            <a:ext cx="941379" cy="519995"/>
          </a:xfrm>
          <a:prstGeom prst="rect">
            <a:avLst/>
          </a:prstGeom>
          <a:solidFill>
            <a:schemeClr val="bg1">
              <a:lumMod val="85000"/>
            </a:schemeClr>
          </a:solidFill>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400" dirty="0" smtClean="0"/>
              <a:t>Join Chain</a:t>
            </a:r>
          </a:p>
        </p:txBody>
      </p:sp>
      <p:sp>
        <p:nvSpPr>
          <p:cNvPr id="28" name="Title 1"/>
          <p:cNvSpPr txBox="1">
            <a:spLocks/>
          </p:cNvSpPr>
          <p:nvPr/>
        </p:nvSpPr>
        <p:spPr>
          <a:xfrm>
            <a:off x="3045361" y="2380615"/>
            <a:ext cx="1253330" cy="519995"/>
          </a:xfrm>
          <a:prstGeom prst="rect">
            <a:avLst/>
          </a:prstGeom>
          <a:solidFill>
            <a:schemeClr val="bg1">
              <a:lumMod val="85000"/>
            </a:schemeClr>
          </a:solidFill>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400" dirty="0" smtClean="0"/>
              <a:t>No Thanks</a:t>
            </a:r>
          </a:p>
        </p:txBody>
      </p:sp>
      <p:sp>
        <p:nvSpPr>
          <p:cNvPr id="29" name="Title 1"/>
          <p:cNvSpPr txBox="1">
            <a:spLocks/>
          </p:cNvSpPr>
          <p:nvPr/>
        </p:nvSpPr>
        <p:spPr>
          <a:xfrm>
            <a:off x="5504625" y="1687949"/>
            <a:ext cx="1333491" cy="519995"/>
          </a:xfrm>
          <a:prstGeom prst="rect">
            <a:avLst/>
          </a:prstGeom>
          <a:solidFill>
            <a:schemeClr val="bg1">
              <a:lumMod val="85000"/>
            </a:schemeClr>
          </a:solidFill>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800" b="1" dirty="0" smtClean="0"/>
              <a:t>Miners</a:t>
            </a:r>
          </a:p>
        </p:txBody>
      </p:sp>
      <p:sp>
        <p:nvSpPr>
          <p:cNvPr id="30" name="Title 1"/>
          <p:cNvSpPr txBox="1">
            <a:spLocks/>
          </p:cNvSpPr>
          <p:nvPr/>
        </p:nvSpPr>
        <p:spPr>
          <a:xfrm>
            <a:off x="7520096" y="1905000"/>
            <a:ext cx="1136399" cy="519995"/>
          </a:xfrm>
          <a:prstGeom prst="rect">
            <a:avLst/>
          </a:prstGeom>
          <a:solidFill>
            <a:schemeClr val="bg1">
              <a:lumMod val="85000"/>
            </a:schemeClr>
          </a:solidFill>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400" dirty="0" smtClean="0"/>
              <a:t>Join Revolt</a:t>
            </a:r>
          </a:p>
        </p:txBody>
      </p:sp>
      <p:sp>
        <p:nvSpPr>
          <p:cNvPr id="31" name="Title 1"/>
          <p:cNvSpPr txBox="1">
            <a:spLocks/>
          </p:cNvSpPr>
          <p:nvPr/>
        </p:nvSpPr>
        <p:spPr>
          <a:xfrm>
            <a:off x="6504796" y="2490213"/>
            <a:ext cx="2035474" cy="519995"/>
          </a:xfrm>
          <a:prstGeom prst="rect">
            <a:avLst/>
          </a:prstGeom>
          <a:solidFill>
            <a:schemeClr val="bg1">
              <a:lumMod val="85000"/>
            </a:schemeClr>
          </a:solidFill>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400" dirty="0" smtClean="0"/>
              <a:t>Honor Agreement</a:t>
            </a:r>
          </a:p>
        </p:txBody>
      </p:sp>
      <p:cxnSp>
        <p:nvCxnSpPr>
          <p:cNvPr id="21" name="Straight Arrow Connector 20"/>
          <p:cNvCxnSpPr/>
          <p:nvPr/>
        </p:nvCxnSpPr>
        <p:spPr>
          <a:xfrm>
            <a:off x="3601662" y="1584081"/>
            <a:ext cx="1897021" cy="397437"/>
          </a:xfrm>
          <a:prstGeom prst="straightConnector1">
            <a:avLst/>
          </a:prstGeom>
          <a:ln w="38100">
            <a:solidFill>
              <a:schemeClr val="tx1">
                <a:lumMod val="95000"/>
                <a:lumOff val="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stCxn id="26" idx="2"/>
          </p:cNvCxnSpPr>
          <p:nvPr/>
        </p:nvCxnSpPr>
        <p:spPr>
          <a:xfrm>
            <a:off x="3253010" y="1741924"/>
            <a:ext cx="88656" cy="695320"/>
          </a:xfrm>
          <a:prstGeom prst="straightConnector1">
            <a:avLst/>
          </a:prstGeom>
          <a:ln w="38100">
            <a:solidFill>
              <a:schemeClr val="tx1">
                <a:lumMod val="95000"/>
                <a:lumOff val="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6394694" y="2243617"/>
            <a:ext cx="661536" cy="492041"/>
          </a:xfrm>
          <a:prstGeom prst="straightConnector1">
            <a:avLst/>
          </a:prstGeom>
          <a:ln w="38100">
            <a:solidFill>
              <a:schemeClr val="tx1">
                <a:lumMod val="95000"/>
                <a:lumOff val="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a:off x="6718610" y="1963850"/>
            <a:ext cx="1013446" cy="223441"/>
          </a:xfrm>
          <a:prstGeom prst="straightConnector1">
            <a:avLst/>
          </a:prstGeom>
          <a:ln w="38100">
            <a:solidFill>
              <a:schemeClr val="tx1">
                <a:lumMod val="95000"/>
                <a:lumOff val="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7" name="Slide Number Placeholder 16"/>
          <p:cNvSpPr>
            <a:spLocks noGrp="1"/>
          </p:cNvSpPr>
          <p:nvPr>
            <p:ph type="sldNum" sz="quarter" idx="12"/>
          </p:nvPr>
        </p:nvSpPr>
        <p:spPr/>
        <p:txBody>
          <a:bodyPr/>
          <a:lstStyle/>
          <a:p>
            <a:fld id="{B2FC610D-FAE1-464C-9CF3-920562D0AD66}" type="slidenum">
              <a:rPr lang="en-US" smtClean="0"/>
              <a:t>25</a:t>
            </a:fld>
            <a:endParaRPr lang="en-US"/>
          </a:p>
        </p:txBody>
      </p:sp>
      <p:sp>
        <p:nvSpPr>
          <p:cNvPr id="37" name="Title 1"/>
          <p:cNvSpPr txBox="1">
            <a:spLocks/>
          </p:cNvSpPr>
          <p:nvPr/>
        </p:nvSpPr>
        <p:spPr>
          <a:xfrm>
            <a:off x="48184" y="3491344"/>
            <a:ext cx="6023209" cy="609600"/>
          </a:xfrm>
          <a:prstGeom prst="rect">
            <a:avLst/>
          </a:prstGeom>
          <a:solidFill>
            <a:schemeClr val="bg1">
              <a:lumMod val="85000"/>
            </a:schemeClr>
          </a:solidFill>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400" dirty="0" smtClean="0">
                <a:solidFill>
                  <a:srgbClr val="FF0000"/>
                </a:solidFill>
              </a:rPr>
              <a:t>To break agreement, Users must </a:t>
            </a:r>
            <a:r>
              <a:rPr lang="en-US" sz="2400" b="1" u="sng" dirty="0" smtClean="0">
                <a:solidFill>
                  <a:srgbClr val="FF0000"/>
                </a:solidFill>
              </a:rPr>
              <a:t>trust</a:t>
            </a:r>
            <a:r>
              <a:rPr lang="en-US" sz="2400" dirty="0" smtClean="0">
                <a:solidFill>
                  <a:srgbClr val="FF0000"/>
                </a:solidFill>
              </a:rPr>
              <a:t> Miners.</a:t>
            </a:r>
          </a:p>
        </p:txBody>
      </p:sp>
      <p:sp>
        <p:nvSpPr>
          <p:cNvPr id="38" name="Title 1"/>
          <p:cNvSpPr txBox="1">
            <a:spLocks/>
          </p:cNvSpPr>
          <p:nvPr/>
        </p:nvSpPr>
        <p:spPr>
          <a:xfrm>
            <a:off x="5030321" y="1185520"/>
            <a:ext cx="1544149" cy="519995"/>
          </a:xfrm>
          <a:prstGeom prst="rect">
            <a:avLst/>
          </a:prstGeom>
          <a:noFill/>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1800" dirty="0" smtClean="0"/>
              <a:t>(Deposit BTC)</a:t>
            </a:r>
          </a:p>
        </p:txBody>
      </p:sp>
      <p:sp>
        <p:nvSpPr>
          <p:cNvPr id="40" name="Title 1"/>
          <p:cNvSpPr txBox="1">
            <a:spLocks/>
          </p:cNvSpPr>
          <p:nvPr/>
        </p:nvSpPr>
        <p:spPr>
          <a:xfrm>
            <a:off x="5672381" y="2618975"/>
            <a:ext cx="1544149" cy="519995"/>
          </a:xfrm>
          <a:prstGeom prst="rect">
            <a:avLst/>
          </a:prstGeom>
          <a:noFill/>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1800" dirty="0" smtClean="0"/>
              <a:t>(Steal)</a:t>
            </a:r>
          </a:p>
        </p:txBody>
      </p:sp>
    </p:spTree>
    <p:extLst>
      <p:ext uri="{BB962C8B-B14F-4D97-AF65-F5344CB8AC3E}">
        <p14:creationId xmlns:p14="http://schemas.microsoft.com/office/powerpoint/2010/main" val="106594494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76200"/>
            <a:ext cx="8229600" cy="1143000"/>
          </a:xfrm>
        </p:spPr>
        <p:txBody>
          <a:bodyPr/>
          <a:lstStyle/>
          <a:p>
            <a:pPr algn="l"/>
            <a:r>
              <a:rPr lang="en-US" b="1" dirty="0" smtClean="0"/>
              <a:t>General Solution</a:t>
            </a:r>
            <a:endParaRPr lang="en-US" b="1" dirty="0"/>
          </a:p>
        </p:txBody>
      </p:sp>
      <p:sp>
        <p:nvSpPr>
          <p:cNvPr id="3" name="Content Placeholder 2"/>
          <p:cNvSpPr>
            <a:spLocks noGrp="1"/>
          </p:cNvSpPr>
          <p:nvPr>
            <p:ph idx="1"/>
          </p:nvPr>
        </p:nvSpPr>
        <p:spPr>
          <a:xfrm>
            <a:off x="654050" y="2849958"/>
            <a:ext cx="2930525" cy="1640682"/>
          </a:xfrm>
        </p:spPr>
        <p:txBody>
          <a:bodyPr>
            <a:normAutofit/>
          </a:bodyPr>
          <a:lstStyle/>
          <a:p>
            <a:r>
              <a:rPr lang="en-US" sz="2800" dirty="0" smtClean="0"/>
              <a:t>Blocks = 1 MB</a:t>
            </a:r>
          </a:p>
          <a:p>
            <a:r>
              <a:rPr lang="en-US" sz="2800" dirty="0" smtClean="0"/>
              <a:t>SIGOPS = 20,000</a:t>
            </a:r>
          </a:p>
          <a:p>
            <a:r>
              <a:rPr lang="en-US" sz="2800" dirty="0" smtClean="0"/>
              <a:t>...</a:t>
            </a:r>
            <a:endParaRPr lang="en-US" sz="2800" dirty="0"/>
          </a:p>
        </p:txBody>
      </p:sp>
      <p:sp>
        <p:nvSpPr>
          <p:cNvPr id="4" name="Rounded Rectangle 3"/>
          <p:cNvSpPr/>
          <p:nvPr/>
        </p:nvSpPr>
        <p:spPr>
          <a:xfrm>
            <a:off x="612774" y="1402157"/>
            <a:ext cx="2968625" cy="3192865"/>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utoShape 2" descr="Image result for bitcoin"/>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4" descr="Image result for bitcoin"/>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9" name="Picture 5"/>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0" b="100000" l="0" r="100000">
                        <a14:foregroundMark x1="46222" y1="32889" x2="46222" y2="32889"/>
                        <a14:foregroundMark x1="56000" y1="40000" x2="56000" y2="40000"/>
                        <a14:foregroundMark x1="53333" y1="58222" x2="53333" y2="58222"/>
                      </a14:backgroundRemoval>
                    </a14:imgEffect>
                  </a14:imgLayer>
                </a14:imgProps>
              </a:ext>
              <a:ext uri="{28A0092B-C50C-407E-A947-70E740481C1C}">
                <a14:useLocalDpi xmlns:a14="http://schemas.microsoft.com/office/drawing/2010/main" val="0"/>
              </a:ext>
            </a:extLst>
          </a:blip>
          <a:srcRect/>
          <a:stretch>
            <a:fillRect/>
          </a:stretch>
        </p:blipFill>
        <p:spPr bwMode="auto">
          <a:xfrm>
            <a:off x="1486693" y="1641075"/>
            <a:ext cx="1147763" cy="1147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ounded Rectangle 7"/>
          <p:cNvSpPr/>
          <p:nvPr/>
        </p:nvSpPr>
        <p:spPr>
          <a:xfrm>
            <a:off x="4038600" y="914400"/>
            <a:ext cx="4724400" cy="40386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2"/>
          <p:cNvSpPr txBox="1">
            <a:spLocks/>
          </p:cNvSpPr>
          <p:nvPr/>
        </p:nvSpPr>
        <p:spPr>
          <a:xfrm>
            <a:off x="4419600" y="1094976"/>
            <a:ext cx="5216525" cy="1640682"/>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00" dirty="0" smtClean="0"/>
              <a:t>Total Blocks = 1 MB</a:t>
            </a:r>
          </a:p>
          <a:p>
            <a:r>
              <a:rPr lang="en-US" sz="2800" dirty="0" smtClean="0"/>
              <a:t>Total SIGOPS = 20,000</a:t>
            </a:r>
            <a:endParaRPr lang="en-US" sz="2800" dirty="0"/>
          </a:p>
        </p:txBody>
      </p:sp>
      <p:pic>
        <p:nvPicPr>
          <p:cNvPr id="10" name="Picture 5"/>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0" b="100000" l="0" r="100000">
                        <a14:foregroundMark x1="46222" y1="32889" x2="46222" y2="32889"/>
                        <a14:foregroundMark x1="56000" y1="40000" x2="56000" y2="40000"/>
                        <a14:foregroundMark x1="53333" y1="58222" x2="53333" y2="58222"/>
                      </a14:backgroundRemoval>
                    </a14:imgEffect>
                  </a14:imgLayer>
                </a14:imgProps>
              </a:ext>
              <a:ext uri="{28A0092B-C50C-407E-A947-70E740481C1C}">
                <a14:useLocalDpi xmlns:a14="http://schemas.microsoft.com/office/drawing/2010/main" val="0"/>
              </a:ext>
            </a:extLst>
          </a:blip>
          <a:srcRect/>
          <a:stretch>
            <a:fillRect/>
          </a:stretch>
        </p:blipFill>
        <p:spPr bwMode="auto">
          <a:xfrm>
            <a:off x="4874418" y="2544167"/>
            <a:ext cx="1147763" cy="1147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Rounded Rectangle 10"/>
          <p:cNvSpPr/>
          <p:nvPr/>
        </p:nvSpPr>
        <p:spPr>
          <a:xfrm>
            <a:off x="4419600" y="2514600"/>
            <a:ext cx="2057400" cy="235466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ontent Placeholder 2"/>
          <p:cNvSpPr txBox="1">
            <a:spLocks/>
          </p:cNvSpPr>
          <p:nvPr/>
        </p:nvSpPr>
        <p:spPr>
          <a:xfrm>
            <a:off x="4419600" y="3715540"/>
            <a:ext cx="2930525" cy="1153721"/>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Blocks = </a:t>
            </a:r>
            <a:r>
              <a:rPr lang="en-US" sz="2000" b="1" dirty="0" smtClean="0"/>
              <a:t>0.9</a:t>
            </a:r>
            <a:r>
              <a:rPr lang="en-US" sz="2000" dirty="0" smtClean="0"/>
              <a:t> </a:t>
            </a:r>
            <a:r>
              <a:rPr lang="en-US" sz="1800" dirty="0" smtClean="0"/>
              <a:t>MB</a:t>
            </a:r>
          </a:p>
          <a:p>
            <a:r>
              <a:rPr lang="en-US" sz="1800" dirty="0" smtClean="0"/>
              <a:t>SIGOPS = 18,000</a:t>
            </a:r>
          </a:p>
          <a:p>
            <a:r>
              <a:rPr lang="en-US" sz="1800" dirty="0" smtClean="0"/>
              <a:t>...</a:t>
            </a:r>
            <a:endParaRPr lang="en-US" sz="1800" dirty="0"/>
          </a:p>
        </p:txBody>
      </p:sp>
      <p:pic>
        <p:nvPicPr>
          <p:cNvPr id="13" name="Picture 5"/>
          <p:cNvPicPr>
            <a:picLocks noChangeAspect="1" noChangeArrowheads="1"/>
          </p:cNvPicPr>
          <p:nvPr/>
        </p:nvPicPr>
        <p:blipFill>
          <a:blip r:embed="rId3">
            <a:duotone>
              <a:prstClr val="black"/>
              <a:schemeClr val="accent1">
                <a:lumMod val="60000"/>
                <a:lumOff val="40000"/>
                <a:tint val="45000"/>
                <a:satMod val="400000"/>
              </a:schemeClr>
            </a:duotone>
            <a:extLst>
              <a:ext uri="{BEBA8EAE-BF5A-486C-A8C5-ECC9F3942E4B}">
                <a14:imgProps xmlns:a14="http://schemas.microsoft.com/office/drawing/2010/main">
                  <a14:imgLayer r:embed="rId4">
                    <a14:imgEffect>
                      <a14:backgroundRemoval t="0" b="100000" l="0" r="100000">
                        <a14:foregroundMark x1="46222" y1="32889" x2="46222" y2="32889"/>
                        <a14:foregroundMark x1="56000" y1="40000" x2="56000" y2="40000"/>
                        <a14:foregroundMark x1="53333" y1="58222" x2="53333" y2="58222"/>
                      </a14:backgroundRemoval>
                    </a14:imgEffect>
                  </a14:imgLayer>
                </a14:imgProps>
              </a:ext>
              <a:ext uri="{28A0092B-C50C-407E-A947-70E740481C1C}">
                <a14:useLocalDpi xmlns:a14="http://schemas.microsoft.com/office/drawing/2010/main" val="0"/>
              </a:ext>
            </a:extLst>
          </a:blip>
          <a:srcRect/>
          <a:stretch>
            <a:fillRect/>
          </a:stretch>
        </p:blipFill>
        <p:spPr bwMode="auto">
          <a:xfrm>
            <a:off x="6944518" y="2544166"/>
            <a:ext cx="1147763" cy="1147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Rounded Rectangle 13"/>
          <p:cNvSpPr/>
          <p:nvPr/>
        </p:nvSpPr>
        <p:spPr>
          <a:xfrm>
            <a:off x="6489700" y="2514599"/>
            <a:ext cx="2057400" cy="235466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Content Placeholder 2"/>
          <p:cNvSpPr txBox="1">
            <a:spLocks/>
          </p:cNvSpPr>
          <p:nvPr/>
        </p:nvSpPr>
        <p:spPr>
          <a:xfrm>
            <a:off x="6477000" y="3715540"/>
            <a:ext cx="2930525" cy="115372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Blocks = </a:t>
            </a:r>
            <a:r>
              <a:rPr lang="en-US" sz="2000" b="1" dirty="0" smtClean="0"/>
              <a:t>0.1</a:t>
            </a:r>
            <a:r>
              <a:rPr lang="en-US" sz="1800" dirty="0" smtClean="0"/>
              <a:t> MB</a:t>
            </a:r>
          </a:p>
          <a:p>
            <a:r>
              <a:rPr lang="en-US" sz="1800" dirty="0" smtClean="0"/>
              <a:t>SIGOPS = 2,000</a:t>
            </a:r>
          </a:p>
          <a:p>
            <a:r>
              <a:rPr lang="en-US" sz="1800" dirty="0" smtClean="0"/>
              <a:t>...</a:t>
            </a:r>
            <a:endParaRPr lang="en-US" sz="1800" dirty="0"/>
          </a:p>
        </p:txBody>
      </p:sp>
      <p:sp>
        <p:nvSpPr>
          <p:cNvPr id="7" name="Rectangle 6"/>
          <p:cNvSpPr/>
          <p:nvPr/>
        </p:nvSpPr>
        <p:spPr>
          <a:xfrm>
            <a:off x="268286" y="5105400"/>
            <a:ext cx="6600826" cy="1569660"/>
          </a:xfrm>
          <a:prstGeom prst="rect">
            <a:avLst/>
          </a:prstGeom>
        </p:spPr>
        <p:txBody>
          <a:bodyPr wrap="square">
            <a:spAutoFit/>
          </a:bodyPr>
          <a:lstStyle/>
          <a:p>
            <a:pPr marL="285750" indent="-285750">
              <a:buFont typeface="Arial" charset="0"/>
              <a:buChar char="•"/>
            </a:pPr>
            <a:r>
              <a:rPr lang="en-US" sz="2400" dirty="0" smtClean="0"/>
              <a:t>This does NOT </a:t>
            </a:r>
            <a:r>
              <a:rPr lang="en-US" sz="2400" dirty="0"/>
              <a:t>ends the compulsion for miners to “run all profitable sidechains</a:t>
            </a:r>
            <a:r>
              <a:rPr lang="en-US" sz="2400" dirty="0" smtClean="0"/>
              <a:t>”.</a:t>
            </a:r>
          </a:p>
          <a:p>
            <a:pPr marL="285750" indent="-285750">
              <a:buFont typeface="Arial" charset="0"/>
              <a:buChar char="•"/>
            </a:pPr>
            <a:r>
              <a:rPr lang="en-US" sz="2400" dirty="0" smtClean="0"/>
              <a:t>But it DOES, necessarily, limit the shared burden to what it was before (pre-sidechain).</a:t>
            </a:r>
            <a:endParaRPr lang="en-US" sz="2400" dirty="0"/>
          </a:p>
        </p:txBody>
      </p:sp>
      <p:sp>
        <p:nvSpPr>
          <p:cNvPr id="16" name="Oval 15"/>
          <p:cNvSpPr/>
          <p:nvPr/>
        </p:nvSpPr>
        <p:spPr>
          <a:xfrm>
            <a:off x="457200" y="2735658"/>
            <a:ext cx="3121025" cy="1988742"/>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4419600" y="942188"/>
            <a:ext cx="3886200" cy="1343812"/>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ight Arrow 17"/>
          <p:cNvSpPr/>
          <p:nvPr/>
        </p:nvSpPr>
        <p:spPr>
          <a:xfrm rot="19055575">
            <a:off x="3173414" y="2349363"/>
            <a:ext cx="1728274" cy="457200"/>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TextBox 19"/>
          <p:cNvSpPr txBox="1"/>
          <p:nvPr/>
        </p:nvSpPr>
        <p:spPr>
          <a:xfrm>
            <a:off x="1017040" y="942188"/>
            <a:ext cx="2266390" cy="461665"/>
          </a:xfrm>
          <a:prstGeom prst="rect">
            <a:avLst/>
          </a:prstGeom>
          <a:noFill/>
        </p:spPr>
        <p:txBody>
          <a:bodyPr wrap="none" rtlCol="0">
            <a:spAutoFit/>
          </a:bodyPr>
          <a:lstStyle/>
          <a:p>
            <a:r>
              <a:rPr lang="en-US" sz="2400" b="1" dirty="0" smtClean="0"/>
              <a:t>Rules for </a:t>
            </a:r>
            <a:r>
              <a:rPr lang="en-US" sz="2400" b="1" dirty="0" smtClean="0">
                <a:solidFill>
                  <a:srgbClr val="FF0000"/>
                </a:solidFill>
              </a:rPr>
              <a:t>Bitcoin</a:t>
            </a:r>
            <a:endParaRPr lang="en-US" sz="2400" b="1" dirty="0">
              <a:solidFill>
                <a:srgbClr val="FF0000"/>
              </a:solidFill>
            </a:endParaRPr>
          </a:p>
        </p:txBody>
      </p:sp>
      <p:sp>
        <p:nvSpPr>
          <p:cNvPr id="22" name="TextBox 21"/>
          <p:cNvSpPr txBox="1"/>
          <p:nvPr/>
        </p:nvSpPr>
        <p:spPr>
          <a:xfrm>
            <a:off x="5176043" y="452735"/>
            <a:ext cx="2373313" cy="461665"/>
          </a:xfrm>
          <a:prstGeom prst="rect">
            <a:avLst/>
          </a:prstGeom>
          <a:noFill/>
        </p:spPr>
        <p:txBody>
          <a:bodyPr wrap="square" rtlCol="0">
            <a:spAutoFit/>
          </a:bodyPr>
          <a:lstStyle/>
          <a:p>
            <a:r>
              <a:rPr lang="en-US" sz="2400" b="1" dirty="0" smtClean="0"/>
              <a:t>Rules for </a:t>
            </a:r>
            <a:r>
              <a:rPr lang="en-US" sz="2400" b="1" dirty="0" smtClean="0">
                <a:solidFill>
                  <a:srgbClr val="FF0000"/>
                </a:solidFill>
              </a:rPr>
              <a:t>All SCs</a:t>
            </a:r>
            <a:endParaRPr lang="en-US" sz="2400" b="1" dirty="0">
              <a:solidFill>
                <a:srgbClr val="FF0000"/>
              </a:solidFill>
            </a:endParaRPr>
          </a:p>
        </p:txBody>
      </p:sp>
      <p:pic>
        <p:nvPicPr>
          <p:cNvPr id="1028"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55519" y="5141376"/>
            <a:ext cx="1531281" cy="148802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3" name="Title 1"/>
          <p:cNvSpPr txBox="1">
            <a:spLocks/>
          </p:cNvSpPr>
          <p:nvPr/>
        </p:nvSpPr>
        <p:spPr>
          <a:xfrm>
            <a:off x="307975" y="5121956"/>
            <a:ext cx="8607425" cy="1524000"/>
          </a:xfrm>
          <a:prstGeom prst="rect">
            <a:avLst/>
          </a:prstGeom>
          <a:solidFill>
            <a:schemeClr val="bg1">
              <a:lumMod val="85000"/>
            </a:schemeClr>
          </a:solidFill>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342900" indent="-342900" algn="l">
              <a:buFont typeface="Arial" charset="0"/>
              <a:buChar char="•"/>
            </a:pPr>
            <a:r>
              <a:rPr lang="en-US" sz="2400" dirty="0" smtClean="0"/>
              <a:t>If users/miners try to add a sidechain in </a:t>
            </a:r>
            <a:r>
              <a:rPr lang="en-US" sz="2400" b="1" dirty="0" smtClean="0"/>
              <a:t>violation</a:t>
            </a:r>
            <a:r>
              <a:rPr lang="en-US" sz="2400" dirty="0" smtClean="0"/>
              <a:t> of this policy, then: </a:t>
            </a:r>
            <a:r>
              <a:rPr lang="en-US" sz="2400" dirty="0"/>
              <a:t>(miners should) steal the sidechain’s BTC - deposits.</a:t>
            </a:r>
          </a:p>
          <a:p>
            <a:pPr marL="342900" indent="-342900" algn="l">
              <a:buFont typeface="Arial" charset="0"/>
              <a:buChar char="•"/>
            </a:pPr>
            <a:r>
              <a:rPr lang="en-US" sz="2400" dirty="0" smtClean="0"/>
              <a:t>Hence, incentive to maintain policy. ( +Incentive for miner to pretend to violate policy, then backstab. )</a:t>
            </a:r>
          </a:p>
        </p:txBody>
      </p:sp>
      <p:sp>
        <p:nvSpPr>
          <p:cNvPr id="24" name="Title 1"/>
          <p:cNvSpPr txBox="1">
            <a:spLocks/>
          </p:cNvSpPr>
          <p:nvPr/>
        </p:nvSpPr>
        <p:spPr>
          <a:xfrm>
            <a:off x="344485" y="4267200"/>
            <a:ext cx="7635080" cy="609600"/>
          </a:xfrm>
          <a:prstGeom prst="rect">
            <a:avLst/>
          </a:prstGeom>
          <a:solidFill>
            <a:schemeClr val="bg1">
              <a:lumMod val="85000"/>
            </a:schemeClr>
          </a:solidFill>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400" dirty="0" smtClean="0"/>
              <a:t>Rules enforced by soft fork(s) &amp; “soft fork”-like agreements.</a:t>
            </a:r>
          </a:p>
        </p:txBody>
      </p:sp>
      <p:sp>
        <p:nvSpPr>
          <p:cNvPr id="25" name="Title 1"/>
          <p:cNvSpPr txBox="1">
            <a:spLocks/>
          </p:cNvSpPr>
          <p:nvPr/>
        </p:nvSpPr>
        <p:spPr>
          <a:xfrm>
            <a:off x="2461973" y="938418"/>
            <a:ext cx="6224828" cy="2185781"/>
          </a:xfrm>
          <a:prstGeom prst="rect">
            <a:avLst/>
          </a:prstGeom>
          <a:solidFill>
            <a:schemeClr val="bg1">
              <a:lumMod val="85000"/>
            </a:schemeClr>
          </a:solidFill>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US" sz="2400" dirty="0" smtClean="0"/>
          </a:p>
        </p:txBody>
      </p:sp>
      <p:sp>
        <p:nvSpPr>
          <p:cNvPr id="26" name="Title 1"/>
          <p:cNvSpPr txBox="1">
            <a:spLocks/>
          </p:cNvSpPr>
          <p:nvPr/>
        </p:nvSpPr>
        <p:spPr>
          <a:xfrm>
            <a:off x="2648969" y="1221929"/>
            <a:ext cx="1208081" cy="519995"/>
          </a:xfrm>
          <a:prstGeom prst="rect">
            <a:avLst/>
          </a:prstGeom>
          <a:solidFill>
            <a:schemeClr val="bg1">
              <a:lumMod val="85000"/>
            </a:schemeClr>
          </a:solidFill>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800" b="1" dirty="0" smtClean="0"/>
              <a:t>Users </a:t>
            </a:r>
          </a:p>
        </p:txBody>
      </p:sp>
      <p:sp>
        <p:nvSpPr>
          <p:cNvPr id="27" name="Title 1"/>
          <p:cNvSpPr txBox="1">
            <a:spLocks/>
          </p:cNvSpPr>
          <p:nvPr/>
        </p:nvSpPr>
        <p:spPr>
          <a:xfrm>
            <a:off x="4300923" y="1186603"/>
            <a:ext cx="941379" cy="519995"/>
          </a:xfrm>
          <a:prstGeom prst="rect">
            <a:avLst/>
          </a:prstGeom>
          <a:solidFill>
            <a:schemeClr val="bg1">
              <a:lumMod val="85000"/>
            </a:schemeClr>
          </a:solidFill>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400" dirty="0" smtClean="0"/>
              <a:t>Join Chain</a:t>
            </a:r>
          </a:p>
        </p:txBody>
      </p:sp>
      <p:sp>
        <p:nvSpPr>
          <p:cNvPr id="28" name="Title 1"/>
          <p:cNvSpPr txBox="1">
            <a:spLocks/>
          </p:cNvSpPr>
          <p:nvPr/>
        </p:nvSpPr>
        <p:spPr>
          <a:xfrm>
            <a:off x="3045361" y="2380615"/>
            <a:ext cx="1253330" cy="519995"/>
          </a:xfrm>
          <a:prstGeom prst="rect">
            <a:avLst/>
          </a:prstGeom>
          <a:solidFill>
            <a:schemeClr val="bg1">
              <a:lumMod val="85000"/>
            </a:schemeClr>
          </a:solidFill>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400" dirty="0" smtClean="0"/>
              <a:t>No Thanks</a:t>
            </a:r>
          </a:p>
        </p:txBody>
      </p:sp>
      <p:sp>
        <p:nvSpPr>
          <p:cNvPr id="29" name="Title 1"/>
          <p:cNvSpPr txBox="1">
            <a:spLocks/>
          </p:cNvSpPr>
          <p:nvPr/>
        </p:nvSpPr>
        <p:spPr>
          <a:xfrm>
            <a:off x="5504625" y="1687949"/>
            <a:ext cx="1333491" cy="519995"/>
          </a:xfrm>
          <a:prstGeom prst="rect">
            <a:avLst/>
          </a:prstGeom>
          <a:solidFill>
            <a:schemeClr val="bg1">
              <a:lumMod val="85000"/>
            </a:schemeClr>
          </a:solidFill>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800" b="1" dirty="0" smtClean="0"/>
              <a:t>Miners</a:t>
            </a:r>
          </a:p>
        </p:txBody>
      </p:sp>
      <p:sp>
        <p:nvSpPr>
          <p:cNvPr id="30" name="Title 1"/>
          <p:cNvSpPr txBox="1">
            <a:spLocks/>
          </p:cNvSpPr>
          <p:nvPr/>
        </p:nvSpPr>
        <p:spPr>
          <a:xfrm>
            <a:off x="7520096" y="1905000"/>
            <a:ext cx="1136399" cy="519995"/>
          </a:xfrm>
          <a:prstGeom prst="rect">
            <a:avLst/>
          </a:prstGeom>
          <a:solidFill>
            <a:schemeClr val="bg1">
              <a:lumMod val="85000"/>
            </a:schemeClr>
          </a:solidFill>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400" dirty="0" smtClean="0"/>
              <a:t>Join Revolt</a:t>
            </a:r>
          </a:p>
        </p:txBody>
      </p:sp>
      <p:sp>
        <p:nvSpPr>
          <p:cNvPr id="31" name="Title 1"/>
          <p:cNvSpPr txBox="1">
            <a:spLocks/>
          </p:cNvSpPr>
          <p:nvPr/>
        </p:nvSpPr>
        <p:spPr>
          <a:xfrm>
            <a:off x="6504796" y="2490213"/>
            <a:ext cx="2035474" cy="519995"/>
          </a:xfrm>
          <a:prstGeom prst="rect">
            <a:avLst/>
          </a:prstGeom>
          <a:solidFill>
            <a:schemeClr val="bg1">
              <a:lumMod val="85000"/>
            </a:schemeClr>
          </a:solidFill>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400" dirty="0" smtClean="0"/>
              <a:t>Honor Agreement</a:t>
            </a:r>
          </a:p>
        </p:txBody>
      </p:sp>
      <p:cxnSp>
        <p:nvCxnSpPr>
          <p:cNvPr id="21" name="Straight Arrow Connector 20"/>
          <p:cNvCxnSpPr/>
          <p:nvPr/>
        </p:nvCxnSpPr>
        <p:spPr>
          <a:xfrm>
            <a:off x="3601662" y="1584081"/>
            <a:ext cx="1897021" cy="397437"/>
          </a:xfrm>
          <a:prstGeom prst="straightConnector1">
            <a:avLst/>
          </a:prstGeom>
          <a:ln w="38100">
            <a:solidFill>
              <a:schemeClr val="tx1">
                <a:lumMod val="95000"/>
                <a:lumOff val="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stCxn id="26" idx="2"/>
          </p:cNvCxnSpPr>
          <p:nvPr/>
        </p:nvCxnSpPr>
        <p:spPr>
          <a:xfrm>
            <a:off x="3253010" y="1741924"/>
            <a:ext cx="88656" cy="695320"/>
          </a:xfrm>
          <a:prstGeom prst="straightConnector1">
            <a:avLst/>
          </a:prstGeom>
          <a:ln w="38100">
            <a:solidFill>
              <a:schemeClr val="tx1">
                <a:lumMod val="95000"/>
                <a:lumOff val="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6394694" y="2243617"/>
            <a:ext cx="661536" cy="492041"/>
          </a:xfrm>
          <a:prstGeom prst="straightConnector1">
            <a:avLst/>
          </a:prstGeom>
          <a:ln w="38100">
            <a:solidFill>
              <a:schemeClr val="tx1">
                <a:lumMod val="95000"/>
                <a:lumOff val="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a:off x="6718610" y="1963850"/>
            <a:ext cx="1013446" cy="223441"/>
          </a:xfrm>
          <a:prstGeom prst="straightConnector1">
            <a:avLst/>
          </a:prstGeom>
          <a:ln w="38100">
            <a:solidFill>
              <a:schemeClr val="tx1">
                <a:lumMod val="95000"/>
                <a:lumOff val="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7" name="Slide Number Placeholder 16"/>
          <p:cNvSpPr>
            <a:spLocks noGrp="1"/>
          </p:cNvSpPr>
          <p:nvPr>
            <p:ph type="sldNum" sz="quarter" idx="12"/>
          </p:nvPr>
        </p:nvSpPr>
        <p:spPr/>
        <p:txBody>
          <a:bodyPr/>
          <a:lstStyle/>
          <a:p>
            <a:fld id="{B2FC610D-FAE1-464C-9CF3-920562D0AD66}" type="slidenum">
              <a:rPr lang="en-US" smtClean="0"/>
              <a:t>26</a:t>
            </a:fld>
            <a:endParaRPr lang="en-US"/>
          </a:p>
        </p:txBody>
      </p:sp>
      <p:sp>
        <p:nvSpPr>
          <p:cNvPr id="37" name="Title 1"/>
          <p:cNvSpPr txBox="1">
            <a:spLocks/>
          </p:cNvSpPr>
          <p:nvPr/>
        </p:nvSpPr>
        <p:spPr>
          <a:xfrm>
            <a:off x="48184" y="3491344"/>
            <a:ext cx="6023209" cy="609600"/>
          </a:xfrm>
          <a:prstGeom prst="rect">
            <a:avLst/>
          </a:prstGeom>
          <a:solidFill>
            <a:schemeClr val="bg1">
              <a:lumMod val="85000"/>
            </a:schemeClr>
          </a:solidFill>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400" dirty="0" smtClean="0">
                <a:solidFill>
                  <a:srgbClr val="FF0000"/>
                </a:solidFill>
              </a:rPr>
              <a:t>To break agreement, Users must </a:t>
            </a:r>
            <a:r>
              <a:rPr lang="en-US" sz="2400" b="1" u="sng" dirty="0" smtClean="0">
                <a:solidFill>
                  <a:srgbClr val="FF0000"/>
                </a:solidFill>
              </a:rPr>
              <a:t>trust</a:t>
            </a:r>
            <a:r>
              <a:rPr lang="en-US" sz="2400" dirty="0" smtClean="0">
                <a:solidFill>
                  <a:srgbClr val="FF0000"/>
                </a:solidFill>
              </a:rPr>
              <a:t> Miners.</a:t>
            </a:r>
          </a:p>
        </p:txBody>
      </p:sp>
      <p:sp>
        <p:nvSpPr>
          <p:cNvPr id="38" name="Title 1"/>
          <p:cNvSpPr txBox="1">
            <a:spLocks/>
          </p:cNvSpPr>
          <p:nvPr/>
        </p:nvSpPr>
        <p:spPr>
          <a:xfrm>
            <a:off x="5030321" y="1185520"/>
            <a:ext cx="1544149" cy="519995"/>
          </a:xfrm>
          <a:prstGeom prst="rect">
            <a:avLst/>
          </a:prstGeom>
          <a:noFill/>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1800" dirty="0" smtClean="0"/>
              <a:t>(Deposit BTC)</a:t>
            </a:r>
          </a:p>
        </p:txBody>
      </p:sp>
      <p:sp>
        <p:nvSpPr>
          <p:cNvPr id="40" name="Title 1"/>
          <p:cNvSpPr txBox="1">
            <a:spLocks/>
          </p:cNvSpPr>
          <p:nvPr/>
        </p:nvSpPr>
        <p:spPr>
          <a:xfrm>
            <a:off x="5672381" y="2618975"/>
            <a:ext cx="1544149" cy="519995"/>
          </a:xfrm>
          <a:prstGeom prst="rect">
            <a:avLst/>
          </a:prstGeom>
          <a:noFill/>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1800" dirty="0" smtClean="0"/>
              <a:t>(Steal)</a:t>
            </a:r>
          </a:p>
        </p:txBody>
      </p:sp>
      <p:sp>
        <p:nvSpPr>
          <p:cNvPr id="43" name="Multiply 42"/>
          <p:cNvSpPr/>
          <p:nvPr/>
        </p:nvSpPr>
        <p:spPr>
          <a:xfrm>
            <a:off x="7676742" y="1754521"/>
            <a:ext cx="810484" cy="869415"/>
          </a:xfrm>
          <a:prstGeom prst="mathMultiply">
            <a:avLst>
              <a:gd name="adj1" fmla="val 15149"/>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4" name="Multiply 43"/>
          <p:cNvSpPr/>
          <p:nvPr/>
        </p:nvSpPr>
        <p:spPr>
          <a:xfrm>
            <a:off x="4363940" y="1050242"/>
            <a:ext cx="810484" cy="869415"/>
          </a:xfrm>
          <a:prstGeom prst="mathMultiply">
            <a:avLst>
              <a:gd name="adj1" fmla="val 15149"/>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6396171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9" name="Straight Connector 28"/>
          <p:cNvCxnSpPr>
            <a:stCxn id="38" idx="3"/>
            <a:endCxn id="11" idx="1"/>
          </p:cNvCxnSpPr>
          <p:nvPr/>
        </p:nvCxnSpPr>
        <p:spPr>
          <a:xfrm flipH="1">
            <a:off x="2212775" y="5745843"/>
            <a:ext cx="5907215" cy="7257"/>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H="1">
            <a:off x="5468829" y="6511552"/>
            <a:ext cx="1144679" cy="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pic>
        <p:nvPicPr>
          <p:cNvPr id="26" name="Picture 25"/>
          <p:cNvPicPr>
            <a:picLocks noChangeAspect="1"/>
          </p:cNvPicPr>
          <p:nvPr/>
        </p:nvPicPr>
        <p:blipFill>
          <a:blip r:embed="rId3"/>
          <a:stretch>
            <a:fillRect/>
          </a:stretch>
        </p:blipFill>
        <p:spPr>
          <a:xfrm>
            <a:off x="375596" y="1877950"/>
            <a:ext cx="8316482" cy="2285592"/>
          </a:xfrm>
          <a:prstGeom prst="rect">
            <a:avLst/>
          </a:prstGeom>
          <a:ln>
            <a:noFill/>
          </a:ln>
          <a:effectLst>
            <a:outerShdw blurRad="292100" dist="139700" dir="2700000" algn="tl" rotWithShape="0">
              <a:srgbClr val="333333">
                <a:alpha val="65000"/>
              </a:srgbClr>
            </a:outerShdw>
          </a:effectLst>
        </p:spPr>
      </p:pic>
      <p:cxnSp>
        <p:nvCxnSpPr>
          <p:cNvPr id="16" name="Straight Connector 15"/>
          <p:cNvCxnSpPr/>
          <p:nvPr/>
        </p:nvCxnSpPr>
        <p:spPr>
          <a:xfrm flipH="1">
            <a:off x="785987" y="4922157"/>
            <a:ext cx="3481213" cy="0"/>
          </a:xfrm>
          <a:prstGeom prst="line">
            <a:avLst/>
          </a:prstGeom>
          <a:ln/>
        </p:spPr>
        <p:style>
          <a:lnRef idx="2">
            <a:schemeClr val="accent6">
              <a:shade val="50000"/>
            </a:schemeClr>
          </a:lnRef>
          <a:fillRef idx="1">
            <a:schemeClr val="accent6"/>
          </a:fillRef>
          <a:effectRef idx="0">
            <a:schemeClr val="accent6"/>
          </a:effectRef>
          <a:fontRef idx="minor">
            <a:schemeClr val="lt1"/>
          </a:fontRef>
        </p:style>
      </p:cxnSp>
      <p:sp>
        <p:nvSpPr>
          <p:cNvPr id="2" name="Title 1"/>
          <p:cNvSpPr>
            <a:spLocks noGrp="1"/>
          </p:cNvSpPr>
          <p:nvPr>
            <p:ph type="title"/>
          </p:nvPr>
        </p:nvSpPr>
        <p:spPr>
          <a:xfrm>
            <a:off x="191526" y="346700"/>
            <a:ext cx="6489408" cy="1143000"/>
          </a:xfrm>
        </p:spPr>
        <p:txBody>
          <a:bodyPr>
            <a:normAutofit fontScale="90000"/>
          </a:bodyPr>
          <a:lstStyle/>
          <a:p>
            <a:r>
              <a:rPr lang="en-US" dirty="0" smtClean="0"/>
              <a:t>Evil Miners? (Vs Users)</a:t>
            </a:r>
            <a:br>
              <a:rPr lang="en-US" dirty="0" smtClean="0"/>
            </a:br>
            <a:r>
              <a:rPr lang="en-US" sz="4000" dirty="0" smtClean="0"/>
              <a:t>Remember: Users Always Have Option to Ignore New SCs</a:t>
            </a:r>
            <a:endParaRPr lang="en-US" dirty="0"/>
          </a:p>
        </p:txBody>
      </p:sp>
      <p:sp>
        <p:nvSpPr>
          <p:cNvPr id="5" name="Oval 4"/>
          <p:cNvSpPr/>
          <p:nvPr/>
        </p:nvSpPr>
        <p:spPr>
          <a:xfrm>
            <a:off x="634213" y="2461862"/>
            <a:ext cx="8211457" cy="1109072"/>
          </a:xfrm>
          <a:prstGeom prst="ellipse">
            <a:avLst/>
          </a:prstGeom>
          <a:noFill/>
          <a:ln w="7620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609600" y="4735286"/>
            <a:ext cx="421569" cy="3810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7" name="Rectangle 6"/>
          <p:cNvSpPr/>
          <p:nvPr/>
        </p:nvSpPr>
        <p:spPr>
          <a:xfrm>
            <a:off x="2062338" y="4724400"/>
            <a:ext cx="421569" cy="3810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8" name="Rectangle 7"/>
          <p:cNvSpPr/>
          <p:nvPr/>
        </p:nvSpPr>
        <p:spPr>
          <a:xfrm>
            <a:off x="2748138" y="4731657"/>
            <a:ext cx="421569" cy="3810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9" name="Rectangle 8"/>
          <p:cNvSpPr/>
          <p:nvPr/>
        </p:nvSpPr>
        <p:spPr>
          <a:xfrm>
            <a:off x="3586338" y="4724400"/>
            <a:ext cx="421569" cy="3810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0" name="Rectangle 9"/>
          <p:cNvSpPr/>
          <p:nvPr/>
        </p:nvSpPr>
        <p:spPr>
          <a:xfrm>
            <a:off x="1259769" y="4724400"/>
            <a:ext cx="421569" cy="3810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1" name="Rectangle 10"/>
          <p:cNvSpPr/>
          <p:nvPr/>
        </p:nvSpPr>
        <p:spPr>
          <a:xfrm>
            <a:off x="2212775" y="5562600"/>
            <a:ext cx="421569" cy="381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2771902" y="5562600"/>
            <a:ext cx="421569" cy="381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3533902" y="5562600"/>
            <a:ext cx="421569" cy="381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4267200" y="5562600"/>
            <a:ext cx="421569" cy="381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ight Arrow 21"/>
          <p:cNvSpPr/>
          <p:nvPr/>
        </p:nvSpPr>
        <p:spPr>
          <a:xfrm rot="2470545">
            <a:off x="1205967" y="5317506"/>
            <a:ext cx="890635" cy="714375"/>
          </a:xfrm>
          <a:prstGeom prst="rightArrow">
            <a:avLst/>
          </a:prstGeom>
          <a:ln>
            <a:solidFill>
              <a:schemeClr val="tx1">
                <a:lumMod val="95000"/>
                <a:lumOff val="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smtClean="0"/>
              <a:t>SF</a:t>
            </a:r>
            <a:endParaRPr lang="en-US" b="1" dirty="0"/>
          </a:p>
        </p:txBody>
      </p:sp>
      <p:sp>
        <p:nvSpPr>
          <p:cNvPr id="27" name="Right Arrow 26"/>
          <p:cNvSpPr/>
          <p:nvPr/>
        </p:nvSpPr>
        <p:spPr>
          <a:xfrm rot="1906854">
            <a:off x="4433455" y="6131683"/>
            <a:ext cx="890635" cy="714375"/>
          </a:xfrm>
          <a:prstGeom prst="rightArrow">
            <a:avLst/>
          </a:prstGeom>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smtClean="0"/>
              <a:t>SF</a:t>
            </a:r>
            <a:endParaRPr lang="en-US" b="1" dirty="0"/>
          </a:p>
        </p:txBody>
      </p:sp>
      <p:sp>
        <p:nvSpPr>
          <p:cNvPr id="28" name="Rectangle 27"/>
          <p:cNvSpPr/>
          <p:nvPr/>
        </p:nvSpPr>
        <p:spPr>
          <a:xfrm>
            <a:off x="5955139" y="5555343"/>
            <a:ext cx="421569" cy="381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p:cNvSpPr txBox="1"/>
          <p:nvPr/>
        </p:nvSpPr>
        <p:spPr>
          <a:xfrm>
            <a:off x="4323311" y="4117335"/>
            <a:ext cx="833262" cy="1200329"/>
          </a:xfrm>
          <a:prstGeom prst="rect">
            <a:avLst/>
          </a:prstGeom>
          <a:noFill/>
        </p:spPr>
        <p:txBody>
          <a:bodyPr wrap="square" rtlCol="0">
            <a:spAutoFit/>
          </a:bodyPr>
          <a:lstStyle/>
          <a:p>
            <a:r>
              <a:rPr lang="en-US" sz="7200" b="1" dirty="0" smtClean="0">
                <a:ln>
                  <a:solidFill>
                    <a:sysClr val="windowText" lastClr="000000"/>
                  </a:solidFill>
                </a:ln>
                <a:solidFill>
                  <a:schemeClr val="accent6">
                    <a:lumMod val="75000"/>
                  </a:schemeClr>
                </a:solidFill>
              </a:rPr>
              <a:t>…</a:t>
            </a:r>
            <a:endParaRPr lang="en-US" sz="2800" b="1" dirty="0">
              <a:ln>
                <a:solidFill>
                  <a:sysClr val="windowText" lastClr="000000"/>
                </a:solidFill>
              </a:ln>
              <a:solidFill>
                <a:schemeClr val="accent6">
                  <a:lumMod val="75000"/>
                </a:schemeClr>
              </a:solidFill>
            </a:endParaRPr>
          </a:p>
        </p:txBody>
      </p:sp>
      <p:sp>
        <p:nvSpPr>
          <p:cNvPr id="32" name="Rectangle 31"/>
          <p:cNvSpPr/>
          <p:nvPr/>
        </p:nvSpPr>
        <p:spPr>
          <a:xfrm>
            <a:off x="5426631" y="6321052"/>
            <a:ext cx="421569" cy="3810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5" name="Rectangle 34"/>
          <p:cNvSpPr/>
          <p:nvPr/>
        </p:nvSpPr>
        <p:spPr>
          <a:xfrm>
            <a:off x="6061266" y="6332847"/>
            <a:ext cx="421569" cy="3810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6" name="Right Arrow 35"/>
          <p:cNvSpPr/>
          <p:nvPr/>
        </p:nvSpPr>
        <p:spPr>
          <a:xfrm rot="19298175">
            <a:off x="6141316" y="4644957"/>
            <a:ext cx="890635" cy="714375"/>
          </a:xfrm>
          <a:prstGeom prst="rightArrow">
            <a:avLst/>
          </a:prstGeom>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smtClean="0"/>
              <a:t>HF</a:t>
            </a:r>
            <a:endParaRPr lang="en-US" b="1" dirty="0"/>
          </a:p>
        </p:txBody>
      </p:sp>
      <p:sp>
        <p:nvSpPr>
          <p:cNvPr id="37" name="Rectangle 36"/>
          <p:cNvSpPr/>
          <p:nvPr/>
        </p:nvSpPr>
        <p:spPr>
          <a:xfrm>
            <a:off x="6965123" y="5555343"/>
            <a:ext cx="421569" cy="381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p:nvSpPr>
        <p:spPr>
          <a:xfrm>
            <a:off x="7698421" y="5555343"/>
            <a:ext cx="421569" cy="381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p:nvSpPr>
        <p:spPr>
          <a:xfrm>
            <a:off x="7235912" y="4624614"/>
            <a:ext cx="708649" cy="6633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p:nvSpPr>
        <p:spPr>
          <a:xfrm>
            <a:off x="8336446" y="4629343"/>
            <a:ext cx="708649" cy="6633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43"/>
          <p:cNvCxnSpPr>
            <a:stCxn id="42" idx="1"/>
            <a:endCxn id="28" idx="3"/>
          </p:cNvCxnSpPr>
          <p:nvPr/>
        </p:nvCxnSpPr>
        <p:spPr>
          <a:xfrm flipH="1">
            <a:off x="6376708" y="4956272"/>
            <a:ext cx="859204" cy="78957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8" name="Straight Connector 47"/>
          <p:cNvCxnSpPr>
            <a:stCxn id="43" idx="1"/>
          </p:cNvCxnSpPr>
          <p:nvPr/>
        </p:nvCxnSpPr>
        <p:spPr>
          <a:xfrm flipH="1">
            <a:off x="7749420" y="4961001"/>
            <a:ext cx="587026" cy="571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52" name="Straight Connector 51"/>
          <p:cNvCxnSpPr>
            <a:stCxn id="11" idx="1"/>
            <a:endCxn id="10" idx="2"/>
          </p:cNvCxnSpPr>
          <p:nvPr/>
        </p:nvCxnSpPr>
        <p:spPr>
          <a:xfrm flipH="1" flipV="1">
            <a:off x="1470554" y="5105400"/>
            <a:ext cx="742221" cy="647700"/>
          </a:xfrm>
          <a:prstGeom prst="line">
            <a:avLst/>
          </a:prstGeom>
          <a:ln/>
        </p:spPr>
        <p:style>
          <a:lnRef idx="2">
            <a:schemeClr val="accent6">
              <a:shade val="50000"/>
            </a:schemeClr>
          </a:lnRef>
          <a:fillRef idx="1">
            <a:schemeClr val="accent6"/>
          </a:fillRef>
          <a:effectRef idx="0">
            <a:schemeClr val="accent6"/>
          </a:effectRef>
          <a:fontRef idx="minor">
            <a:schemeClr val="lt1"/>
          </a:fontRef>
        </p:style>
      </p:cxnSp>
      <p:cxnSp>
        <p:nvCxnSpPr>
          <p:cNvPr id="56" name="Straight Connector 55"/>
          <p:cNvCxnSpPr>
            <a:stCxn id="14" idx="2"/>
            <a:endCxn id="32" idx="1"/>
          </p:cNvCxnSpPr>
          <p:nvPr/>
        </p:nvCxnSpPr>
        <p:spPr>
          <a:xfrm>
            <a:off x="4477985" y="5943600"/>
            <a:ext cx="948646" cy="56795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a:off x="228600" y="4724400"/>
            <a:ext cx="0" cy="1226300"/>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a:off x="157338" y="4717499"/>
            <a:ext cx="136858" cy="0"/>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a:off x="157338" y="5950700"/>
            <a:ext cx="136858" cy="0"/>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70" name="TextBox 69"/>
          <p:cNvSpPr txBox="1"/>
          <p:nvPr/>
        </p:nvSpPr>
        <p:spPr>
          <a:xfrm>
            <a:off x="191526" y="5268560"/>
            <a:ext cx="561562" cy="400110"/>
          </a:xfrm>
          <a:prstGeom prst="rect">
            <a:avLst/>
          </a:prstGeom>
          <a:noFill/>
        </p:spPr>
        <p:txBody>
          <a:bodyPr wrap="square" rtlCol="0">
            <a:spAutoFit/>
          </a:bodyPr>
          <a:lstStyle/>
          <a:p>
            <a:r>
              <a:rPr lang="en-US" sz="1000" dirty="0" smtClean="0"/>
              <a:t>1 MB / Block</a:t>
            </a:r>
            <a:endParaRPr lang="en-US" dirty="0"/>
          </a:p>
        </p:txBody>
      </p:sp>
      <p:cxnSp>
        <p:nvCxnSpPr>
          <p:cNvPr id="71" name="Straight Connector 70"/>
          <p:cNvCxnSpPr/>
          <p:nvPr/>
        </p:nvCxnSpPr>
        <p:spPr>
          <a:xfrm>
            <a:off x="224425" y="6236731"/>
            <a:ext cx="0" cy="477116"/>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a:off x="155996" y="6237869"/>
            <a:ext cx="136858" cy="0"/>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a:off x="155996" y="6719461"/>
            <a:ext cx="136858" cy="0"/>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74" name="TextBox 73"/>
          <p:cNvSpPr txBox="1"/>
          <p:nvPr/>
        </p:nvSpPr>
        <p:spPr>
          <a:xfrm>
            <a:off x="224425" y="6190859"/>
            <a:ext cx="561562" cy="400110"/>
          </a:xfrm>
          <a:prstGeom prst="rect">
            <a:avLst/>
          </a:prstGeom>
          <a:noFill/>
        </p:spPr>
        <p:txBody>
          <a:bodyPr wrap="square" rtlCol="0">
            <a:spAutoFit/>
          </a:bodyPr>
          <a:lstStyle/>
          <a:p>
            <a:r>
              <a:rPr lang="en-US" sz="1000" dirty="0" smtClean="0"/>
              <a:t>0.2 MB / Block</a:t>
            </a:r>
            <a:endParaRPr lang="en-US" dirty="0"/>
          </a:p>
        </p:txBody>
      </p:sp>
      <p:cxnSp>
        <p:nvCxnSpPr>
          <p:cNvPr id="77" name="Straight Connector 76"/>
          <p:cNvCxnSpPr/>
          <p:nvPr/>
        </p:nvCxnSpPr>
        <p:spPr>
          <a:xfrm flipH="1">
            <a:off x="266000" y="6008541"/>
            <a:ext cx="8773830" cy="6556"/>
          </a:xfrm>
          <a:prstGeom prst="line">
            <a:avLst/>
          </a:prstGeom>
          <a:ln>
            <a:solidFill>
              <a:schemeClr val="tx1">
                <a:lumMod val="85000"/>
                <a:lumOff val="1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flipH="1">
            <a:off x="322942" y="4623087"/>
            <a:ext cx="4329973" cy="6556"/>
          </a:xfrm>
          <a:prstGeom prst="line">
            <a:avLst/>
          </a:prstGeom>
          <a:ln>
            <a:solidFill>
              <a:schemeClr val="tx1">
                <a:lumMod val="85000"/>
                <a:lumOff val="1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flipH="1" flipV="1">
            <a:off x="4700849" y="4636743"/>
            <a:ext cx="1236506" cy="720850"/>
          </a:xfrm>
          <a:prstGeom prst="line">
            <a:avLst/>
          </a:prstGeom>
          <a:ln>
            <a:solidFill>
              <a:schemeClr val="tx1">
                <a:lumMod val="85000"/>
                <a:lumOff val="15000"/>
              </a:schemeClr>
            </a:solidFill>
            <a:prstDash val="dash"/>
          </a:ln>
        </p:spPr>
        <p:style>
          <a:lnRef idx="1">
            <a:schemeClr val="accent1"/>
          </a:lnRef>
          <a:fillRef idx="0">
            <a:schemeClr val="accent1"/>
          </a:fillRef>
          <a:effectRef idx="0">
            <a:schemeClr val="accent1"/>
          </a:effectRef>
          <a:fontRef idx="minor">
            <a:schemeClr val="tx1"/>
          </a:fontRef>
        </p:style>
      </p:cxnSp>
      <p:sp>
        <p:nvSpPr>
          <p:cNvPr id="3" name="Slide Number Placeholder 2"/>
          <p:cNvSpPr>
            <a:spLocks noGrp="1"/>
          </p:cNvSpPr>
          <p:nvPr>
            <p:ph type="sldNum" sz="quarter" idx="12"/>
          </p:nvPr>
        </p:nvSpPr>
        <p:spPr/>
        <p:txBody>
          <a:bodyPr/>
          <a:lstStyle/>
          <a:p>
            <a:fld id="{B2FC610D-FAE1-464C-9CF3-920562D0AD66}" type="slidenum">
              <a:rPr lang="en-US" smtClean="0"/>
              <a:t>27</a:t>
            </a:fld>
            <a:endParaRPr lang="en-US"/>
          </a:p>
        </p:txBody>
      </p:sp>
      <p:sp>
        <p:nvSpPr>
          <p:cNvPr id="4" name="TextBox 3"/>
          <p:cNvSpPr txBox="1"/>
          <p:nvPr/>
        </p:nvSpPr>
        <p:spPr>
          <a:xfrm>
            <a:off x="-74106" y="4764510"/>
            <a:ext cx="679994" cy="369332"/>
          </a:xfrm>
          <a:prstGeom prst="rect">
            <a:avLst/>
          </a:prstGeom>
          <a:noFill/>
        </p:spPr>
        <p:txBody>
          <a:bodyPr wrap="none" rtlCol="0">
            <a:spAutoFit/>
          </a:bodyPr>
          <a:lstStyle/>
          <a:p>
            <a:r>
              <a:rPr lang="en-US" b="1" dirty="0" smtClean="0">
                <a:solidFill>
                  <a:schemeClr val="accent6">
                    <a:lumMod val="75000"/>
                  </a:schemeClr>
                </a:solidFill>
              </a:rPr>
              <a:t>Main</a:t>
            </a:r>
            <a:endParaRPr lang="en-US" b="1" dirty="0">
              <a:solidFill>
                <a:schemeClr val="accent6">
                  <a:lumMod val="75000"/>
                </a:schemeClr>
              </a:solidFill>
            </a:endParaRPr>
          </a:p>
        </p:txBody>
      </p:sp>
      <p:sp>
        <p:nvSpPr>
          <p:cNvPr id="45" name="TextBox 44"/>
          <p:cNvSpPr txBox="1"/>
          <p:nvPr/>
        </p:nvSpPr>
        <p:spPr>
          <a:xfrm>
            <a:off x="1938140" y="5980007"/>
            <a:ext cx="758541" cy="369332"/>
          </a:xfrm>
          <a:prstGeom prst="rect">
            <a:avLst/>
          </a:prstGeom>
          <a:noFill/>
        </p:spPr>
        <p:txBody>
          <a:bodyPr wrap="none" rtlCol="0">
            <a:spAutoFit/>
          </a:bodyPr>
          <a:lstStyle/>
          <a:p>
            <a:r>
              <a:rPr lang="en-US" b="1" dirty="0" smtClean="0">
                <a:solidFill>
                  <a:srgbClr val="0070C0"/>
                </a:solidFill>
              </a:rPr>
              <a:t>Side 1</a:t>
            </a:r>
            <a:endParaRPr lang="en-US" b="1" dirty="0">
              <a:solidFill>
                <a:srgbClr val="0070C0"/>
              </a:solidFill>
            </a:endParaRPr>
          </a:p>
        </p:txBody>
      </p:sp>
      <p:sp>
        <p:nvSpPr>
          <p:cNvPr id="46" name="TextBox 45"/>
          <p:cNvSpPr txBox="1"/>
          <p:nvPr/>
        </p:nvSpPr>
        <p:spPr>
          <a:xfrm>
            <a:off x="5166382" y="5981821"/>
            <a:ext cx="758541" cy="369332"/>
          </a:xfrm>
          <a:prstGeom prst="rect">
            <a:avLst/>
          </a:prstGeom>
          <a:noFill/>
        </p:spPr>
        <p:txBody>
          <a:bodyPr wrap="none" rtlCol="0">
            <a:spAutoFit/>
          </a:bodyPr>
          <a:lstStyle/>
          <a:p>
            <a:r>
              <a:rPr lang="en-US" b="1" dirty="0" smtClean="0">
                <a:solidFill>
                  <a:srgbClr val="00B050"/>
                </a:solidFill>
              </a:rPr>
              <a:t>Side 2</a:t>
            </a:r>
            <a:endParaRPr lang="en-US" b="1" dirty="0">
              <a:solidFill>
                <a:srgbClr val="00B050"/>
              </a:solidFill>
            </a:endParaRPr>
          </a:p>
        </p:txBody>
      </p:sp>
      <p:pic>
        <p:nvPicPr>
          <p:cNvPr id="15" name="Picture 14"/>
          <p:cNvPicPr>
            <a:picLocks noChangeAspect="1"/>
          </p:cNvPicPr>
          <p:nvPr/>
        </p:nvPicPr>
        <p:blipFill>
          <a:blip r:embed="rId4"/>
          <a:stretch>
            <a:fillRect/>
          </a:stretch>
        </p:blipFill>
        <p:spPr>
          <a:xfrm>
            <a:off x="7205042" y="557021"/>
            <a:ext cx="1675781" cy="227537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10694400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52400"/>
            <a:ext cx="8229600" cy="1143000"/>
          </a:xfrm>
        </p:spPr>
        <p:txBody>
          <a:bodyPr/>
          <a:lstStyle/>
          <a:p>
            <a:r>
              <a:rPr lang="en-US" dirty="0" smtClean="0"/>
              <a:t>Are these rules enforceable?</a:t>
            </a:r>
            <a:endParaRPr lang="en-US" dirty="0"/>
          </a:p>
        </p:txBody>
      </p:sp>
      <p:sp>
        <p:nvSpPr>
          <p:cNvPr id="3" name="Content Placeholder 2"/>
          <p:cNvSpPr>
            <a:spLocks noGrp="1"/>
          </p:cNvSpPr>
          <p:nvPr>
            <p:ph idx="1"/>
          </p:nvPr>
        </p:nvSpPr>
        <p:spPr>
          <a:xfrm>
            <a:off x="381000" y="1539874"/>
            <a:ext cx="8382000" cy="5181600"/>
          </a:xfrm>
        </p:spPr>
        <p:txBody>
          <a:bodyPr>
            <a:normAutofit fontScale="92500" lnSpcReduction="10000"/>
          </a:bodyPr>
          <a:lstStyle/>
          <a:p>
            <a:pPr marL="514350" indent="-514350">
              <a:buFont typeface="+mj-lt"/>
              <a:buAutoNum type="arabicPeriod"/>
            </a:pPr>
            <a:r>
              <a:rPr lang="en-US" dirty="0" smtClean="0"/>
              <a:t>To Trespass, Need:</a:t>
            </a:r>
          </a:p>
          <a:p>
            <a:pPr marL="914400" lvl="1" indent="-514350">
              <a:buFont typeface="+mj-lt"/>
              <a:buAutoNum type="arabicPeriod"/>
            </a:pPr>
            <a:r>
              <a:rPr lang="en-US" dirty="0" smtClean="0"/>
              <a:t>51% </a:t>
            </a:r>
            <a:r>
              <a:rPr lang="en-US" b="1" dirty="0" smtClean="0"/>
              <a:t>Miners  </a:t>
            </a:r>
            <a:r>
              <a:rPr lang="en-US" dirty="0" smtClean="0"/>
              <a:t>(else, funds stolen)</a:t>
            </a:r>
          </a:p>
          <a:p>
            <a:pPr marL="914400" lvl="1" indent="-514350">
              <a:buFont typeface="+mj-lt"/>
              <a:buAutoNum type="arabicPeriod"/>
            </a:pPr>
            <a:r>
              <a:rPr lang="en-US" dirty="0" smtClean="0"/>
              <a:t>Interested, Fee-Paying </a:t>
            </a:r>
            <a:r>
              <a:rPr lang="en-US" b="1" dirty="0" smtClean="0"/>
              <a:t>Users</a:t>
            </a:r>
          </a:p>
          <a:p>
            <a:pPr marL="914400" lvl="1" indent="-514350">
              <a:buFont typeface="+mj-lt"/>
              <a:buAutoNum type="arabicPeriod"/>
            </a:pPr>
            <a:r>
              <a:rPr lang="en-US" dirty="0" smtClean="0"/>
              <a:t>Code to have been written by </a:t>
            </a:r>
            <a:r>
              <a:rPr lang="en-US" b="1" dirty="0" smtClean="0"/>
              <a:t>Developers</a:t>
            </a:r>
          </a:p>
          <a:p>
            <a:pPr marL="914400" lvl="1" indent="-514350">
              <a:buFont typeface="+mj-lt"/>
              <a:buAutoNum type="arabicPeriod"/>
            </a:pPr>
            <a:endParaRPr lang="en-US" b="1" dirty="0"/>
          </a:p>
          <a:p>
            <a:pPr marL="914400" lvl="1" indent="-514350">
              <a:buFont typeface="+mj-lt"/>
              <a:buAutoNum type="arabicPeriod"/>
            </a:pPr>
            <a:endParaRPr lang="en-US" dirty="0" smtClean="0"/>
          </a:p>
          <a:p>
            <a:pPr marL="514350" indent="-514350">
              <a:buFont typeface="+mj-lt"/>
              <a:buAutoNum type="arabicPeriod"/>
            </a:pPr>
            <a:r>
              <a:rPr lang="en-US" dirty="0" smtClean="0"/>
              <a:t>Consequences of Trespass: Bitcoin </a:t>
            </a:r>
            <a:r>
              <a:rPr lang="en-US" i="1" dirty="0" smtClean="0"/>
              <a:t>users</a:t>
            </a:r>
            <a:r>
              <a:rPr lang="en-US" dirty="0" smtClean="0"/>
              <a:t> not affected. Bitcoin </a:t>
            </a:r>
            <a:r>
              <a:rPr lang="en-US" i="1" dirty="0" smtClean="0"/>
              <a:t>miners </a:t>
            </a:r>
            <a:r>
              <a:rPr lang="en-US" dirty="0" smtClean="0"/>
              <a:t>will be </a:t>
            </a:r>
            <a:r>
              <a:rPr lang="en-US" b="1" dirty="0" smtClean="0">
                <a:ln>
                  <a:solidFill>
                    <a:sysClr val="windowText" lastClr="000000"/>
                  </a:solidFill>
                </a:ln>
                <a:solidFill>
                  <a:schemeClr val="tx2">
                    <a:lumMod val="75000"/>
                  </a:schemeClr>
                </a:solidFill>
              </a:rPr>
              <a:t>affecting each other</a:t>
            </a:r>
            <a:r>
              <a:rPr lang="en-US" dirty="0" smtClean="0"/>
              <a:t> for the duration of the “transgression”.*</a:t>
            </a:r>
          </a:p>
          <a:p>
            <a:pPr marL="514350" indent="-514350">
              <a:buFont typeface="+mj-lt"/>
              <a:buAutoNum type="arabicPeriod"/>
            </a:pPr>
            <a:r>
              <a:rPr lang="en-US" i="1" dirty="0" smtClean="0"/>
              <a:t>Fundamental Q: How </a:t>
            </a:r>
            <a:r>
              <a:rPr lang="en-US" i="1" u="sng" dirty="0" smtClean="0"/>
              <a:t>interdependent</a:t>
            </a:r>
            <a:r>
              <a:rPr lang="en-US" i="1" dirty="0" smtClean="0"/>
              <a:t> are mining activities?</a:t>
            </a:r>
            <a:endParaRPr lang="en-US" i="1" dirty="0"/>
          </a:p>
        </p:txBody>
      </p:sp>
      <p:pic>
        <p:nvPicPr>
          <p:cNvPr id="4" name="Picture 3"/>
          <p:cNvPicPr>
            <a:picLocks noChangeAspect="1"/>
          </p:cNvPicPr>
          <p:nvPr/>
        </p:nvPicPr>
        <p:blipFill>
          <a:blip r:embed="rId3"/>
          <a:stretch>
            <a:fillRect/>
          </a:stretch>
        </p:blipFill>
        <p:spPr>
          <a:xfrm>
            <a:off x="6431547" y="1308100"/>
            <a:ext cx="2179053" cy="1524000"/>
          </a:xfrm>
          <a:prstGeom prst="rect">
            <a:avLst/>
          </a:prstGeom>
          <a:ln>
            <a:noFill/>
          </a:ln>
          <a:effectLst>
            <a:outerShdw blurRad="292100" dist="139700" dir="2700000" algn="tl" rotWithShape="0">
              <a:srgbClr val="333333">
                <a:alpha val="65000"/>
              </a:srgbClr>
            </a:outerShdw>
          </a:effectLst>
        </p:spPr>
      </p:pic>
      <p:sp>
        <p:nvSpPr>
          <p:cNvPr id="5" name="Slide Number Placeholder 4"/>
          <p:cNvSpPr>
            <a:spLocks noGrp="1"/>
          </p:cNvSpPr>
          <p:nvPr>
            <p:ph type="sldNum" sz="quarter" idx="12"/>
          </p:nvPr>
        </p:nvSpPr>
        <p:spPr/>
        <p:txBody>
          <a:bodyPr/>
          <a:lstStyle/>
          <a:p>
            <a:fld id="{B2FC610D-FAE1-464C-9CF3-920562D0AD66}" type="slidenum">
              <a:rPr lang="en-US" smtClean="0"/>
              <a:t>28</a:t>
            </a:fld>
            <a:endParaRPr lang="en-US"/>
          </a:p>
        </p:txBody>
      </p:sp>
    </p:spTree>
    <p:extLst>
      <p:ext uri="{BB962C8B-B14F-4D97-AF65-F5344CB8AC3E}">
        <p14:creationId xmlns:p14="http://schemas.microsoft.com/office/powerpoint/2010/main" val="354125408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52400"/>
            <a:ext cx="8229600" cy="1143000"/>
          </a:xfrm>
        </p:spPr>
        <p:txBody>
          <a:bodyPr/>
          <a:lstStyle/>
          <a:p>
            <a:r>
              <a:rPr lang="en-US" dirty="0" smtClean="0"/>
              <a:t>Are these rules enforceable?</a:t>
            </a:r>
            <a:endParaRPr lang="en-US" dirty="0"/>
          </a:p>
        </p:txBody>
      </p:sp>
      <p:sp>
        <p:nvSpPr>
          <p:cNvPr id="3" name="Content Placeholder 2"/>
          <p:cNvSpPr>
            <a:spLocks noGrp="1"/>
          </p:cNvSpPr>
          <p:nvPr>
            <p:ph idx="1"/>
          </p:nvPr>
        </p:nvSpPr>
        <p:spPr>
          <a:xfrm>
            <a:off x="381000" y="1066800"/>
            <a:ext cx="8382000" cy="5486400"/>
          </a:xfrm>
        </p:spPr>
        <p:txBody>
          <a:bodyPr>
            <a:normAutofit lnSpcReduction="10000"/>
          </a:bodyPr>
          <a:lstStyle/>
          <a:p>
            <a:pPr marL="514350" indent="-514350">
              <a:buFont typeface="+mj-lt"/>
              <a:buAutoNum type="arabicPeriod"/>
            </a:pPr>
            <a:r>
              <a:rPr lang="en-US" dirty="0" smtClean="0"/>
              <a:t>To Trespass, Need:</a:t>
            </a:r>
          </a:p>
          <a:p>
            <a:pPr marL="914400" lvl="1" indent="-514350">
              <a:buFont typeface="+mj-lt"/>
              <a:buAutoNum type="arabicPeriod"/>
            </a:pPr>
            <a:r>
              <a:rPr lang="en-US" dirty="0" smtClean="0"/>
              <a:t>51% </a:t>
            </a:r>
            <a:r>
              <a:rPr lang="en-US" b="1" dirty="0" smtClean="0"/>
              <a:t>Miners  </a:t>
            </a:r>
            <a:r>
              <a:rPr lang="en-US" dirty="0" smtClean="0"/>
              <a:t>(else, funds stolen)</a:t>
            </a:r>
          </a:p>
          <a:p>
            <a:pPr marL="914400" lvl="1" indent="-514350">
              <a:buFont typeface="+mj-lt"/>
              <a:buAutoNum type="arabicPeriod"/>
            </a:pPr>
            <a:r>
              <a:rPr lang="en-US" dirty="0" smtClean="0"/>
              <a:t>Interested, Fee-Paying </a:t>
            </a:r>
            <a:r>
              <a:rPr lang="en-US" b="1" dirty="0" smtClean="0"/>
              <a:t>Users</a:t>
            </a:r>
          </a:p>
          <a:p>
            <a:pPr marL="914400" lvl="1" indent="-514350">
              <a:buFont typeface="+mj-lt"/>
              <a:buAutoNum type="arabicPeriod"/>
            </a:pPr>
            <a:r>
              <a:rPr lang="en-US" dirty="0" smtClean="0"/>
              <a:t>Code to have been written by </a:t>
            </a:r>
            <a:r>
              <a:rPr lang="en-US" b="1" dirty="0" smtClean="0"/>
              <a:t>Developers</a:t>
            </a:r>
          </a:p>
          <a:p>
            <a:pPr marL="914400" lvl="1" indent="-514350">
              <a:buFont typeface="+mj-lt"/>
              <a:buAutoNum type="arabicPeriod"/>
            </a:pPr>
            <a:endParaRPr lang="en-US" dirty="0" smtClean="0"/>
          </a:p>
          <a:p>
            <a:pPr marL="914400" lvl="1" indent="-514350">
              <a:buFont typeface="+mj-lt"/>
              <a:buAutoNum type="arabicPeriod"/>
            </a:pPr>
            <a:endParaRPr lang="en-US" dirty="0" smtClean="0"/>
          </a:p>
          <a:p>
            <a:pPr marL="514350" indent="-514350">
              <a:buFont typeface="+mj-lt"/>
              <a:buAutoNum type="arabicPeriod"/>
            </a:pPr>
            <a:r>
              <a:rPr lang="en-US" dirty="0" smtClean="0"/>
              <a:t>Consequences of Trespass: Bitcoin </a:t>
            </a:r>
            <a:r>
              <a:rPr lang="en-US" i="1" dirty="0" smtClean="0"/>
              <a:t>users</a:t>
            </a:r>
            <a:r>
              <a:rPr lang="en-US" dirty="0" smtClean="0"/>
              <a:t> not affected. Bitcoin </a:t>
            </a:r>
            <a:r>
              <a:rPr lang="en-US" i="1" dirty="0" smtClean="0"/>
              <a:t>miners </a:t>
            </a:r>
            <a:r>
              <a:rPr lang="en-US" dirty="0" smtClean="0"/>
              <a:t>will be </a:t>
            </a:r>
            <a:r>
              <a:rPr lang="en-US" b="1" dirty="0" smtClean="0">
                <a:ln>
                  <a:solidFill>
                    <a:sysClr val="windowText" lastClr="000000"/>
                  </a:solidFill>
                </a:ln>
                <a:solidFill>
                  <a:schemeClr val="tx2">
                    <a:lumMod val="75000"/>
                  </a:schemeClr>
                </a:solidFill>
              </a:rPr>
              <a:t>affecting each other</a:t>
            </a:r>
            <a:r>
              <a:rPr lang="en-US" dirty="0" smtClean="0"/>
              <a:t> for the duration of the “transgression”.*</a:t>
            </a:r>
          </a:p>
          <a:p>
            <a:pPr marL="514350" indent="-514350">
              <a:buFont typeface="+mj-lt"/>
              <a:buAutoNum type="arabicPeriod"/>
            </a:pPr>
            <a:r>
              <a:rPr lang="en-US" i="1" dirty="0" smtClean="0"/>
              <a:t>Fundamental Q: How </a:t>
            </a:r>
            <a:r>
              <a:rPr lang="en-US" i="1" u="sng" dirty="0" smtClean="0"/>
              <a:t>interdependent</a:t>
            </a:r>
            <a:r>
              <a:rPr lang="en-US" i="1" dirty="0" smtClean="0"/>
              <a:t> are mining activities?</a:t>
            </a:r>
            <a:endParaRPr lang="en-US" i="1" dirty="0"/>
          </a:p>
        </p:txBody>
      </p:sp>
      <p:sp>
        <p:nvSpPr>
          <p:cNvPr id="5" name="Slide Number Placeholder 4"/>
          <p:cNvSpPr>
            <a:spLocks noGrp="1"/>
          </p:cNvSpPr>
          <p:nvPr>
            <p:ph type="sldNum" sz="quarter" idx="12"/>
          </p:nvPr>
        </p:nvSpPr>
        <p:spPr/>
        <p:txBody>
          <a:bodyPr/>
          <a:lstStyle/>
          <a:p>
            <a:fld id="{B2FC610D-FAE1-464C-9CF3-920562D0AD66}" type="slidenum">
              <a:rPr lang="en-US" smtClean="0"/>
              <a:t>29</a:t>
            </a:fld>
            <a:endParaRPr lang="en-US"/>
          </a:p>
        </p:txBody>
      </p:sp>
      <p:sp>
        <p:nvSpPr>
          <p:cNvPr id="6" name="Rounded Rectangle 5"/>
          <p:cNvSpPr/>
          <p:nvPr/>
        </p:nvSpPr>
        <p:spPr>
          <a:xfrm>
            <a:off x="114300" y="838200"/>
            <a:ext cx="8915400" cy="2943224"/>
          </a:xfrm>
          <a:prstGeom prst="roundRect">
            <a:avLst/>
          </a:prstGeom>
          <a:solidFill>
            <a:schemeClr val="bg1">
              <a:alpha val="70000"/>
            </a:schemeClr>
          </a:solid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a:off x="114300" y="3864768"/>
            <a:ext cx="8915400" cy="2605088"/>
          </a:xfrm>
          <a:prstGeom prst="roundRect">
            <a:avLst/>
          </a:prstGeom>
          <a:solidFill>
            <a:schemeClr val="bg1">
              <a:alpha val="70000"/>
            </a:schemeClr>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a:stretch>
            <a:fillRect/>
          </a:stretch>
        </p:blipFill>
        <p:spPr>
          <a:xfrm>
            <a:off x="6527176" y="3225249"/>
            <a:ext cx="1828800" cy="1279038"/>
          </a:xfrm>
          <a:prstGeom prst="rect">
            <a:avLst/>
          </a:prstGeom>
          <a:ln>
            <a:noFill/>
          </a:ln>
          <a:effectLst>
            <a:outerShdw blurRad="292100" dist="139700" dir="2700000" algn="tl" rotWithShape="0">
              <a:srgbClr val="333333">
                <a:alpha val="65000"/>
              </a:srgbClr>
            </a:outerShdw>
          </a:effectLst>
        </p:spPr>
      </p:pic>
      <p:sp>
        <p:nvSpPr>
          <p:cNvPr id="8" name="TextBox 7"/>
          <p:cNvSpPr txBox="1"/>
          <p:nvPr/>
        </p:nvSpPr>
        <p:spPr>
          <a:xfrm>
            <a:off x="304800" y="838200"/>
            <a:ext cx="3361818" cy="584775"/>
          </a:xfrm>
          <a:prstGeom prst="rect">
            <a:avLst/>
          </a:prstGeom>
          <a:noFill/>
        </p:spPr>
        <p:txBody>
          <a:bodyPr wrap="none" rtlCol="0">
            <a:spAutoFit/>
          </a:bodyPr>
          <a:lstStyle/>
          <a:p>
            <a:r>
              <a:rPr lang="en-US" sz="3200" b="1" dirty="0" smtClean="0">
                <a:ln>
                  <a:solidFill>
                    <a:schemeClr val="tx1"/>
                  </a:solidFill>
                </a:ln>
                <a:solidFill>
                  <a:srgbClr val="00B050"/>
                </a:solidFill>
              </a:rPr>
              <a:t>“Tame” Sidechains</a:t>
            </a:r>
            <a:endParaRPr lang="en-US" sz="3200" b="1" dirty="0">
              <a:ln>
                <a:solidFill>
                  <a:schemeClr val="tx1"/>
                </a:solidFill>
              </a:ln>
              <a:solidFill>
                <a:srgbClr val="00B050"/>
              </a:solidFill>
            </a:endParaRPr>
          </a:p>
        </p:txBody>
      </p:sp>
      <p:sp>
        <p:nvSpPr>
          <p:cNvPr id="9" name="TextBox 8"/>
          <p:cNvSpPr txBox="1"/>
          <p:nvPr/>
        </p:nvSpPr>
        <p:spPr>
          <a:xfrm>
            <a:off x="321913" y="3899692"/>
            <a:ext cx="4211987" cy="584775"/>
          </a:xfrm>
          <a:prstGeom prst="rect">
            <a:avLst/>
          </a:prstGeom>
          <a:noFill/>
        </p:spPr>
        <p:txBody>
          <a:bodyPr wrap="none" rtlCol="0">
            <a:spAutoFit/>
          </a:bodyPr>
          <a:lstStyle/>
          <a:p>
            <a:r>
              <a:rPr lang="en-US" sz="3200" b="1" dirty="0" smtClean="0">
                <a:ln>
                  <a:solidFill>
                    <a:schemeClr val="tx1"/>
                  </a:solidFill>
                </a:ln>
                <a:solidFill>
                  <a:srgbClr val="FF0000"/>
                </a:solidFill>
              </a:rPr>
              <a:t>“Aggressive” Sidechains</a:t>
            </a:r>
            <a:endParaRPr lang="en-US" sz="3200" b="1" dirty="0">
              <a:ln>
                <a:solidFill>
                  <a:schemeClr val="tx1"/>
                </a:solidFill>
              </a:ln>
              <a:solidFill>
                <a:srgbClr val="FF0000"/>
              </a:solidFill>
            </a:endParaRPr>
          </a:p>
        </p:txBody>
      </p:sp>
      <p:sp>
        <p:nvSpPr>
          <p:cNvPr id="10" name="TextBox 9"/>
          <p:cNvSpPr txBox="1"/>
          <p:nvPr/>
        </p:nvSpPr>
        <p:spPr>
          <a:xfrm>
            <a:off x="3929025" y="1285080"/>
            <a:ext cx="4757775" cy="1938992"/>
          </a:xfrm>
          <a:prstGeom prst="rect">
            <a:avLst/>
          </a:prstGeom>
          <a:solidFill>
            <a:schemeClr val="bg1">
              <a:alpha val="45000"/>
            </a:schemeClr>
          </a:solidFill>
        </p:spPr>
        <p:txBody>
          <a:bodyPr wrap="square" rtlCol="0">
            <a:spAutoFit/>
          </a:bodyPr>
          <a:lstStyle/>
          <a:p>
            <a:pPr marL="342900" indent="-342900">
              <a:buFont typeface="Arial" panose="020B0604020202020204" pitchFamily="34" charset="0"/>
              <a:buChar char="•"/>
            </a:pPr>
            <a:r>
              <a:rPr lang="en-US" sz="2400" b="1" dirty="0" smtClean="0"/>
              <a:t>Add new features to Bitcoin.</a:t>
            </a:r>
          </a:p>
          <a:p>
            <a:pPr marL="342900" indent="-342900">
              <a:buFont typeface="Arial" panose="020B0604020202020204" pitchFamily="34" charset="0"/>
              <a:buChar char="•"/>
            </a:pPr>
            <a:r>
              <a:rPr lang="en-US" sz="2400" b="1" dirty="0" smtClean="0"/>
              <a:t>Contracts are firewalled – opt in, and don’t affect each other.</a:t>
            </a:r>
          </a:p>
          <a:p>
            <a:pPr marL="342900" indent="-342900">
              <a:buFont typeface="Arial" panose="020B0604020202020204" pitchFamily="34" charset="0"/>
              <a:buChar char="•"/>
            </a:pPr>
            <a:r>
              <a:rPr lang="en-US" sz="2400" b="1" dirty="0" smtClean="0"/>
              <a:t>Contracts are managed, to maximize BTC value.</a:t>
            </a:r>
            <a:endParaRPr lang="en-US" sz="2400" b="1" dirty="0"/>
          </a:p>
        </p:txBody>
      </p:sp>
      <p:sp>
        <p:nvSpPr>
          <p:cNvPr id="11" name="TextBox 10"/>
          <p:cNvSpPr txBox="1"/>
          <p:nvPr/>
        </p:nvSpPr>
        <p:spPr>
          <a:xfrm>
            <a:off x="3754787" y="4618415"/>
            <a:ext cx="5067300" cy="1508105"/>
          </a:xfrm>
          <a:prstGeom prst="rect">
            <a:avLst/>
          </a:prstGeom>
          <a:solidFill>
            <a:schemeClr val="bg1">
              <a:alpha val="45000"/>
            </a:schemeClr>
          </a:solidFill>
        </p:spPr>
        <p:txBody>
          <a:bodyPr wrap="square" rtlCol="0">
            <a:spAutoFit/>
          </a:bodyPr>
          <a:lstStyle/>
          <a:p>
            <a:pPr marL="342900" indent="-342900">
              <a:buFont typeface="Arial" panose="020B0604020202020204" pitchFamily="34" charset="0"/>
              <a:buChar char="•"/>
            </a:pPr>
            <a:r>
              <a:rPr lang="en-US" sz="2000" b="1" dirty="0" smtClean="0"/>
              <a:t>All the benefits of “Tame”...and:</a:t>
            </a:r>
          </a:p>
          <a:p>
            <a:pPr marL="342900" indent="-342900">
              <a:buFont typeface="Arial" panose="020B0604020202020204" pitchFamily="34" charset="0"/>
              <a:buChar char="•"/>
            </a:pPr>
            <a:r>
              <a:rPr lang="en-US" sz="2400" b="1" i="1" u="sng" dirty="0" smtClean="0"/>
              <a:t>Permissionless Innovation</a:t>
            </a:r>
            <a:r>
              <a:rPr lang="en-US" sz="2400" b="1" i="1" dirty="0" smtClean="0"/>
              <a:t>.</a:t>
            </a:r>
          </a:p>
          <a:p>
            <a:pPr marL="342900" indent="-342900">
              <a:buFont typeface="Arial" panose="020B0604020202020204" pitchFamily="34" charset="0"/>
              <a:buChar char="•"/>
            </a:pPr>
            <a:r>
              <a:rPr lang="en-US" sz="2400" b="1" dirty="0" smtClean="0"/>
              <a:t>No debate over precise “split” of validation resources (MB, </a:t>
            </a:r>
            <a:r>
              <a:rPr lang="en-US" sz="2400" b="1" dirty="0" err="1" smtClean="0"/>
              <a:t>SigOps</a:t>
            </a:r>
            <a:r>
              <a:rPr lang="en-US" sz="2400" b="1" dirty="0" smtClean="0"/>
              <a:t>).</a:t>
            </a:r>
            <a:endParaRPr lang="en-US" sz="2400" b="1" dirty="0"/>
          </a:p>
        </p:txBody>
      </p:sp>
    </p:spTree>
    <p:extLst>
      <p:ext uri="{BB962C8B-B14F-4D97-AF65-F5344CB8AC3E}">
        <p14:creationId xmlns:p14="http://schemas.microsoft.com/office/powerpoint/2010/main" val="86670777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Concerns</a:t>
            </a:r>
            <a:endParaRPr lang="en-US" dirty="0"/>
          </a:p>
        </p:txBody>
      </p:sp>
      <p:pic>
        <p:nvPicPr>
          <p:cNvPr id="4" name="Picture 3"/>
          <p:cNvPicPr>
            <a:picLocks noChangeAspect="1"/>
          </p:cNvPicPr>
          <p:nvPr/>
        </p:nvPicPr>
        <p:blipFill>
          <a:blip r:embed="rId3"/>
          <a:stretch>
            <a:fillRect/>
          </a:stretch>
        </p:blipFill>
        <p:spPr>
          <a:xfrm>
            <a:off x="152400" y="1442622"/>
            <a:ext cx="8991600" cy="4714875"/>
          </a:xfrm>
          <a:prstGeom prst="rect">
            <a:avLst/>
          </a:prstGeom>
        </p:spPr>
      </p:pic>
      <p:sp>
        <p:nvSpPr>
          <p:cNvPr id="3" name="Slide Number Placeholder 2"/>
          <p:cNvSpPr>
            <a:spLocks noGrp="1"/>
          </p:cNvSpPr>
          <p:nvPr>
            <p:ph type="sldNum" sz="quarter" idx="12"/>
          </p:nvPr>
        </p:nvSpPr>
        <p:spPr/>
        <p:txBody>
          <a:bodyPr/>
          <a:lstStyle/>
          <a:p>
            <a:fld id="{B2FC610D-FAE1-464C-9CF3-920562D0AD66}" type="slidenum">
              <a:rPr lang="en-US" smtClean="0"/>
              <a:t>3</a:t>
            </a:fld>
            <a:endParaRPr lang="en-US"/>
          </a:p>
        </p:txBody>
      </p:sp>
    </p:spTree>
    <p:extLst>
      <p:ext uri="{BB962C8B-B14F-4D97-AF65-F5344CB8AC3E}">
        <p14:creationId xmlns:p14="http://schemas.microsoft.com/office/powerpoint/2010/main" val="240513463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6000" dirty="0" smtClean="0"/>
              <a:t>Agenda: Part 1</a:t>
            </a:r>
            <a:endParaRPr lang="en-US" sz="9600" dirty="0"/>
          </a:p>
        </p:txBody>
      </p:sp>
      <p:sp>
        <p:nvSpPr>
          <p:cNvPr id="3" name="Content Placeholder 2"/>
          <p:cNvSpPr>
            <a:spLocks noGrp="1"/>
          </p:cNvSpPr>
          <p:nvPr>
            <p:ph idx="1"/>
          </p:nvPr>
        </p:nvSpPr>
        <p:spPr>
          <a:xfrm>
            <a:off x="685800" y="1981200"/>
            <a:ext cx="8610600" cy="3428999"/>
          </a:xfrm>
        </p:spPr>
        <p:txBody>
          <a:bodyPr>
            <a:noAutofit/>
          </a:bodyPr>
          <a:lstStyle/>
          <a:p>
            <a:pPr marL="514350" indent="-514350">
              <a:buFont typeface="+mj-lt"/>
              <a:buAutoNum type="arabicPeriod"/>
            </a:pPr>
            <a:r>
              <a:rPr lang="en-US" sz="4800" dirty="0" smtClean="0"/>
              <a:t> The Problem (11)</a:t>
            </a:r>
          </a:p>
          <a:p>
            <a:pPr marL="514350" indent="-514350">
              <a:buFont typeface="+mj-lt"/>
              <a:buAutoNum type="arabicPeriod"/>
            </a:pPr>
            <a:r>
              <a:rPr lang="en-US" sz="4800" dirty="0" smtClean="0"/>
              <a:t> One General Solution (3)</a:t>
            </a:r>
            <a:endParaRPr lang="en-US" sz="4800" baseline="0" dirty="0" smtClean="0"/>
          </a:p>
          <a:p>
            <a:pPr marL="514350" indent="-514350">
              <a:buFont typeface="+mj-lt"/>
              <a:buAutoNum type="arabicPeriod"/>
            </a:pPr>
            <a:r>
              <a:rPr lang="en-US" sz="4800" dirty="0"/>
              <a:t> </a:t>
            </a:r>
            <a:r>
              <a:rPr lang="en-US" sz="4800" dirty="0" smtClean="0"/>
              <a:t>Is this GS Robust? (5)</a:t>
            </a:r>
          </a:p>
          <a:p>
            <a:pPr marL="514350" indent="-514350">
              <a:buFont typeface="+mj-lt"/>
              <a:buAutoNum type="arabicPeriod"/>
            </a:pPr>
            <a:endParaRPr lang="en-US" sz="2000" dirty="0"/>
          </a:p>
          <a:p>
            <a:pPr marL="514350" indent="-514350">
              <a:buFont typeface="+mj-lt"/>
              <a:buAutoNum type="arabicPeriod"/>
            </a:pPr>
            <a:r>
              <a:rPr lang="en-US" sz="4800" dirty="0" smtClean="0"/>
              <a:t>Beyond The Limits (5)</a:t>
            </a:r>
          </a:p>
        </p:txBody>
      </p:sp>
      <p:pic>
        <p:nvPicPr>
          <p:cNvPr id="4" name="image3.png" descr="bloq-logo.png"/>
          <p:cNvPicPr>
            <a:picLocks noChangeAspect="1"/>
          </p:cNvPicPr>
          <p:nvPr/>
        </p:nvPicPr>
        <p:blipFill>
          <a:blip r:embed="rId3">
            <a:extLst/>
          </a:blip>
          <a:stretch>
            <a:fillRect/>
          </a:stretch>
        </p:blipFill>
        <p:spPr>
          <a:xfrm>
            <a:off x="8237272" y="76200"/>
            <a:ext cx="830528" cy="400610"/>
          </a:xfrm>
          <a:prstGeom prst="rect">
            <a:avLst/>
          </a:prstGeom>
          <a:ln w="12700">
            <a:miter lim="400000"/>
          </a:ln>
        </p:spPr>
      </p:pic>
      <p:pic>
        <p:nvPicPr>
          <p:cNvPr id="5" name="image4.png"/>
          <p:cNvPicPr>
            <a:picLocks noChangeAspect="1"/>
          </p:cNvPicPr>
          <p:nvPr/>
        </p:nvPicPr>
        <p:blipFill>
          <a:blip r:embed="rId4">
            <a:extLst/>
          </a:blip>
          <a:stretch>
            <a:fillRect/>
          </a:stretch>
        </p:blipFill>
        <p:spPr>
          <a:xfrm>
            <a:off x="8458200" y="6697280"/>
            <a:ext cx="624704" cy="84520"/>
          </a:xfrm>
          <a:prstGeom prst="rect">
            <a:avLst/>
          </a:prstGeom>
          <a:ln w="12700">
            <a:miter lim="400000"/>
          </a:ln>
        </p:spPr>
      </p:pic>
      <p:sp>
        <p:nvSpPr>
          <p:cNvPr id="6" name="Slide Number Placeholder 5"/>
          <p:cNvSpPr>
            <a:spLocks noGrp="1"/>
          </p:cNvSpPr>
          <p:nvPr>
            <p:ph type="sldNum" sz="quarter" idx="12"/>
          </p:nvPr>
        </p:nvSpPr>
        <p:spPr/>
        <p:txBody>
          <a:bodyPr/>
          <a:lstStyle/>
          <a:p>
            <a:fld id="{B2FC610D-FAE1-464C-9CF3-920562D0AD66}" type="slidenum">
              <a:rPr lang="en-US" smtClean="0"/>
              <a:t>30</a:t>
            </a:fld>
            <a:endParaRPr lang="en-US"/>
          </a:p>
        </p:txBody>
      </p:sp>
      <p:sp>
        <p:nvSpPr>
          <p:cNvPr id="7" name="L-Shape 6"/>
          <p:cNvSpPr/>
          <p:nvPr/>
        </p:nvSpPr>
        <p:spPr>
          <a:xfrm rot="18565077">
            <a:off x="302221" y="1714500"/>
            <a:ext cx="1143000" cy="533400"/>
          </a:xfrm>
          <a:prstGeom prst="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8" name="L-Shape 7"/>
          <p:cNvSpPr/>
          <p:nvPr/>
        </p:nvSpPr>
        <p:spPr>
          <a:xfrm rot="18565077">
            <a:off x="302222" y="2655327"/>
            <a:ext cx="1143000" cy="533400"/>
          </a:xfrm>
          <a:prstGeom prst="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9" name="L-Shape 8"/>
          <p:cNvSpPr/>
          <p:nvPr/>
        </p:nvSpPr>
        <p:spPr>
          <a:xfrm rot="18565077">
            <a:off x="302221" y="3499764"/>
            <a:ext cx="1143000" cy="533400"/>
          </a:xfrm>
          <a:prstGeom prst="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2339526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52400"/>
            <a:ext cx="8229600" cy="1143000"/>
          </a:xfrm>
        </p:spPr>
        <p:txBody>
          <a:bodyPr/>
          <a:lstStyle/>
          <a:p>
            <a:r>
              <a:rPr lang="en-US" dirty="0" smtClean="0"/>
              <a:t>Mining Interaction</a:t>
            </a:r>
            <a:endParaRPr lang="en-US" dirty="0"/>
          </a:p>
        </p:txBody>
      </p:sp>
      <p:graphicFrame>
        <p:nvGraphicFramePr>
          <p:cNvPr id="77" name="Table 76"/>
          <p:cNvGraphicFramePr>
            <a:graphicFrameLocks noGrp="1"/>
          </p:cNvGraphicFramePr>
          <p:nvPr>
            <p:extLst/>
          </p:nvPr>
        </p:nvGraphicFramePr>
        <p:xfrm>
          <a:off x="228600" y="3550920"/>
          <a:ext cx="8534400" cy="2719087"/>
        </p:xfrm>
        <a:graphic>
          <a:graphicData uri="http://schemas.openxmlformats.org/drawingml/2006/table">
            <a:tbl>
              <a:tblPr firstRow="1" bandRow="1">
                <a:tableStyleId>{5940675A-B579-460E-94D1-54222C63F5DA}</a:tableStyleId>
              </a:tblPr>
              <a:tblGrid>
                <a:gridCol w="1143000"/>
                <a:gridCol w="381000"/>
                <a:gridCol w="1066800"/>
                <a:gridCol w="990600"/>
                <a:gridCol w="685800"/>
                <a:gridCol w="1143000"/>
                <a:gridCol w="1143000"/>
                <a:gridCol w="1981200"/>
              </a:tblGrid>
              <a:tr h="581249">
                <a:tc>
                  <a:txBody>
                    <a:bodyPr/>
                    <a:lstStyle/>
                    <a:p>
                      <a:endParaRPr lang="en-US" dirty="0"/>
                    </a:p>
                  </a:txBody>
                  <a:tcPr>
                    <a:solidFill>
                      <a:schemeClr val="bg1">
                        <a:lumMod val="75000"/>
                      </a:schemeClr>
                    </a:solidFill>
                  </a:tcPr>
                </a:tc>
                <a:tc>
                  <a:txBody>
                    <a:bodyPr/>
                    <a:lstStyle/>
                    <a:p>
                      <a:endParaRPr lang="en-US" dirty="0"/>
                    </a:p>
                  </a:txBody>
                  <a:tcPr>
                    <a:solidFill>
                      <a:schemeClr val="bg1">
                        <a:lumMod val="75000"/>
                      </a:schemeClr>
                    </a:solidFill>
                  </a:tcPr>
                </a:tc>
                <a:tc gridSpan="3">
                  <a:txBody>
                    <a:bodyPr/>
                    <a:lstStyle/>
                    <a:p>
                      <a:pPr algn="ctr"/>
                      <a:r>
                        <a:rPr lang="en-US" dirty="0" smtClean="0"/>
                        <a:t>Capital</a:t>
                      </a:r>
                      <a:endParaRPr lang="en-US" dirty="0"/>
                    </a:p>
                  </a:txBody>
                  <a:tcPr anchor="ctr">
                    <a:solidFill>
                      <a:schemeClr val="bg1">
                        <a:lumMod val="75000"/>
                      </a:schemeClr>
                    </a:solidFill>
                  </a:tcPr>
                </a:tc>
                <a:tc hMerge="1">
                  <a:txBody>
                    <a:bodyPr/>
                    <a:lstStyle/>
                    <a:p>
                      <a:endParaRPr lang="en-US" dirty="0"/>
                    </a:p>
                  </a:txBody>
                  <a:tcPr>
                    <a:solidFill>
                      <a:schemeClr val="bg1">
                        <a:lumMod val="85000"/>
                      </a:schemeClr>
                    </a:solidFill>
                  </a:tcPr>
                </a:tc>
                <a:tc hMerge="1">
                  <a:txBody>
                    <a:bodyPr/>
                    <a:lstStyle/>
                    <a:p>
                      <a:endParaRPr lang="en-US" dirty="0"/>
                    </a:p>
                  </a:txBody>
                  <a:tcPr>
                    <a:solidFill>
                      <a:schemeClr val="bg1">
                        <a:lumMod val="85000"/>
                      </a:schemeClr>
                    </a:solidFill>
                  </a:tcPr>
                </a:tc>
                <a:tc>
                  <a:txBody>
                    <a:bodyPr/>
                    <a:lstStyle/>
                    <a:p>
                      <a:pPr algn="ctr"/>
                      <a:r>
                        <a:rPr lang="en-US" dirty="0" smtClean="0"/>
                        <a:t>Operating</a:t>
                      </a:r>
                      <a:endParaRPr lang="en-US" dirty="0"/>
                    </a:p>
                  </a:txBody>
                  <a:tcPr anchor="ctr">
                    <a:solidFill>
                      <a:schemeClr val="bg1">
                        <a:lumMod val="75000"/>
                      </a:schemeClr>
                    </a:solidFill>
                  </a:tcPr>
                </a:tc>
                <a:tc gridSpan="2">
                  <a:txBody>
                    <a:bodyPr/>
                    <a:lstStyle/>
                    <a:p>
                      <a:pPr algn="ctr"/>
                      <a:r>
                        <a:rPr lang="en-US" dirty="0" smtClean="0"/>
                        <a:t>Network</a:t>
                      </a:r>
                      <a:endParaRPr lang="en-US" dirty="0"/>
                    </a:p>
                  </a:txBody>
                  <a:tcPr anchor="ctr">
                    <a:solidFill>
                      <a:schemeClr val="bg1">
                        <a:lumMod val="75000"/>
                      </a:schemeClr>
                    </a:solidFill>
                  </a:tcPr>
                </a:tc>
                <a:tc hMerge="1">
                  <a:txBody>
                    <a:bodyPr/>
                    <a:lstStyle/>
                    <a:p>
                      <a:endParaRPr lang="en-US" dirty="0"/>
                    </a:p>
                  </a:txBody>
                  <a:tcPr>
                    <a:solidFill>
                      <a:schemeClr val="bg1">
                        <a:lumMod val="85000"/>
                      </a:schemeClr>
                    </a:solidFill>
                  </a:tcPr>
                </a:tc>
              </a:tr>
              <a:tr h="591817">
                <a:tc>
                  <a:txBody>
                    <a:bodyPr/>
                    <a:lstStyle/>
                    <a:p>
                      <a:endParaRPr lang="en-US" dirty="0"/>
                    </a:p>
                  </a:txBody>
                  <a:tcPr>
                    <a:solidFill>
                      <a:schemeClr val="bg1">
                        <a:lumMod val="75000"/>
                      </a:schemeClr>
                    </a:solidFill>
                  </a:tcPr>
                </a:tc>
                <a:tc>
                  <a:txBody>
                    <a:bodyPr/>
                    <a:lstStyle/>
                    <a:p>
                      <a:endParaRPr lang="en-US" dirty="0"/>
                    </a:p>
                  </a:txBody>
                  <a:tcPr>
                    <a:solidFill>
                      <a:schemeClr val="bg1">
                        <a:lumMod val="85000"/>
                      </a:schemeClr>
                    </a:solidFill>
                  </a:tcPr>
                </a:tc>
                <a:tc>
                  <a:txBody>
                    <a:bodyPr/>
                    <a:lstStyle/>
                    <a:p>
                      <a:pPr algn="ctr"/>
                      <a:r>
                        <a:rPr lang="en-US" sz="1600" dirty="0" smtClean="0"/>
                        <a:t>Hardware</a:t>
                      </a:r>
                      <a:endParaRPr lang="en-US" sz="1600" dirty="0"/>
                    </a:p>
                  </a:txBody>
                  <a:tcPr>
                    <a:solidFill>
                      <a:schemeClr val="bg1">
                        <a:lumMod val="85000"/>
                      </a:schemeClr>
                    </a:solidFill>
                  </a:tcPr>
                </a:tc>
                <a:tc>
                  <a:txBody>
                    <a:bodyPr/>
                    <a:lstStyle/>
                    <a:p>
                      <a:pPr algn="ctr"/>
                      <a:r>
                        <a:rPr lang="en-US" sz="1600" dirty="0" smtClean="0"/>
                        <a:t>Software</a:t>
                      </a:r>
                      <a:endParaRPr lang="en-US" sz="1600" dirty="0"/>
                    </a:p>
                  </a:txBody>
                  <a:tcPr>
                    <a:solidFill>
                      <a:schemeClr val="bg1">
                        <a:lumMod val="8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smtClean="0"/>
                        <a:t>Know How</a:t>
                      </a:r>
                    </a:p>
                  </a:txBody>
                  <a:tcPr>
                    <a:solidFill>
                      <a:schemeClr val="bg1">
                        <a:lumMod val="85000"/>
                      </a:schemeClr>
                    </a:solidFill>
                  </a:tcPr>
                </a:tc>
                <a:tc>
                  <a:txBody>
                    <a:bodyPr/>
                    <a:lstStyle/>
                    <a:p>
                      <a:pPr algn="ctr"/>
                      <a:r>
                        <a:rPr lang="en-US" sz="1600" dirty="0" smtClean="0"/>
                        <a:t>Power</a:t>
                      </a:r>
                    </a:p>
                  </a:txBody>
                  <a:tcPr>
                    <a:solidFill>
                      <a:schemeClr val="bg1">
                        <a:lumMod val="85000"/>
                      </a:schemeClr>
                    </a:solidFill>
                  </a:tcPr>
                </a:tc>
                <a:tc>
                  <a:txBody>
                    <a:bodyPr/>
                    <a:lstStyle/>
                    <a:p>
                      <a:pPr algn="ctr"/>
                      <a:r>
                        <a:rPr lang="en-US" sz="1600" dirty="0" smtClean="0"/>
                        <a:t>Bandwidth</a:t>
                      </a:r>
                    </a:p>
                    <a:p>
                      <a:pPr algn="ctr"/>
                      <a:endParaRPr lang="en-US" sz="1600" dirty="0"/>
                    </a:p>
                  </a:txBody>
                  <a:tcPr>
                    <a:solidFill>
                      <a:schemeClr val="bg1">
                        <a:lumMod val="85000"/>
                      </a:schemeClr>
                    </a:solidFill>
                  </a:tcPr>
                </a:tc>
                <a:tc>
                  <a:txBody>
                    <a:bodyPr/>
                    <a:lstStyle/>
                    <a:p>
                      <a:pPr algn="ctr"/>
                      <a:r>
                        <a:rPr lang="en-US" sz="1600" dirty="0" smtClean="0"/>
                        <a:t>CPU / RAM</a:t>
                      </a:r>
                      <a:r>
                        <a:rPr lang="en-US" sz="1600" baseline="0" dirty="0" smtClean="0"/>
                        <a:t> / </a:t>
                      </a:r>
                      <a:r>
                        <a:rPr lang="en-US" sz="1600" dirty="0" smtClean="0"/>
                        <a:t>Storage</a:t>
                      </a:r>
                      <a:endParaRPr lang="en-US" sz="1600" dirty="0"/>
                    </a:p>
                  </a:txBody>
                  <a:tcPr>
                    <a:solidFill>
                      <a:schemeClr val="bg1">
                        <a:lumMod val="85000"/>
                      </a:schemeClr>
                    </a:solidFill>
                  </a:tcPr>
                </a:tc>
              </a:tr>
              <a:tr h="398783">
                <a:tc rowSpan="3">
                  <a:txBody>
                    <a:bodyPr/>
                    <a:lstStyle/>
                    <a:p>
                      <a:r>
                        <a:rPr lang="en-US" dirty="0" smtClean="0"/>
                        <a:t>Capital</a:t>
                      </a:r>
                      <a:endParaRPr lang="en-US" dirty="0"/>
                    </a:p>
                  </a:txBody>
                  <a:tcPr anchor="ctr">
                    <a:solidFill>
                      <a:schemeClr val="bg1">
                        <a:lumMod val="75000"/>
                      </a:schemeClr>
                    </a:solidFill>
                  </a:tcPr>
                </a:tc>
                <a:tc>
                  <a:txBody>
                    <a:bodyPr/>
                    <a:lstStyle/>
                    <a:p>
                      <a:r>
                        <a:rPr lang="en-US" dirty="0" smtClean="0"/>
                        <a:t>...</a:t>
                      </a:r>
                      <a:endParaRPr lang="en-US" dirty="0"/>
                    </a:p>
                  </a:txBody>
                  <a:tcPr>
                    <a:solidFill>
                      <a:schemeClr val="bg1">
                        <a:lumMod val="85000"/>
                      </a:schemeClr>
                    </a:solidFill>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noFill/>
                  </a:tcPr>
                </a:tc>
                <a:tc>
                  <a:txBody>
                    <a:bodyPr/>
                    <a:lstStyle/>
                    <a:p>
                      <a:endParaRPr lang="en-US" dirty="0"/>
                    </a:p>
                  </a:txBody>
                  <a:tcPr/>
                </a:tc>
                <a:tc>
                  <a:txBody>
                    <a:bodyPr/>
                    <a:lstStyle/>
                    <a:p>
                      <a:endParaRPr lang="en-US" dirty="0"/>
                    </a:p>
                  </a:txBody>
                  <a:tcPr/>
                </a:tc>
              </a:tr>
              <a:tr h="352272">
                <a:tc vMerge="1">
                  <a:txBody>
                    <a:bodyPr/>
                    <a:lstStyle/>
                    <a:p>
                      <a:endParaRPr lang="en-US" dirty="0"/>
                    </a:p>
                  </a:txBody>
                  <a:tcPr>
                    <a:solidFill>
                      <a:schemeClr val="bg1">
                        <a:lumMod val="85000"/>
                      </a:schemeClr>
                    </a:solidFill>
                  </a:tcPr>
                </a:tc>
                <a:tc>
                  <a:txBody>
                    <a:bodyPr/>
                    <a:lstStyle/>
                    <a:p>
                      <a:r>
                        <a:rPr lang="en-US" dirty="0" smtClean="0"/>
                        <a:t>...</a:t>
                      </a:r>
                      <a:endParaRPr lang="en-US" dirty="0"/>
                    </a:p>
                  </a:txBody>
                  <a:tcPr>
                    <a:solidFill>
                      <a:schemeClr val="bg1">
                        <a:lumMod val="85000"/>
                      </a:schemeClr>
                    </a:solidFill>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noFill/>
                  </a:tcPr>
                </a:tc>
                <a:tc>
                  <a:txBody>
                    <a:bodyPr/>
                    <a:lstStyle/>
                    <a:p>
                      <a:endParaRPr lang="en-US" dirty="0"/>
                    </a:p>
                  </a:txBody>
                  <a:tcPr/>
                </a:tc>
                <a:tc>
                  <a:txBody>
                    <a:bodyPr/>
                    <a:lstStyle/>
                    <a:p>
                      <a:endParaRPr lang="en-US" dirty="0"/>
                    </a:p>
                  </a:txBody>
                  <a:tcPr/>
                </a:tc>
              </a:tr>
              <a:tr h="324278">
                <a:tc vMerge="1">
                  <a:txBody>
                    <a:bodyPr/>
                    <a:lstStyle/>
                    <a:p>
                      <a:endParaRPr lang="en-US" dirty="0"/>
                    </a:p>
                  </a:txBody>
                  <a:tcPr>
                    <a:solidFill>
                      <a:schemeClr val="bg1">
                        <a:lumMod val="85000"/>
                      </a:schemeClr>
                    </a:solidFill>
                  </a:tcPr>
                </a:tc>
                <a:tc>
                  <a:txBody>
                    <a:bodyPr/>
                    <a:lstStyle/>
                    <a:p>
                      <a:r>
                        <a:rPr lang="en-US" dirty="0" smtClean="0"/>
                        <a:t>...</a:t>
                      </a:r>
                      <a:endParaRPr lang="en-US" dirty="0"/>
                    </a:p>
                  </a:txBody>
                  <a:tcPr>
                    <a:solidFill>
                      <a:schemeClr val="bg1">
                        <a:lumMod val="85000"/>
                      </a:schemeClr>
                    </a:solidFill>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noFill/>
                  </a:tcPr>
                </a:tc>
                <a:tc>
                  <a:txBody>
                    <a:bodyPr/>
                    <a:lstStyle/>
                    <a:p>
                      <a:endParaRPr lang="en-US" dirty="0"/>
                    </a:p>
                  </a:txBody>
                  <a:tcPr/>
                </a:tc>
                <a:tc>
                  <a:txBody>
                    <a:bodyPr/>
                    <a:lstStyle/>
                    <a:p>
                      <a:endParaRPr lang="en-US" dirty="0"/>
                    </a:p>
                  </a:txBody>
                  <a:tcPr/>
                </a:tc>
              </a:tr>
              <a:tr h="415718">
                <a:tc>
                  <a:txBody>
                    <a:bodyPr/>
                    <a:lstStyle/>
                    <a:p>
                      <a:r>
                        <a:rPr lang="en-US" dirty="0" smtClean="0"/>
                        <a:t>Operating</a:t>
                      </a:r>
                      <a:endParaRPr lang="en-US" dirty="0"/>
                    </a:p>
                  </a:txBody>
                  <a:tcPr anchor="ctr">
                    <a:solidFill>
                      <a:schemeClr val="bg1">
                        <a:lumMod val="75000"/>
                      </a:schemeClr>
                    </a:solidFill>
                  </a:tcPr>
                </a:tc>
                <a:tc>
                  <a:txBody>
                    <a:bodyPr/>
                    <a:lstStyle/>
                    <a:p>
                      <a:r>
                        <a:rPr lang="en-US" dirty="0" smtClean="0"/>
                        <a:t>...</a:t>
                      </a:r>
                      <a:endParaRPr lang="en-US" dirty="0"/>
                    </a:p>
                  </a:txBody>
                  <a:tcPr>
                    <a:solidFill>
                      <a:schemeClr val="bg1">
                        <a:lumMod val="85000"/>
                      </a:schemeClr>
                    </a:solidFill>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noFill/>
                  </a:tcPr>
                </a:tc>
                <a:tc>
                  <a:txBody>
                    <a:bodyPr/>
                    <a:lstStyle/>
                    <a:p>
                      <a:endParaRPr lang="en-US" dirty="0"/>
                    </a:p>
                  </a:txBody>
                  <a:tcPr/>
                </a:tc>
                <a:tc>
                  <a:txBody>
                    <a:bodyPr/>
                    <a:lstStyle/>
                    <a:p>
                      <a:endParaRPr lang="en-US" dirty="0"/>
                    </a:p>
                  </a:txBody>
                  <a:tcPr/>
                </a:tc>
              </a:tr>
            </a:tbl>
          </a:graphicData>
        </a:graphic>
      </p:graphicFrame>
      <p:pic>
        <p:nvPicPr>
          <p:cNvPr id="79" name="Picture 2" descr="https://upload.wikimedia.org/wikipedia/commons/thumb/4/4c/Quantitative_interaction.svg/360px-Quantitative_interaction.sv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67400" y="1399405"/>
            <a:ext cx="2362200" cy="159448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80" name="TextBox 79"/>
          <p:cNvSpPr txBox="1"/>
          <p:nvPr/>
        </p:nvSpPr>
        <p:spPr>
          <a:xfrm>
            <a:off x="909111" y="2746642"/>
            <a:ext cx="3967689" cy="400110"/>
          </a:xfrm>
          <a:prstGeom prst="rect">
            <a:avLst/>
          </a:prstGeom>
          <a:noFill/>
        </p:spPr>
        <p:txBody>
          <a:bodyPr wrap="none" rtlCol="0">
            <a:spAutoFit/>
          </a:bodyPr>
          <a:lstStyle/>
          <a:p>
            <a:r>
              <a:rPr lang="en-US" sz="2000" dirty="0" smtClean="0"/>
              <a:t>{  </a:t>
            </a:r>
            <a:r>
              <a:rPr lang="en-US" sz="1600" i="1" dirty="0" smtClean="0"/>
              <a:t>Power  </a:t>
            </a:r>
            <a:r>
              <a:rPr lang="en-US" sz="2000" dirty="0" smtClean="0"/>
              <a:t>, Node Costs }           00.3 BTC</a:t>
            </a:r>
            <a:endParaRPr lang="en-US" sz="2000" dirty="0"/>
          </a:p>
        </p:txBody>
      </p:sp>
      <p:sp>
        <p:nvSpPr>
          <p:cNvPr id="81" name="Down Arrow 80"/>
          <p:cNvSpPr/>
          <p:nvPr/>
        </p:nvSpPr>
        <p:spPr>
          <a:xfrm>
            <a:off x="1370061" y="2488770"/>
            <a:ext cx="188811" cy="305285"/>
          </a:xfrm>
          <a:prstGeom prst="downArrow">
            <a:avLst/>
          </a:prstGeom>
          <a:solidFill>
            <a:schemeClr val="bg1">
              <a:lumMod val="85000"/>
            </a:schemeClr>
          </a:solidFill>
          <a:ln>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Down Arrow 81"/>
          <p:cNvSpPr/>
          <p:nvPr/>
        </p:nvSpPr>
        <p:spPr>
          <a:xfrm>
            <a:off x="2384455" y="2488770"/>
            <a:ext cx="188811" cy="305285"/>
          </a:xfrm>
          <a:prstGeom prst="downArrow">
            <a:avLst/>
          </a:prstGeom>
          <a:solidFill>
            <a:schemeClr val="bg1">
              <a:lumMod val="85000"/>
            </a:schemeClr>
          </a:solidFill>
          <a:ln>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ight Arrow 82"/>
          <p:cNvSpPr/>
          <p:nvPr/>
        </p:nvSpPr>
        <p:spPr>
          <a:xfrm>
            <a:off x="3258048" y="2863326"/>
            <a:ext cx="482896" cy="209732"/>
          </a:xfrm>
          <a:prstGeom prst="rightArrow">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TextBox 83"/>
          <p:cNvSpPr txBox="1"/>
          <p:nvPr/>
        </p:nvSpPr>
        <p:spPr>
          <a:xfrm>
            <a:off x="914400" y="1660258"/>
            <a:ext cx="3945567" cy="400110"/>
          </a:xfrm>
          <a:prstGeom prst="rect">
            <a:avLst/>
          </a:prstGeom>
          <a:noFill/>
        </p:spPr>
        <p:txBody>
          <a:bodyPr wrap="none" rtlCol="0">
            <a:spAutoFit/>
          </a:bodyPr>
          <a:lstStyle/>
          <a:p>
            <a:r>
              <a:rPr lang="en-US" sz="2000" dirty="0" smtClean="0"/>
              <a:t>{ Power, Node Costs }           12.6 BTC</a:t>
            </a:r>
            <a:endParaRPr lang="en-US" sz="2000" dirty="0"/>
          </a:p>
        </p:txBody>
      </p:sp>
      <p:sp>
        <p:nvSpPr>
          <p:cNvPr id="85" name="Down Arrow 84"/>
          <p:cNvSpPr/>
          <p:nvPr/>
        </p:nvSpPr>
        <p:spPr>
          <a:xfrm>
            <a:off x="1375350" y="1402386"/>
            <a:ext cx="188811" cy="305285"/>
          </a:xfrm>
          <a:prstGeom prst="downArrow">
            <a:avLst/>
          </a:prstGeom>
          <a:solidFill>
            <a:schemeClr val="bg1">
              <a:lumMod val="85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Down Arrow 85"/>
          <p:cNvSpPr/>
          <p:nvPr/>
        </p:nvSpPr>
        <p:spPr>
          <a:xfrm>
            <a:off x="2389744" y="1402386"/>
            <a:ext cx="188811" cy="305285"/>
          </a:xfrm>
          <a:prstGeom prst="downArrow">
            <a:avLst/>
          </a:prstGeom>
          <a:solidFill>
            <a:schemeClr val="bg1">
              <a:lumMod val="85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ight Arrow 86"/>
          <p:cNvSpPr/>
          <p:nvPr/>
        </p:nvSpPr>
        <p:spPr>
          <a:xfrm>
            <a:off x="3263337" y="1755447"/>
            <a:ext cx="482896" cy="209732"/>
          </a:xfrm>
          <a:prstGeom prst="rightArrow">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quot;No&quot; Symbol 87"/>
          <p:cNvSpPr/>
          <p:nvPr/>
        </p:nvSpPr>
        <p:spPr>
          <a:xfrm>
            <a:off x="1225124" y="2686110"/>
            <a:ext cx="445987" cy="482448"/>
          </a:xfrm>
          <a:prstGeom prst="noSmoking">
            <a:avLst>
              <a:gd name="adj" fmla="val 11915"/>
            </a:avLst>
          </a:prstGeom>
          <a:solidFill>
            <a:schemeClr val="accent2">
              <a:alpha val="50000"/>
            </a:schemeClr>
          </a:solidFill>
          <a:ln>
            <a:solidFill>
              <a:schemeClr val="accent2">
                <a:shade val="50000"/>
                <a:alpha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89" name="Rounded Rectangle 88"/>
          <p:cNvSpPr/>
          <p:nvPr/>
        </p:nvSpPr>
        <p:spPr>
          <a:xfrm>
            <a:off x="838200" y="1222168"/>
            <a:ext cx="4043889" cy="990600"/>
          </a:xfrm>
          <a:prstGeom prst="roundRect">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ounded Rectangle 89"/>
          <p:cNvSpPr/>
          <p:nvPr/>
        </p:nvSpPr>
        <p:spPr>
          <a:xfrm>
            <a:off x="838200" y="2286000"/>
            <a:ext cx="4043889" cy="990600"/>
          </a:xfrm>
          <a:prstGeom prst="round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2" name="Straight Arrow Connector 91"/>
          <p:cNvCxnSpPr/>
          <p:nvPr/>
        </p:nvCxnSpPr>
        <p:spPr>
          <a:xfrm>
            <a:off x="1225124" y="1965179"/>
            <a:ext cx="144937" cy="720931"/>
          </a:xfrm>
          <a:prstGeom prst="straightConnector1">
            <a:avLst/>
          </a:prstGeom>
          <a:ln w="57150">
            <a:solidFill>
              <a:schemeClr val="accent2">
                <a:lumMod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4" name="Straight Arrow Connector 93"/>
          <p:cNvCxnSpPr/>
          <p:nvPr/>
        </p:nvCxnSpPr>
        <p:spPr>
          <a:xfrm>
            <a:off x="1225124" y="1965179"/>
            <a:ext cx="947559" cy="898147"/>
          </a:xfrm>
          <a:prstGeom prst="straightConnector1">
            <a:avLst/>
          </a:prstGeom>
          <a:ln w="57150">
            <a:solidFill>
              <a:schemeClr val="accent2">
                <a:lumMod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7" name="Straight Arrow Connector 96"/>
          <p:cNvCxnSpPr/>
          <p:nvPr/>
        </p:nvCxnSpPr>
        <p:spPr>
          <a:xfrm>
            <a:off x="1225124" y="1965179"/>
            <a:ext cx="1895119" cy="898147"/>
          </a:xfrm>
          <a:prstGeom prst="straightConnector1">
            <a:avLst/>
          </a:prstGeom>
          <a:ln w="57150">
            <a:solidFill>
              <a:schemeClr val="accent2">
                <a:lumMod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2" name="Straight Arrow Connector 101"/>
          <p:cNvCxnSpPr>
            <a:endCxn id="88" idx="7"/>
          </p:cNvCxnSpPr>
          <p:nvPr/>
        </p:nvCxnSpPr>
        <p:spPr>
          <a:xfrm flipH="1">
            <a:off x="1605798" y="2011803"/>
            <a:ext cx="1585356" cy="744960"/>
          </a:xfrm>
          <a:prstGeom prst="straightConnector1">
            <a:avLst/>
          </a:prstGeom>
          <a:ln w="57150">
            <a:solidFill>
              <a:schemeClr val="accent2">
                <a:lumMod val="7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5" name="Straight Arrow Connector 104"/>
          <p:cNvCxnSpPr/>
          <p:nvPr/>
        </p:nvCxnSpPr>
        <p:spPr>
          <a:xfrm flipH="1">
            <a:off x="2282043" y="2004353"/>
            <a:ext cx="838200" cy="858973"/>
          </a:xfrm>
          <a:prstGeom prst="straightConnector1">
            <a:avLst/>
          </a:prstGeom>
          <a:ln w="57150">
            <a:solidFill>
              <a:schemeClr val="accent2">
                <a:lumMod val="7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8" name="Straight Arrow Connector 107"/>
          <p:cNvCxnSpPr/>
          <p:nvPr/>
        </p:nvCxnSpPr>
        <p:spPr>
          <a:xfrm>
            <a:off x="3110623" y="2054877"/>
            <a:ext cx="9620" cy="808449"/>
          </a:xfrm>
          <a:prstGeom prst="straightConnector1">
            <a:avLst/>
          </a:prstGeom>
          <a:ln w="57150">
            <a:solidFill>
              <a:schemeClr val="accent2">
                <a:lumMod val="7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22" name="image3.png" descr="bloq-logo.png"/>
          <p:cNvPicPr>
            <a:picLocks noChangeAspect="1"/>
          </p:cNvPicPr>
          <p:nvPr/>
        </p:nvPicPr>
        <p:blipFill>
          <a:blip r:embed="rId4">
            <a:extLst/>
          </a:blip>
          <a:stretch>
            <a:fillRect/>
          </a:stretch>
        </p:blipFill>
        <p:spPr>
          <a:xfrm>
            <a:off x="8237272" y="76200"/>
            <a:ext cx="830528" cy="400610"/>
          </a:xfrm>
          <a:prstGeom prst="rect">
            <a:avLst/>
          </a:prstGeom>
          <a:ln w="12700">
            <a:miter lim="400000"/>
          </a:ln>
        </p:spPr>
      </p:pic>
      <p:pic>
        <p:nvPicPr>
          <p:cNvPr id="23" name="image4.png"/>
          <p:cNvPicPr>
            <a:picLocks noChangeAspect="1"/>
          </p:cNvPicPr>
          <p:nvPr/>
        </p:nvPicPr>
        <p:blipFill>
          <a:blip r:embed="rId5">
            <a:extLst/>
          </a:blip>
          <a:stretch>
            <a:fillRect/>
          </a:stretch>
        </p:blipFill>
        <p:spPr>
          <a:xfrm>
            <a:off x="8458200" y="6697280"/>
            <a:ext cx="624704" cy="84520"/>
          </a:xfrm>
          <a:prstGeom prst="rect">
            <a:avLst/>
          </a:prstGeom>
          <a:ln w="12700">
            <a:miter lim="400000"/>
          </a:ln>
        </p:spPr>
      </p:pic>
      <p:cxnSp>
        <p:nvCxnSpPr>
          <p:cNvPr id="25" name="Straight Arrow Connector 24"/>
          <p:cNvCxnSpPr/>
          <p:nvPr/>
        </p:nvCxnSpPr>
        <p:spPr>
          <a:xfrm>
            <a:off x="3120243" y="2086073"/>
            <a:ext cx="990600" cy="600037"/>
          </a:xfrm>
          <a:prstGeom prst="straightConnector1">
            <a:avLst/>
          </a:prstGeom>
          <a:ln w="57150">
            <a:solidFill>
              <a:schemeClr val="accent2">
                <a:lumMod val="7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a:off x="1225124" y="1965179"/>
            <a:ext cx="2885719" cy="898147"/>
          </a:xfrm>
          <a:prstGeom prst="straightConnector1">
            <a:avLst/>
          </a:prstGeom>
          <a:ln w="57150">
            <a:solidFill>
              <a:schemeClr val="accent2">
                <a:lumMod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a:off x="4215642" y="2004353"/>
            <a:ext cx="40138" cy="765445"/>
          </a:xfrm>
          <a:prstGeom prst="straightConnector1">
            <a:avLst/>
          </a:prstGeom>
          <a:ln w="57150">
            <a:solidFill>
              <a:schemeClr val="accent6">
                <a:lumMod val="7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flipH="1">
            <a:off x="3258047" y="2004353"/>
            <a:ext cx="957595" cy="812868"/>
          </a:xfrm>
          <a:prstGeom prst="straightConnector1">
            <a:avLst/>
          </a:prstGeom>
          <a:ln w="57150">
            <a:solidFill>
              <a:schemeClr val="accent6">
                <a:lumMod val="7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flipH="1">
            <a:off x="2403262" y="2004353"/>
            <a:ext cx="1812380" cy="833268"/>
          </a:xfrm>
          <a:prstGeom prst="straightConnector1">
            <a:avLst/>
          </a:prstGeom>
          <a:ln w="57150">
            <a:solidFill>
              <a:schemeClr val="accent6">
                <a:lumMod val="7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flipH="1">
            <a:off x="1686074" y="2004353"/>
            <a:ext cx="2529568" cy="833268"/>
          </a:xfrm>
          <a:prstGeom prst="straightConnector1">
            <a:avLst/>
          </a:prstGeom>
          <a:ln w="57150">
            <a:solidFill>
              <a:schemeClr val="accent6">
                <a:lumMod val="7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a:off x="2403262" y="2038411"/>
            <a:ext cx="144937" cy="720931"/>
          </a:xfrm>
          <a:prstGeom prst="straightConnector1">
            <a:avLst/>
          </a:prstGeom>
          <a:ln w="57150">
            <a:solidFill>
              <a:schemeClr val="accent2">
                <a:lumMod val="60000"/>
                <a:lumOff val="4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a:endCxn id="88" idx="7"/>
          </p:cNvCxnSpPr>
          <p:nvPr/>
        </p:nvCxnSpPr>
        <p:spPr>
          <a:xfrm flipH="1">
            <a:off x="1605798" y="2038411"/>
            <a:ext cx="797464" cy="718352"/>
          </a:xfrm>
          <a:prstGeom prst="straightConnector1">
            <a:avLst/>
          </a:prstGeom>
          <a:ln w="57150">
            <a:solidFill>
              <a:schemeClr val="accent2">
                <a:lumMod val="60000"/>
                <a:lumOff val="4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2403262" y="2038411"/>
            <a:ext cx="1609146" cy="911605"/>
          </a:xfrm>
          <a:prstGeom prst="straightConnector1">
            <a:avLst/>
          </a:prstGeom>
          <a:ln w="57150">
            <a:solidFill>
              <a:schemeClr val="accent2">
                <a:lumMod val="60000"/>
                <a:lumOff val="4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2403262" y="2038411"/>
            <a:ext cx="707361" cy="718352"/>
          </a:xfrm>
          <a:prstGeom prst="straightConnector1">
            <a:avLst/>
          </a:prstGeom>
          <a:ln w="57150">
            <a:solidFill>
              <a:schemeClr val="accent2">
                <a:lumMod val="60000"/>
                <a:lumOff val="4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1254597" y="836703"/>
            <a:ext cx="494046" cy="461665"/>
          </a:xfrm>
          <a:prstGeom prst="rect">
            <a:avLst/>
          </a:prstGeom>
          <a:solidFill>
            <a:schemeClr val="bg1">
              <a:lumMod val="95000"/>
            </a:schemeClr>
          </a:solidFill>
          <a:ln>
            <a:solidFill>
              <a:schemeClr val="bg2">
                <a:lumMod val="25000"/>
              </a:schemeClr>
            </a:solidFill>
          </a:ln>
        </p:spPr>
        <p:txBody>
          <a:bodyPr wrap="none" rtlCol="0">
            <a:spAutoFit/>
          </a:bodyPr>
          <a:lstStyle/>
          <a:p>
            <a:r>
              <a:rPr lang="en-US" sz="2400" b="1" dirty="0" smtClean="0"/>
              <a:t>#1</a:t>
            </a:r>
            <a:endParaRPr lang="en-US" b="1" dirty="0"/>
          </a:p>
        </p:txBody>
      </p:sp>
      <p:sp>
        <p:nvSpPr>
          <p:cNvPr id="57" name="TextBox 56"/>
          <p:cNvSpPr txBox="1"/>
          <p:nvPr/>
        </p:nvSpPr>
        <p:spPr>
          <a:xfrm>
            <a:off x="2196085" y="833735"/>
            <a:ext cx="494046" cy="461665"/>
          </a:xfrm>
          <a:prstGeom prst="rect">
            <a:avLst/>
          </a:prstGeom>
          <a:solidFill>
            <a:schemeClr val="bg1">
              <a:lumMod val="95000"/>
            </a:schemeClr>
          </a:solidFill>
          <a:ln>
            <a:solidFill>
              <a:schemeClr val="bg2">
                <a:lumMod val="25000"/>
              </a:schemeClr>
            </a:solidFill>
          </a:ln>
        </p:spPr>
        <p:txBody>
          <a:bodyPr wrap="none" rtlCol="0">
            <a:spAutoFit/>
          </a:bodyPr>
          <a:lstStyle/>
          <a:p>
            <a:r>
              <a:rPr lang="en-US" sz="2400" b="1" dirty="0" smtClean="0"/>
              <a:t>#2</a:t>
            </a:r>
            <a:endParaRPr lang="en-US" b="1" dirty="0"/>
          </a:p>
        </p:txBody>
      </p:sp>
      <p:sp>
        <p:nvSpPr>
          <p:cNvPr id="58" name="TextBox 57"/>
          <p:cNvSpPr txBox="1"/>
          <p:nvPr/>
        </p:nvSpPr>
        <p:spPr>
          <a:xfrm>
            <a:off x="2863600" y="937530"/>
            <a:ext cx="494046" cy="461665"/>
          </a:xfrm>
          <a:prstGeom prst="rect">
            <a:avLst/>
          </a:prstGeom>
          <a:solidFill>
            <a:schemeClr val="bg1">
              <a:lumMod val="95000"/>
            </a:schemeClr>
          </a:solidFill>
          <a:ln>
            <a:solidFill>
              <a:schemeClr val="bg2">
                <a:lumMod val="25000"/>
              </a:schemeClr>
            </a:solidFill>
          </a:ln>
        </p:spPr>
        <p:txBody>
          <a:bodyPr wrap="none" rtlCol="0">
            <a:spAutoFit/>
          </a:bodyPr>
          <a:lstStyle/>
          <a:p>
            <a:r>
              <a:rPr lang="en-US" sz="2400" b="1" dirty="0" smtClean="0"/>
              <a:t>#3</a:t>
            </a:r>
            <a:endParaRPr lang="en-US" b="1" dirty="0"/>
          </a:p>
        </p:txBody>
      </p:sp>
      <p:sp>
        <p:nvSpPr>
          <p:cNvPr id="59" name="TextBox 58"/>
          <p:cNvSpPr txBox="1"/>
          <p:nvPr/>
        </p:nvSpPr>
        <p:spPr>
          <a:xfrm>
            <a:off x="3950439" y="917368"/>
            <a:ext cx="494046" cy="461665"/>
          </a:xfrm>
          <a:prstGeom prst="rect">
            <a:avLst/>
          </a:prstGeom>
          <a:solidFill>
            <a:schemeClr val="bg1">
              <a:lumMod val="95000"/>
            </a:schemeClr>
          </a:solidFill>
          <a:ln>
            <a:solidFill>
              <a:schemeClr val="bg2">
                <a:lumMod val="25000"/>
              </a:schemeClr>
            </a:solidFill>
          </a:ln>
        </p:spPr>
        <p:txBody>
          <a:bodyPr wrap="none" rtlCol="0">
            <a:spAutoFit/>
          </a:bodyPr>
          <a:lstStyle/>
          <a:p>
            <a:r>
              <a:rPr lang="en-US" sz="2400" b="1" dirty="0" smtClean="0"/>
              <a:t>#4</a:t>
            </a:r>
            <a:endParaRPr lang="en-US" b="1" dirty="0"/>
          </a:p>
        </p:txBody>
      </p:sp>
      <p:sp>
        <p:nvSpPr>
          <p:cNvPr id="3" name="Slide Number Placeholder 2"/>
          <p:cNvSpPr>
            <a:spLocks noGrp="1"/>
          </p:cNvSpPr>
          <p:nvPr>
            <p:ph type="sldNum" sz="quarter" idx="12"/>
          </p:nvPr>
        </p:nvSpPr>
        <p:spPr/>
        <p:txBody>
          <a:bodyPr/>
          <a:lstStyle/>
          <a:p>
            <a:fld id="{B2FC610D-FAE1-464C-9CF3-920562D0AD66}" type="slidenum">
              <a:rPr lang="en-US" smtClean="0"/>
              <a:t>31</a:t>
            </a:fld>
            <a:endParaRPr lang="en-US"/>
          </a:p>
        </p:txBody>
      </p:sp>
    </p:spTree>
    <p:extLst>
      <p:ext uri="{BB962C8B-B14F-4D97-AF65-F5344CB8AC3E}">
        <p14:creationId xmlns:p14="http://schemas.microsoft.com/office/powerpoint/2010/main" val="49788709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normAutofit/>
          </a:bodyPr>
          <a:lstStyle/>
          <a:p>
            <a:r>
              <a:rPr lang="en-US" sz="4800" dirty="0" smtClean="0"/>
              <a:t>Costs -- (Non) Interaction</a:t>
            </a:r>
            <a:endParaRPr lang="en-US" sz="4800" dirty="0"/>
          </a:p>
        </p:txBody>
      </p:sp>
      <p:graphicFrame>
        <p:nvGraphicFramePr>
          <p:cNvPr id="5" name="Table 4"/>
          <p:cNvGraphicFramePr>
            <a:graphicFrameLocks noGrp="1"/>
          </p:cNvGraphicFramePr>
          <p:nvPr>
            <p:extLst>
              <p:ext uri="{D42A27DB-BD31-4B8C-83A1-F6EECF244321}">
                <p14:modId xmlns:p14="http://schemas.microsoft.com/office/powerpoint/2010/main" val="1447544416"/>
              </p:ext>
            </p:extLst>
          </p:nvPr>
        </p:nvGraphicFramePr>
        <p:xfrm>
          <a:off x="304800" y="2586289"/>
          <a:ext cx="8534400" cy="2823224"/>
        </p:xfrm>
        <a:graphic>
          <a:graphicData uri="http://schemas.openxmlformats.org/drawingml/2006/table">
            <a:tbl>
              <a:tblPr firstRow="1" bandRow="1">
                <a:tableStyleId>{5940675A-B579-460E-94D1-54222C63F5DA}</a:tableStyleId>
              </a:tblPr>
              <a:tblGrid>
                <a:gridCol w="1143000"/>
                <a:gridCol w="381000"/>
                <a:gridCol w="1066800"/>
                <a:gridCol w="990600"/>
                <a:gridCol w="685800"/>
                <a:gridCol w="1143000"/>
                <a:gridCol w="1143000"/>
                <a:gridCol w="1981200"/>
              </a:tblGrid>
              <a:tr h="581249">
                <a:tc>
                  <a:txBody>
                    <a:bodyPr/>
                    <a:lstStyle/>
                    <a:p>
                      <a:endParaRPr lang="en-US" dirty="0"/>
                    </a:p>
                  </a:txBody>
                  <a:tcPr>
                    <a:solidFill>
                      <a:schemeClr val="bg1">
                        <a:lumMod val="75000"/>
                      </a:schemeClr>
                    </a:solidFill>
                  </a:tcPr>
                </a:tc>
                <a:tc>
                  <a:txBody>
                    <a:bodyPr/>
                    <a:lstStyle/>
                    <a:p>
                      <a:endParaRPr lang="en-US" dirty="0"/>
                    </a:p>
                  </a:txBody>
                  <a:tcPr>
                    <a:solidFill>
                      <a:schemeClr val="bg1">
                        <a:lumMod val="75000"/>
                      </a:schemeClr>
                    </a:solidFill>
                  </a:tcPr>
                </a:tc>
                <a:tc gridSpan="3">
                  <a:txBody>
                    <a:bodyPr/>
                    <a:lstStyle/>
                    <a:p>
                      <a:pPr algn="ctr"/>
                      <a:r>
                        <a:rPr lang="en-US" dirty="0" smtClean="0"/>
                        <a:t>Capital</a:t>
                      </a:r>
                      <a:endParaRPr lang="en-US" dirty="0"/>
                    </a:p>
                  </a:txBody>
                  <a:tcPr anchor="ctr">
                    <a:solidFill>
                      <a:schemeClr val="bg1">
                        <a:lumMod val="75000"/>
                      </a:schemeClr>
                    </a:solidFill>
                  </a:tcPr>
                </a:tc>
                <a:tc hMerge="1">
                  <a:txBody>
                    <a:bodyPr/>
                    <a:lstStyle/>
                    <a:p>
                      <a:endParaRPr lang="en-US" dirty="0"/>
                    </a:p>
                  </a:txBody>
                  <a:tcPr>
                    <a:solidFill>
                      <a:schemeClr val="bg1">
                        <a:lumMod val="85000"/>
                      </a:schemeClr>
                    </a:solidFill>
                  </a:tcPr>
                </a:tc>
                <a:tc hMerge="1">
                  <a:txBody>
                    <a:bodyPr/>
                    <a:lstStyle/>
                    <a:p>
                      <a:endParaRPr lang="en-US" dirty="0"/>
                    </a:p>
                  </a:txBody>
                  <a:tcPr>
                    <a:solidFill>
                      <a:schemeClr val="bg1">
                        <a:lumMod val="85000"/>
                      </a:schemeClr>
                    </a:solidFill>
                  </a:tcPr>
                </a:tc>
                <a:tc>
                  <a:txBody>
                    <a:bodyPr/>
                    <a:lstStyle/>
                    <a:p>
                      <a:pPr algn="ctr"/>
                      <a:r>
                        <a:rPr lang="en-US" dirty="0" smtClean="0"/>
                        <a:t>Operating</a:t>
                      </a:r>
                      <a:endParaRPr lang="en-US" dirty="0"/>
                    </a:p>
                  </a:txBody>
                  <a:tcPr anchor="ctr">
                    <a:solidFill>
                      <a:schemeClr val="bg1">
                        <a:lumMod val="75000"/>
                      </a:schemeClr>
                    </a:solidFill>
                  </a:tcPr>
                </a:tc>
                <a:tc gridSpan="2">
                  <a:txBody>
                    <a:bodyPr/>
                    <a:lstStyle/>
                    <a:p>
                      <a:pPr algn="ctr"/>
                      <a:r>
                        <a:rPr lang="en-US" dirty="0" smtClean="0"/>
                        <a:t>Network</a:t>
                      </a:r>
                      <a:endParaRPr lang="en-US" dirty="0"/>
                    </a:p>
                  </a:txBody>
                  <a:tcPr anchor="ctr">
                    <a:solidFill>
                      <a:schemeClr val="bg1">
                        <a:lumMod val="75000"/>
                      </a:schemeClr>
                    </a:solidFill>
                  </a:tcPr>
                </a:tc>
                <a:tc hMerge="1">
                  <a:txBody>
                    <a:bodyPr/>
                    <a:lstStyle/>
                    <a:p>
                      <a:endParaRPr lang="en-US" dirty="0"/>
                    </a:p>
                  </a:txBody>
                  <a:tcPr>
                    <a:solidFill>
                      <a:schemeClr val="bg1">
                        <a:lumMod val="85000"/>
                      </a:schemeClr>
                    </a:solidFill>
                  </a:tcPr>
                </a:tc>
              </a:tr>
              <a:tr h="591817">
                <a:tc>
                  <a:txBody>
                    <a:bodyPr/>
                    <a:lstStyle/>
                    <a:p>
                      <a:endParaRPr lang="en-US" dirty="0"/>
                    </a:p>
                  </a:txBody>
                  <a:tcPr>
                    <a:solidFill>
                      <a:schemeClr val="bg1">
                        <a:lumMod val="75000"/>
                      </a:schemeClr>
                    </a:solidFill>
                  </a:tcPr>
                </a:tc>
                <a:tc>
                  <a:txBody>
                    <a:bodyPr/>
                    <a:lstStyle/>
                    <a:p>
                      <a:endParaRPr lang="en-US" dirty="0"/>
                    </a:p>
                  </a:txBody>
                  <a:tcPr>
                    <a:solidFill>
                      <a:schemeClr val="bg1">
                        <a:lumMod val="85000"/>
                      </a:schemeClr>
                    </a:solidFill>
                  </a:tcPr>
                </a:tc>
                <a:tc>
                  <a:txBody>
                    <a:bodyPr/>
                    <a:lstStyle/>
                    <a:p>
                      <a:pPr algn="ctr"/>
                      <a:r>
                        <a:rPr lang="en-US" sz="1600" dirty="0" smtClean="0"/>
                        <a:t>Hardware</a:t>
                      </a:r>
                    </a:p>
                    <a:p>
                      <a:pPr algn="ctr"/>
                      <a:r>
                        <a:rPr lang="en-US" sz="1600" dirty="0" smtClean="0"/>
                        <a:t>(excl. BW)</a:t>
                      </a:r>
                      <a:endParaRPr lang="en-US" sz="1600" dirty="0"/>
                    </a:p>
                  </a:txBody>
                  <a:tcPr>
                    <a:solidFill>
                      <a:schemeClr val="bg1">
                        <a:lumMod val="85000"/>
                      </a:schemeClr>
                    </a:solidFill>
                  </a:tcPr>
                </a:tc>
                <a:tc>
                  <a:txBody>
                    <a:bodyPr/>
                    <a:lstStyle/>
                    <a:p>
                      <a:pPr algn="ctr"/>
                      <a:r>
                        <a:rPr lang="en-US" sz="1600" dirty="0" smtClean="0"/>
                        <a:t>Software</a:t>
                      </a:r>
                      <a:endParaRPr lang="en-US" sz="1600" dirty="0"/>
                    </a:p>
                  </a:txBody>
                  <a:tcPr>
                    <a:solidFill>
                      <a:schemeClr val="bg1">
                        <a:lumMod val="8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smtClean="0"/>
                        <a:t>Know How</a:t>
                      </a:r>
                    </a:p>
                  </a:txBody>
                  <a:tcPr>
                    <a:solidFill>
                      <a:schemeClr val="bg1">
                        <a:lumMod val="85000"/>
                      </a:schemeClr>
                    </a:solidFill>
                  </a:tcPr>
                </a:tc>
                <a:tc>
                  <a:txBody>
                    <a:bodyPr/>
                    <a:lstStyle/>
                    <a:p>
                      <a:pPr algn="ctr"/>
                      <a:r>
                        <a:rPr lang="en-US" sz="1600" dirty="0" smtClean="0"/>
                        <a:t>Power</a:t>
                      </a:r>
                    </a:p>
                  </a:txBody>
                  <a:tcPr>
                    <a:solidFill>
                      <a:schemeClr val="bg1">
                        <a:lumMod val="85000"/>
                      </a:schemeClr>
                    </a:solidFill>
                  </a:tcPr>
                </a:tc>
                <a:tc>
                  <a:txBody>
                    <a:bodyPr/>
                    <a:lstStyle/>
                    <a:p>
                      <a:pPr algn="ctr"/>
                      <a:r>
                        <a:rPr lang="en-US" sz="1600" dirty="0" smtClean="0"/>
                        <a:t>Bandwidth</a:t>
                      </a:r>
                    </a:p>
                    <a:p>
                      <a:pPr algn="ctr"/>
                      <a:endParaRPr lang="en-US" sz="1600" dirty="0"/>
                    </a:p>
                  </a:txBody>
                  <a:tcPr>
                    <a:solidFill>
                      <a:schemeClr val="bg1">
                        <a:lumMod val="85000"/>
                      </a:schemeClr>
                    </a:solidFill>
                  </a:tcPr>
                </a:tc>
                <a:tc>
                  <a:txBody>
                    <a:bodyPr/>
                    <a:lstStyle/>
                    <a:p>
                      <a:pPr algn="ctr"/>
                      <a:r>
                        <a:rPr lang="en-US" sz="1600" dirty="0" smtClean="0"/>
                        <a:t>CPU / RAM</a:t>
                      </a:r>
                      <a:r>
                        <a:rPr lang="en-US" sz="1600" baseline="0" dirty="0" smtClean="0"/>
                        <a:t> / </a:t>
                      </a:r>
                      <a:r>
                        <a:rPr lang="en-US" sz="1600" dirty="0" smtClean="0"/>
                        <a:t>Storage</a:t>
                      </a:r>
                      <a:endParaRPr lang="en-US" sz="1600" dirty="0"/>
                    </a:p>
                  </a:txBody>
                  <a:tcPr>
                    <a:solidFill>
                      <a:schemeClr val="bg1">
                        <a:lumMod val="85000"/>
                      </a:schemeClr>
                    </a:solidFill>
                  </a:tcPr>
                </a:tc>
              </a:tr>
              <a:tr h="398783">
                <a:tc rowSpan="3">
                  <a:txBody>
                    <a:bodyPr/>
                    <a:lstStyle/>
                    <a:p>
                      <a:r>
                        <a:rPr lang="en-US" dirty="0" smtClean="0"/>
                        <a:t>Capital</a:t>
                      </a:r>
                      <a:endParaRPr lang="en-US" dirty="0"/>
                    </a:p>
                  </a:txBody>
                  <a:tcPr anchor="ctr">
                    <a:solidFill>
                      <a:schemeClr val="bg1">
                        <a:lumMod val="75000"/>
                      </a:schemeClr>
                    </a:solidFill>
                  </a:tcPr>
                </a:tc>
                <a:tc>
                  <a:txBody>
                    <a:bodyPr/>
                    <a:lstStyle/>
                    <a:p>
                      <a:r>
                        <a:rPr lang="en-US" dirty="0" smtClean="0"/>
                        <a:t>...</a:t>
                      </a:r>
                      <a:endParaRPr lang="en-US" dirty="0"/>
                    </a:p>
                  </a:txBody>
                  <a:tcPr>
                    <a:solidFill>
                      <a:schemeClr val="bg1">
                        <a:lumMod val="85000"/>
                      </a:schemeClr>
                    </a:solidFill>
                  </a:tcPr>
                </a:tc>
                <a:tc>
                  <a:txBody>
                    <a:bodyPr/>
                    <a:lstStyle/>
                    <a:p>
                      <a:pPr algn="ctr"/>
                      <a:r>
                        <a:rPr lang="en-US" i="1" dirty="0" smtClean="0"/>
                        <a:t>Indep.</a:t>
                      </a:r>
                      <a:endParaRPr lang="en-US" i="1" dirty="0"/>
                    </a:p>
                  </a:txBody>
                  <a:tcPr>
                    <a:solidFill>
                      <a:srgbClr val="00B050"/>
                    </a:solidFill>
                  </a:tcPr>
                </a:tc>
                <a:tc>
                  <a:txBody>
                    <a:bodyPr/>
                    <a:lstStyle/>
                    <a:p>
                      <a:pPr algn="ctr"/>
                      <a:r>
                        <a:rPr lang="en-US" sz="1400" i="1" dirty="0" smtClean="0"/>
                        <a:t>Unlikely</a:t>
                      </a:r>
                      <a:endParaRPr lang="en-US" sz="1600" i="1" dirty="0"/>
                    </a:p>
                  </a:txBody>
                  <a:tcPr anchor="ctr">
                    <a:solidFill>
                      <a:srgbClr val="00B0F0"/>
                    </a:solidFill>
                  </a:tcPr>
                </a:tc>
                <a:tc>
                  <a:txBody>
                    <a:bodyPr/>
                    <a:lstStyle/>
                    <a:p>
                      <a:r>
                        <a:rPr lang="en-US" sz="1050" dirty="0" smtClean="0"/>
                        <a:t>Sub-Additive</a:t>
                      </a:r>
                      <a:endParaRPr lang="en-US" sz="1050" dirty="0"/>
                    </a:p>
                  </a:txBody>
                  <a:tcPr>
                    <a:solidFill>
                      <a:srgbClr val="00B0F0"/>
                    </a:solidFill>
                  </a:tcPr>
                </a:tc>
                <a:tc>
                  <a:txBody>
                    <a:bodyPr/>
                    <a:lstStyle/>
                    <a:p>
                      <a:pPr algn="ctr"/>
                      <a:r>
                        <a:rPr lang="en-US" i="1" dirty="0" smtClean="0"/>
                        <a:t>Indep.</a:t>
                      </a:r>
                      <a:endParaRPr lang="en-US" i="1" dirty="0"/>
                    </a:p>
                  </a:txBody>
                  <a:tcPr>
                    <a:solidFill>
                      <a:srgbClr val="00B050"/>
                    </a:solidFill>
                  </a:tcPr>
                </a:tc>
                <a:tc>
                  <a:txBody>
                    <a:bodyPr/>
                    <a:lstStyle/>
                    <a:p>
                      <a:endParaRPr lang="en-US" dirty="0"/>
                    </a:p>
                  </a:txBody>
                  <a:tcPr/>
                </a:tc>
                <a:tc>
                  <a:txBody>
                    <a:bodyPr/>
                    <a:lstStyle/>
                    <a:p>
                      <a:pPr algn="ctr"/>
                      <a:endParaRPr lang="en-US" i="1" dirty="0"/>
                    </a:p>
                  </a:txBody>
                  <a:tcPr>
                    <a:noFill/>
                  </a:tcPr>
                </a:tc>
              </a:tr>
              <a:tr h="352272">
                <a:tc vMerge="1">
                  <a:txBody>
                    <a:bodyPr/>
                    <a:lstStyle/>
                    <a:p>
                      <a:endParaRPr lang="en-US" dirty="0"/>
                    </a:p>
                  </a:txBody>
                  <a:tcPr>
                    <a:solidFill>
                      <a:schemeClr val="bg1">
                        <a:lumMod val="85000"/>
                      </a:schemeClr>
                    </a:solidFill>
                  </a:tcPr>
                </a:tc>
                <a:tc>
                  <a:txBody>
                    <a:bodyPr/>
                    <a:lstStyle/>
                    <a:p>
                      <a:r>
                        <a:rPr lang="en-US" dirty="0" smtClean="0"/>
                        <a:t>...</a:t>
                      </a:r>
                      <a:endParaRPr lang="en-US" dirty="0"/>
                    </a:p>
                  </a:txBody>
                  <a:tcPr>
                    <a:solidFill>
                      <a:schemeClr val="bg1">
                        <a:lumMod val="85000"/>
                      </a:schemeClr>
                    </a:solidFill>
                  </a:tcPr>
                </a:tc>
                <a:tc>
                  <a:txBody>
                    <a:bodyPr/>
                    <a:lstStyle/>
                    <a:p>
                      <a:pPr algn="ctr"/>
                      <a:r>
                        <a:rPr lang="en-US" i="1" dirty="0" smtClean="0"/>
                        <a:t>Indep.</a:t>
                      </a:r>
                      <a:endParaRPr lang="en-US" dirty="0"/>
                    </a:p>
                  </a:txBody>
                  <a:tcPr>
                    <a:solidFill>
                      <a:srgbClr val="00B050"/>
                    </a:solidFill>
                  </a:tcPr>
                </a:tc>
                <a:tc>
                  <a:txBody>
                    <a:bodyPr/>
                    <a:lstStyle/>
                    <a:p>
                      <a:pPr algn="ctr"/>
                      <a:r>
                        <a:rPr lang="en-US" sz="1400" i="1" dirty="0" smtClean="0"/>
                        <a:t>Unlikely</a:t>
                      </a:r>
                      <a:endParaRPr lang="en-US" sz="1600" i="1" dirty="0"/>
                    </a:p>
                  </a:txBody>
                  <a:tcPr anchor="ctr">
                    <a:solidFill>
                      <a:srgbClr val="00B0F0"/>
                    </a:solidFill>
                  </a:tcPr>
                </a:tc>
                <a:tc>
                  <a:txBody>
                    <a:bodyPr/>
                    <a:lstStyle/>
                    <a:p>
                      <a:r>
                        <a:rPr lang="en-US" sz="1050" dirty="0" smtClean="0"/>
                        <a:t>Sub-Additive</a:t>
                      </a:r>
                      <a:endParaRPr lang="en-US" sz="1050" dirty="0"/>
                    </a:p>
                  </a:txBody>
                  <a:tcPr>
                    <a:solidFill>
                      <a:srgbClr val="00B0F0"/>
                    </a:solidFill>
                  </a:tcPr>
                </a:tc>
                <a:tc>
                  <a:txBody>
                    <a:bodyPr/>
                    <a:lstStyle/>
                    <a:p>
                      <a:pPr algn="ctr"/>
                      <a:r>
                        <a:rPr lang="en-US" i="1" dirty="0" smtClean="0"/>
                        <a:t>Indep.</a:t>
                      </a:r>
                      <a:endParaRPr lang="en-US" dirty="0"/>
                    </a:p>
                  </a:txBody>
                  <a:tcPr>
                    <a:solidFill>
                      <a:srgbClr val="00B050"/>
                    </a:solidFill>
                  </a:tcPr>
                </a:tc>
                <a:tc>
                  <a:txBody>
                    <a:bodyPr/>
                    <a:lstStyle/>
                    <a:p>
                      <a:endParaRPr lang="en-US" dirty="0"/>
                    </a:p>
                  </a:txBody>
                  <a:tcPr/>
                </a:tc>
                <a:tc>
                  <a:txBody>
                    <a:bodyPr/>
                    <a:lstStyle/>
                    <a:p>
                      <a:pPr algn="ctr"/>
                      <a:endParaRPr lang="en-US" dirty="0"/>
                    </a:p>
                  </a:txBody>
                  <a:tcPr>
                    <a:noFill/>
                  </a:tcPr>
                </a:tc>
              </a:tr>
              <a:tr h="324278">
                <a:tc vMerge="1">
                  <a:txBody>
                    <a:bodyPr/>
                    <a:lstStyle/>
                    <a:p>
                      <a:endParaRPr lang="en-US" dirty="0"/>
                    </a:p>
                  </a:txBody>
                  <a:tcPr>
                    <a:solidFill>
                      <a:schemeClr val="bg1">
                        <a:lumMod val="85000"/>
                      </a:schemeClr>
                    </a:solidFill>
                  </a:tcPr>
                </a:tc>
                <a:tc>
                  <a:txBody>
                    <a:bodyPr/>
                    <a:lstStyle/>
                    <a:p>
                      <a:r>
                        <a:rPr lang="en-US" dirty="0" smtClean="0"/>
                        <a:t>...</a:t>
                      </a:r>
                      <a:endParaRPr lang="en-US" dirty="0"/>
                    </a:p>
                  </a:txBody>
                  <a:tcPr>
                    <a:solidFill>
                      <a:schemeClr val="bg1">
                        <a:lumMod val="85000"/>
                      </a:schemeClr>
                    </a:solidFill>
                  </a:tcPr>
                </a:tc>
                <a:tc>
                  <a:txBody>
                    <a:bodyPr/>
                    <a:lstStyle/>
                    <a:p>
                      <a:pPr algn="ctr"/>
                      <a:r>
                        <a:rPr lang="en-US" i="1" dirty="0" smtClean="0"/>
                        <a:t>Indep.</a:t>
                      </a:r>
                      <a:endParaRPr lang="en-US" dirty="0"/>
                    </a:p>
                  </a:txBody>
                  <a:tcPr>
                    <a:solidFill>
                      <a:srgbClr val="00B050"/>
                    </a:solidFill>
                  </a:tcPr>
                </a:tc>
                <a:tc>
                  <a:txBody>
                    <a:bodyPr/>
                    <a:lstStyle/>
                    <a:p>
                      <a:pPr algn="ctr"/>
                      <a:r>
                        <a:rPr lang="en-US" sz="1400" i="1" dirty="0" smtClean="0"/>
                        <a:t>Unlikely</a:t>
                      </a:r>
                      <a:endParaRPr lang="en-US" sz="1600" i="1" dirty="0"/>
                    </a:p>
                  </a:txBody>
                  <a:tcPr anchor="ctr">
                    <a:solidFill>
                      <a:srgbClr val="00B0F0"/>
                    </a:solidFill>
                  </a:tcPr>
                </a:tc>
                <a:tc>
                  <a:txBody>
                    <a:bodyPr/>
                    <a:lstStyle/>
                    <a:p>
                      <a:r>
                        <a:rPr lang="en-US" sz="1050" dirty="0" smtClean="0"/>
                        <a:t>Sub-Additive</a:t>
                      </a:r>
                      <a:endParaRPr lang="en-US" sz="1050" dirty="0"/>
                    </a:p>
                  </a:txBody>
                  <a:tcPr>
                    <a:solidFill>
                      <a:srgbClr val="00B0F0"/>
                    </a:solidFill>
                  </a:tcPr>
                </a:tc>
                <a:tc>
                  <a:txBody>
                    <a:bodyPr/>
                    <a:lstStyle/>
                    <a:p>
                      <a:pPr algn="ctr"/>
                      <a:r>
                        <a:rPr lang="en-US" i="1" dirty="0" smtClean="0"/>
                        <a:t>Indep.</a:t>
                      </a:r>
                      <a:endParaRPr lang="en-US" dirty="0"/>
                    </a:p>
                  </a:txBody>
                  <a:tcPr>
                    <a:solidFill>
                      <a:srgbClr val="00B050"/>
                    </a:solidFill>
                  </a:tcPr>
                </a:tc>
                <a:tc>
                  <a:txBody>
                    <a:bodyPr/>
                    <a:lstStyle/>
                    <a:p>
                      <a:endParaRPr lang="en-US" dirty="0"/>
                    </a:p>
                  </a:txBody>
                  <a:tcPr/>
                </a:tc>
                <a:tc>
                  <a:txBody>
                    <a:bodyPr/>
                    <a:lstStyle/>
                    <a:p>
                      <a:pPr algn="ctr"/>
                      <a:endParaRPr lang="en-US" dirty="0"/>
                    </a:p>
                  </a:txBody>
                  <a:tcPr>
                    <a:noFill/>
                  </a:tcPr>
                </a:tc>
              </a:tr>
              <a:tr h="415718">
                <a:tc>
                  <a:txBody>
                    <a:bodyPr/>
                    <a:lstStyle/>
                    <a:p>
                      <a:r>
                        <a:rPr lang="en-US" dirty="0" smtClean="0"/>
                        <a:t>Operating</a:t>
                      </a:r>
                      <a:endParaRPr lang="en-US" dirty="0"/>
                    </a:p>
                  </a:txBody>
                  <a:tcPr anchor="ctr">
                    <a:solidFill>
                      <a:schemeClr val="bg1">
                        <a:lumMod val="75000"/>
                      </a:schemeClr>
                    </a:solidFill>
                  </a:tcPr>
                </a:tc>
                <a:tc>
                  <a:txBody>
                    <a:bodyPr/>
                    <a:lstStyle/>
                    <a:p>
                      <a:r>
                        <a:rPr lang="en-US" dirty="0" smtClean="0"/>
                        <a:t>...</a:t>
                      </a:r>
                      <a:endParaRPr lang="en-US" dirty="0"/>
                    </a:p>
                  </a:txBody>
                  <a:tcPr>
                    <a:solidFill>
                      <a:schemeClr val="bg1">
                        <a:lumMod val="85000"/>
                      </a:schemeClr>
                    </a:solidFill>
                  </a:tcPr>
                </a:tc>
                <a:tc>
                  <a:txBody>
                    <a:bodyPr/>
                    <a:lstStyle/>
                    <a:p>
                      <a:pPr algn="ctr"/>
                      <a:r>
                        <a:rPr lang="en-US" i="1" dirty="0" smtClean="0"/>
                        <a:t>Indep.</a:t>
                      </a:r>
                      <a:endParaRPr lang="en-US" dirty="0"/>
                    </a:p>
                  </a:txBody>
                  <a:tcPr>
                    <a:solidFill>
                      <a:srgbClr val="00B050"/>
                    </a:solidFill>
                  </a:tcPr>
                </a:tc>
                <a:tc>
                  <a:txBody>
                    <a:bodyPr/>
                    <a:lstStyle/>
                    <a:p>
                      <a:pPr algn="ctr"/>
                      <a:r>
                        <a:rPr lang="en-US" sz="1400" i="1" dirty="0" smtClean="0"/>
                        <a:t>Unlikely</a:t>
                      </a:r>
                      <a:endParaRPr lang="en-US" sz="1600" i="1" dirty="0"/>
                    </a:p>
                  </a:txBody>
                  <a:tcPr anchor="ctr">
                    <a:solidFill>
                      <a:srgbClr val="00B0F0"/>
                    </a:solidFill>
                  </a:tcPr>
                </a:tc>
                <a:tc>
                  <a:txBody>
                    <a:bodyPr/>
                    <a:lstStyle/>
                    <a:p>
                      <a:r>
                        <a:rPr lang="en-US" sz="1050" dirty="0" smtClean="0"/>
                        <a:t>Sub-Additive</a:t>
                      </a:r>
                      <a:endParaRPr lang="en-US" sz="1050" dirty="0"/>
                    </a:p>
                  </a:txBody>
                  <a:tcPr>
                    <a:solidFill>
                      <a:srgbClr val="00B0F0"/>
                    </a:solidFill>
                  </a:tcPr>
                </a:tc>
                <a:tc>
                  <a:txBody>
                    <a:bodyPr/>
                    <a:lstStyle/>
                    <a:p>
                      <a:pPr algn="ctr"/>
                      <a:r>
                        <a:rPr lang="en-US" i="1" dirty="0" smtClean="0"/>
                        <a:t>Indep.</a:t>
                      </a:r>
                      <a:endParaRPr lang="en-US" dirty="0"/>
                    </a:p>
                  </a:txBody>
                  <a:tcPr>
                    <a:solidFill>
                      <a:srgbClr val="00B050"/>
                    </a:solidFill>
                  </a:tcPr>
                </a:tc>
                <a:tc>
                  <a:txBody>
                    <a:bodyPr/>
                    <a:lstStyle/>
                    <a:p>
                      <a:endParaRPr lang="en-US" dirty="0"/>
                    </a:p>
                  </a:txBody>
                  <a:tcPr/>
                </a:tc>
                <a:tc>
                  <a:txBody>
                    <a:bodyPr/>
                    <a:lstStyle/>
                    <a:p>
                      <a:pPr algn="ctr"/>
                      <a:endParaRPr lang="en-US" dirty="0"/>
                    </a:p>
                  </a:txBody>
                  <a:tcPr>
                    <a:noFill/>
                  </a:tcPr>
                </a:tc>
              </a:tr>
            </a:tbl>
          </a:graphicData>
        </a:graphic>
      </p:graphicFrame>
      <p:pic>
        <p:nvPicPr>
          <p:cNvPr id="6" name="image3.png" descr="bloq-logo.png"/>
          <p:cNvPicPr>
            <a:picLocks noChangeAspect="1"/>
          </p:cNvPicPr>
          <p:nvPr/>
        </p:nvPicPr>
        <p:blipFill>
          <a:blip r:embed="rId3">
            <a:extLst/>
          </a:blip>
          <a:stretch>
            <a:fillRect/>
          </a:stretch>
        </p:blipFill>
        <p:spPr>
          <a:xfrm>
            <a:off x="8237272" y="76200"/>
            <a:ext cx="830528" cy="400610"/>
          </a:xfrm>
          <a:prstGeom prst="rect">
            <a:avLst/>
          </a:prstGeom>
          <a:ln w="12700">
            <a:miter lim="400000"/>
          </a:ln>
        </p:spPr>
      </p:pic>
      <p:pic>
        <p:nvPicPr>
          <p:cNvPr id="7" name="image4.png"/>
          <p:cNvPicPr>
            <a:picLocks noChangeAspect="1"/>
          </p:cNvPicPr>
          <p:nvPr/>
        </p:nvPicPr>
        <p:blipFill>
          <a:blip r:embed="rId4">
            <a:extLst/>
          </a:blip>
          <a:stretch>
            <a:fillRect/>
          </a:stretch>
        </p:blipFill>
        <p:spPr>
          <a:xfrm>
            <a:off x="8458200" y="6697280"/>
            <a:ext cx="624704" cy="84520"/>
          </a:xfrm>
          <a:prstGeom prst="rect">
            <a:avLst/>
          </a:prstGeom>
          <a:ln w="12700">
            <a:miter lim="400000"/>
          </a:ln>
        </p:spPr>
      </p:pic>
      <p:sp>
        <p:nvSpPr>
          <p:cNvPr id="8" name="Right Brace 7"/>
          <p:cNvSpPr/>
          <p:nvPr/>
        </p:nvSpPr>
        <p:spPr>
          <a:xfrm rot="16200000">
            <a:off x="3397706" y="244046"/>
            <a:ext cx="672188" cy="3810000"/>
          </a:xfrm>
          <a:prstGeom prst="rightBrace">
            <a:avLst>
              <a:gd name="adj1" fmla="val 23571"/>
              <a:gd name="adj2" fmla="val 49619"/>
            </a:avLst>
          </a:prstGeom>
          <a:ln w="5715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TextBox 8"/>
          <p:cNvSpPr txBox="1"/>
          <p:nvPr/>
        </p:nvSpPr>
        <p:spPr>
          <a:xfrm>
            <a:off x="1843313" y="1219200"/>
            <a:ext cx="4494051" cy="523220"/>
          </a:xfrm>
          <a:prstGeom prst="rect">
            <a:avLst/>
          </a:prstGeom>
          <a:noFill/>
        </p:spPr>
        <p:txBody>
          <a:bodyPr wrap="none" rtlCol="0">
            <a:spAutoFit/>
          </a:bodyPr>
          <a:lstStyle/>
          <a:p>
            <a:r>
              <a:rPr lang="en-US" sz="2800" b="1" dirty="0" smtClean="0">
                <a:ln>
                  <a:solidFill>
                    <a:sysClr val="windowText" lastClr="000000"/>
                  </a:solidFill>
                </a:ln>
                <a:solidFill>
                  <a:srgbClr val="92D050"/>
                </a:solidFill>
              </a:rPr>
              <a:t>Don’t Interact With Anything</a:t>
            </a:r>
            <a:endParaRPr lang="en-US" sz="2800" b="1" dirty="0">
              <a:ln>
                <a:solidFill>
                  <a:sysClr val="windowText" lastClr="000000"/>
                </a:solidFill>
              </a:ln>
              <a:solidFill>
                <a:srgbClr val="92D050"/>
              </a:solidFill>
            </a:endParaRPr>
          </a:p>
        </p:txBody>
      </p:sp>
      <p:sp>
        <p:nvSpPr>
          <p:cNvPr id="3" name="Slide Number Placeholder 2"/>
          <p:cNvSpPr>
            <a:spLocks noGrp="1"/>
          </p:cNvSpPr>
          <p:nvPr>
            <p:ph type="sldNum" sz="quarter" idx="12"/>
          </p:nvPr>
        </p:nvSpPr>
        <p:spPr/>
        <p:txBody>
          <a:bodyPr/>
          <a:lstStyle/>
          <a:p>
            <a:fld id="{B2FC610D-FAE1-464C-9CF3-920562D0AD66}" type="slidenum">
              <a:rPr lang="en-US" smtClean="0"/>
              <a:t>32</a:t>
            </a:fld>
            <a:endParaRPr lang="en-US"/>
          </a:p>
        </p:txBody>
      </p:sp>
      <p:sp>
        <p:nvSpPr>
          <p:cNvPr id="4" name="TextBox 3"/>
          <p:cNvSpPr txBox="1"/>
          <p:nvPr/>
        </p:nvSpPr>
        <p:spPr>
          <a:xfrm>
            <a:off x="533400" y="5748550"/>
            <a:ext cx="5947782" cy="923330"/>
          </a:xfrm>
          <a:prstGeom prst="rect">
            <a:avLst/>
          </a:prstGeom>
          <a:noFill/>
        </p:spPr>
        <p:txBody>
          <a:bodyPr wrap="none" rtlCol="0">
            <a:spAutoFit/>
          </a:bodyPr>
          <a:lstStyle/>
          <a:p>
            <a:pPr marL="342900" indent="-342900">
              <a:buAutoNum type="arabicPeriod"/>
            </a:pPr>
            <a:r>
              <a:rPr lang="en-US" dirty="0" smtClean="0"/>
              <a:t>Hashrate is shared, for free.</a:t>
            </a:r>
          </a:p>
          <a:p>
            <a:pPr marL="342900" indent="-342900">
              <a:buAutoNum type="arabicPeriod"/>
            </a:pPr>
            <a:r>
              <a:rPr lang="en-US" dirty="0" smtClean="0"/>
              <a:t>How costly is it to run (more) software? Given from </a:t>
            </a:r>
            <a:r>
              <a:rPr lang="en-US" dirty="0" err="1" smtClean="0"/>
              <a:t>devs</a:t>
            </a:r>
            <a:r>
              <a:rPr lang="en-US" dirty="0" smtClean="0"/>
              <a:t>.</a:t>
            </a:r>
          </a:p>
          <a:p>
            <a:pPr marL="342900" indent="-342900">
              <a:buAutoNum type="arabicPeriod"/>
            </a:pPr>
            <a:r>
              <a:rPr lang="en-US" dirty="0" smtClean="0"/>
              <a:t>How much </a:t>
            </a:r>
            <a:r>
              <a:rPr lang="en-US" i="1" dirty="0" smtClean="0"/>
              <a:t>marginal</a:t>
            </a:r>
            <a:r>
              <a:rPr lang="en-US" dirty="0" smtClean="0"/>
              <a:t> knowledge is </a:t>
            </a:r>
            <a:r>
              <a:rPr lang="en-US" dirty="0" err="1" smtClean="0"/>
              <a:t>req’ed</a:t>
            </a:r>
            <a:r>
              <a:rPr lang="en-US" dirty="0" smtClean="0"/>
              <a:t> to add sidechain.</a:t>
            </a:r>
            <a:endParaRPr lang="en-US" dirty="0"/>
          </a:p>
        </p:txBody>
      </p:sp>
      <p:sp>
        <p:nvSpPr>
          <p:cNvPr id="10" name="Wave 9"/>
          <p:cNvSpPr/>
          <p:nvPr/>
        </p:nvSpPr>
        <p:spPr>
          <a:xfrm>
            <a:off x="3581400" y="3429000"/>
            <a:ext cx="228600" cy="228600"/>
          </a:xfrm>
          <a:prstGeom prst="wave">
            <a:avLst/>
          </a:prstGeom>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12" name="Straight Connector 11"/>
          <p:cNvCxnSpPr/>
          <p:nvPr/>
        </p:nvCxnSpPr>
        <p:spPr>
          <a:xfrm>
            <a:off x="3581400" y="3468914"/>
            <a:ext cx="0"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5664152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Left Brace 28"/>
          <p:cNvSpPr/>
          <p:nvPr/>
        </p:nvSpPr>
        <p:spPr>
          <a:xfrm rot="16200000">
            <a:off x="2475616" y="1332616"/>
            <a:ext cx="483632" cy="4013936"/>
          </a:xfrm>
          <a:prstGeom prst="leftBrace">
            <a:avLst>
              <a:gd name="adj1" fmla="val 42471"/>
              <a:gd name="adj2" fmla="val 27219"/>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 name="Title 1"/>
          <p:cNvSpPr>
            <a:spLocks noGrp="1"/>
          </p:cNvSpPr>
          <p:nvPr>
            <p:ph type="title"/>
          </p:nvPr>
        </p:nvSpPr>
        <p:spPr>
          <a:xfrm>
            <a:off x="-1752600" y="-76200"/>
            <a:ext cx="8229600" cy="1143000"/>
          </a:xfrm>
        </p:spPr>
        <p:txBody>
          <a:bodyPr>
            <a:normAutofit/>
          </a:bodyPr>
          <a:lstStyle/>
          <a:p>
            <a:r>
              <a:rPr lang="en-US" sz="5400" dirty="0" smtClean="0"/>
              <a:t>Interaction(?)</a:t>
            </a:r>
            <a:endParaRPr lang="en-US" sz="5400" dirty="0"/>
          </a:p>
        </p:txBody>
      </p:sp>
      <p:graphicFrame>
        <p:nvGraphicFramePr>
          <p:cNvPr id="5" name="Table 4"/>
          <p:cNvGraphicFramePr>
            <a:graphicFrameLocks noGrp="1"/>
          </p:cNvGraphicFramePr>
          <p:nvPr>
            <p:extLst/>
          </p:nvPr>
        </p:nvGraphicFramePr>
        <p:xfrm>
          <a:off x="901700" y="4034536"/>
          <a:ext cx="7543800" cy="2486249"/>
        </p:xfrm>
        <a:graphic>
          <a:graphicData uri="http://schemas.openxmlformats.org/drawingml/2006/table">
            <a:tbl>
              <a:tblPr firstRow="1" bandRow="1">
                <a:tableStyleId>{5940675A-B579-460E-94D1-54222C63F5DA}</a:tableStyleId>
              </a:tblPr>
              <a:tblGrid>
                <a:gridCol w="1855033"/>
                <a:gridCol w="1192967"/>
                <a:gridCol w="1371600"/>
                <a:gridCol w="3124200"/>
              </a:tblGrid>
              <a:tr h="581249">
                <a:tc>
                  <a:txBody>
                    <a:bodyPr/>
                    <a:lstStyle/>
                    <a:p>
                      <a:endParaRPr lang="en-US" dirty="0"/>
                    </a:p>
                  </a:txBody>
                  <a:tcPr>
                    <a:solidFill>
                      <a:schemeClr val="bg1">
                        <a:lumMod val="75000"/>
                      </a:schemeClr>
                    </a:solidFill>
                  </a:tcPr>
                </a:tc>
                <a:tc>
                  <a:txBody>
                    <a:bodyPr/>
                    <a:lstStyle/>
                    <a:p>
                      <a:endParaRPr lang="en-US" dirty="0"/>
                    </a:p>
                  </a:txBody>
                  <a:tcPr>
                    <a:solidFill>
                      <a:schemeClr val="bg1">
                        <a:lumMod val="75000"/>
                      </a:schemeClr>
                    </a:solidFill>
                  </a:tcPr>
                </a:tc>
                <a:tc gridSpan="2">
                  <a:txBody>
                    <a:bodyPr/>
                    <a:lstStyle/>
                    <a:p>
                      <a:pPr algn="ctr"/>
                      <a:r>
                        <a:rPr lang="en-US" dirty="0" smtClean="0"/>
                        <a:t>Network</a:t>
                      </a:r>
                      <a:endParaRPr lang="en-US" dirty="0"/>
                    </a:p>
                  </a:txBody>
                  <a:tcPr anchor="ctr">
                    <a:solidFill>
                      <a:schemeClr val="bg1">
                        <a:lumMod val="75000"/>
                      </a:schemeClr>
                    </a:solidFill>
                  </a:tcPr>
                </a:tc>
                <a:tc hMerge="1">
                  <a:txBody>
                    <a:bodyPr/>
                    <a:lstStyle/>
                    <a:p>
                      <a:endParaRPr lang="en-US" dirty="0"/>
                    </a:p>
                  </a:txBody>
                  <a:tcPr>
                    <a:solidFill>
                      <a:schemeClr val="bg1">
                        <a:lumMod val="85000"/>
                      </a:schemeClr>
                    </a:solidFill>
                  </a:tcPr>
                </a:tc>
              </a:tr>
              <a:tr h="591817">
                <a:tc>
                  <a:txBody>
                    <a:bodyPr/>
                    <a:lstStyle/>
                    <a:p>
                      <a:endParaRPr lang="en-US" dirty="0"/>
                    </a:p>
                  </a:txBody>
                  <a:tcPr>
                    <a:solidFill>
                      <a:schemeClr val="bg1">
                        <a:lumMod val="75000"/>
                      </a:schemeClr>
                    </a:solidFill>
                  </a:tcPr>
                </a:tc>
                <a:tc>
                  <a:txBody>
                    <a:bodyPr/>
                    <a:lstStyle/>
                    <a:p>
                      <a:endParaRPr lang="en-US" dirty="0"/>
                    </a:p>
                  </a:txBody>
                  <a:tcPr>
                    <a:solidFill>
                      <a:schemeClr val="bg1">
                        <a:lumMod val="85000"/>
                      </a:schemeClr>
                    </a:solidFill>
                  </a:tcPr>
                </a:tc>
                <a:tc>
                  <a:txBody>
                    <a:bodyPr/>
                    <a:lstStyle/>
                    <a:p>
                      <a:pPr algn="ctr"/>
                      <a:r>
                        <a:rPr lang="en-US" sz="1600" dirty="0" smtClean="0"/>
                        <a:t>Bandwidth</a:t>
                      </a:r>
                    </a:p>
                    <a:p>
                      <a:pPr algn="ctr"/>
                      <a:endParaRPr lang="en-US" sz="1600" dirty="0"/>
                    </a:p>
                  </a:txBody>
                  <a:tcPr>
                    <a:solidFill>
                      <a:schemeClr val="bg1">
                        <a:lumMod val="85000"/>
                      </a:schemeClr>
                    </a:solidFill>
                  </a:tcPr>
                </a:tc>
                <a:tc>
                  <a:txBody>
                    <a:bodyPr/>
                    <a:lstStyle/>
                    <a:p>
                      <a:pPr algn="ctr"/>
                      <a:r>
                        <a:rPr lang="en-US" sz="1600" dirty="0" smtClean="0"/>
                        <a:t>CPU / RAM</a:t>
                      </a:r>
                      <a:r>
                        <a:rPr lang="en-US" sz="1600" baseline="0" dirty="0" smtClean="0"/>
                        <a:t> / </a:t>
                      </a:r>
                      <a:r>
                        <a:rPr lang="en-US" sz="1600" dirty="0" smtClean="0"/>
                        <a:t>Storage</a:t>
                      </a:r>
                      <a:endParaRPr lang="en-US" sz="1600" dirty="0"/>
                    </a:p>
                  </a:txBody>
                  <a:tcPr>
                    <a:solidFill>
                      <a:schemeClr val="bg1">
                        <a:lumMod val="85000"/>
                      </a:schemeClr>
                    </a:solidFill>
                  </a:tcPr>
                </a:tc>
              </a:tr>
              <a:tr h="398783">
                <a:tc rowSpan="2">
                  <a:txBody>
                    <a:bodyPr/>
                    <a:lstStyle/>
                    <a:p>
                      <a:r>
                        <a:rPr lang="en-US" dirty="0" smtClean="0"/>
                        <a:t>Network</a:t>
                      </a:r>
                      <a:endParaRPr lang="en-US" dirty="0"/>
                    </a:p>
                  </a:txBody>
                  <a:tcPr anchor="ctr">
                    <a:solidFill>
                      <a:schemeClr val="bg1">
                        <a:lumMod val="75000"/>
                      </a:schemeClr>
                    </a:solidFill>
                  </a:tcPr>
                </a:tc>
                <a:tc>
                  <a:txBody>
                    <a:bodyPr/>
                    <a:lstStyle/>
                    <a:p>
                      <a:pPr algn="ctr"/>
                      <a:r>
                        <a:rPr lang="en-US" sz="1800" dirty="0" smtClean="0"/>
                        <a:t>Bandwidth</a:t>
                      </a:r>
                    </a:p>
                  </a:txBody>
                  <a:tcPr>
                    <a:solidFill>
                      <a:schemeClr val="bg1">
                        <a:lumMod val="85000"/>
                      </a:schemeClr>
                    </a:solidFill>
                  </a:tcPr>
                </a:tc>
                <a:tc>
                  <a:txBody>
                    <a:bodyPr/>
                    <a:lstStyle/>
                    <a:p>
                      <a:pPr algn="ctr"/>
                      <a:r>
                        <a:rPr lang="en-US" dirty="0" smtClean="0"/>
                        <a:t>?</a:t>
                      </a:r>
                      <a:endParaRPr lang="en-US" dirty="0"/>
                    </a:p>
                  </a:txBody>
                  <a:tcPr anchor="ctr">
                    <a:solidFill>
                      <a:srgbClr val="FFFF00"/>
                    </a:solidFill>
                  </a:tcPr>
                </a:tc>
                <a:tc>
                  <a:txBody>
                    <a:bodyPr/>
                    <a:lstStyle/>
                    <a:p>
                      <a:pPr algn="ctr"/>
                      <a:r>
                        <a:rPr lang="en-US" i="0" dirty="0" smtClean="0">
                          <a:solidFill>
                            <a:schemeClr val="bg1"/>
                          </a:solidFill>
                        </a:rPr>
                        <a:t>*</a:t>
                      </a:r>
                      <a:endParaRPr lang="en-US" i="0" dirty="0">
                        <a:solidFill>
                          <a:schemeClr val="bg1"/>
                        </a:solidFill>
                      </a:endParaRPr>
                    </a:p>
                  </a:txBody>
                  <a:tcPr anchor="ctr">
                    <a:solidFill>
                      <a:srgbClr val="002060"/>
                    </a:solidFill>
                  </a:tcPr>
                </a:tc>
              </a:tr>
              <a:tr h="352272">
                <a:tc vMerge="1">
                  <a:txBody>
                    <a:bodyPr/>
                    <a:lstStyle/>
                    <a:p>
                      <a:endParaRPr lang="en-US" dirty="0"/>
                    </a:p>
                  </a:txBody>
                  <a:tcPr>
                    <a:solidFill>
                      <a:schemeClr val="bg1">
                        <a:lumMod val="85000"/>
                      </a:schemeClr>
                    </a:solidFill>
                  </a:tcPr>
                </a:tc>
                <a:tc>
                  <a:txBody>
                    <a:bodyPr/>
                    <a:lstStyle/>
                    <a:p>
                      <a:pPr algn="ctr"/>
                      <a:r>
                        <a:rPr lang="en-US" sz="1800" dirty="0" smtClean="0"/>
                        <a:t>CPU / RAM</a:t>
                      </a:r>
                      <a:r>
                        <a:rPr lang="en-US" sz="1800" baseline="0" dirty="0" smtClean="0"/>
                        <a:t> / </a:t>
                      </a:r>
                      <a:r>
                        <a:rPr lang="en-US" sz="1800" dirty="0" smtClean="0"/>
                        <a:t>Storage</a:t>
                      </a:r>
                      <a:endParaRPr lang="en-US" sz="1800" dirty="0"/>
                    </a:p>
                  </a:txBody>
                  <a:tcPr>
                    <a:solidFill>
                      <a:schemeClr val="bg1">
                        <a:lumMod val="85000"/>
                      </a:schemeClr>
                    </a:solidFill>
                  </a:tcPr>
                </a:tc>
                <a:tc>
                  <a:txBody>
                    <a:bodyPr/>
                    <a:lstStyle/>
                    <a:p>
                      <a:pPr algn="ctr"/>
                      <a:r>
                        <a:rPr lang="en-US" dirty="0" smtClean="0"/>
                        <a:t>*</a:t>
                      </a:r>
                      <a:endParaRPr lang="en-US" dirty="0"/>
                    </a:p>
                  </a:txBody>
                  <a:tcPr anchor="ctr">
                    <a:solidFill>
                      <a:srgbClr val="00B0F0"/>
                    </a:solidFill>
                  </a:tcPr>
                </a:tc>
                <a:tc>
                  <a:txBody>
                    <a:bodyPr/>
                    <a:lstStyle/>
                    <a:p>
                      <a:pPr algn="ctr"/>
                      <a:r>
                        <a:rPr lang="en-US" dirty="0" smtClean="0"/>
                        <a:t>Economies</a:t>
                      </a:r>
                      <a:r>
                        <a:rPr lang="en-US" baseline="0" dirty="0" smtClean="0"/>
                        <a:t> of Scale</a:t>
                      </a:r>
                      <a:endParaRPr lang="en-US" dirty="0"/>
                    </a:p>
                  </a:txBody>
                  <a:tcPr anchor="ctr">
                    <a:solidFill>
                      <a:srgbClr val="92D050"/>
                    </a:solidFill>
                  </a:tcPr>
                </a:tc>
              </a:tr>
            </a:tbl>
          </a:graphicData>
        </a:graphic>
      </p:graphicFrame>
      <p:pic>
        <p:nvPicPr>
          <p:cNvPr id="6" name="image3.png" descr="bloq-logo.png"/>
          <p:cNvPicPr>
            <a:picLocks noChangeAspect="1"/>
          </p:cNvPicPr>
          <p:nvPr/>
        </p:nvPicPr>
        <p:blipFill>
          <a:blip r:embed="rId3">
            <a:extLst/>
          </a:blip>
          <a:stretch>
            <a:fillRect/>
          </a:stretch>
        </p:blipFill>
        <p:spPr>
          <a:xfrm>
            <a:off x="8237272" y="76200"/>
            <a:ext cx="830528" cy="400610"/>
          </a:xfrm>
          <a:prstGeom prst="rect">
            <a:avLst/>
          </a:prstGeom>
          <a:ln w="12700">
            <a:miter lim="400000"/>
          </a:ln>
        </p:spPr>
      </p:pic>
      <p:pic>
        <p:nvPicPr>
          <p:cNvPr id="7" name="image4.png"/>
          <p:cNvPicPr>
            <a:picLocks noChangeAspect="1"/>
          </p:cNvPicPr>
          <p:nvPr/>
        </p:nvPicPr>
        <p:blipFill>
          <a:blip r:embed="rId4">
            <a:extLst/>
          </a:blip>
          <a:stretch>
            <a:fillRect/>
          </a:stretch>
        </p:blipFill>
        <p:spPr>
          <a:xfrm>
            <a:off x="8458200" y="6697280"/>
            <a:ext cx="624704" cy="84520"/>
          </a:xfrm>
          <a:prstGeom prst="rect">
            <a:avLst/>
          </a:prstGeom>
          <a:ln w="12700">
            <a:miter lim="400000"/>
          </a:ln>
        </p:spPr>
      </p:pic>
      <p:pic>
        <p:nvPicPr>
          <p:cNvPr id="1026" name="Picture 2"/>
          <p:cNvPicPr>
            <a:picLocks noChangeAspect="1" noChangeArrowheads="1"/>
          </p:cNvPicPr>
          <p:nvPr/>
        </p:nvPicPr>
        <p:blipFill>
          <a:blip r:embed="rId5" cstate="print">
            <a:duotone>
              <a:prstClr val="black"/>
              <a:schemeClr val="accent1">
                <a:tint val="45000"/>
                <a:satMod val="400000"/>
              </a:schemeClr>
            </a:duotone>
            <a:extLst>
              <a:ext uri="{BEBA8EAE-BF5A-486C-A8C5-ECC9F3942E4B}">
                <a14:imgProps xmlns:a14="http://schemas.microsoft.com/office/drawing/2010/main">
                  <a14:imgLayer r:embed="rId6">
                    <a14:imgEffect>
                      <a14:backgroundRemoval t="10000" b="90000" l="10000" r="90000">
                        <a14:foregroundMark x1="51118" y1="61770" x2="51118" y2="61770"/>
                      </a14:backgroundRemoval>
                    </a14:imgEffect>
                  </a14:imgLayer>
                </a14:imgProps>
              </a:ext>
              <a:ext uri="{28A0092B-C50C-407E-A947-70E740481C1C}">
                <a14:useLocalDpi xmlns:a14="http://schemas.microsoft.com/office/drawing/2010/main" val="0"/>
              </a:ext>
            </a:extLst>
          </a:blip>
          <a:srcRect/>
          <a:stretch>
            <a:fillRect/>
          </a:stretch>
        </p:blipFill>
        <p:spPr bwMode="auto">
          <a:xfrm>
            <a:off x="990600" y="1632030"/>
            <a:ext cx="1371599" cy="13124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2"/>
          <p:cNvPicPr>
            <a:picLocks noChangeAspect="1" noChangeArrowheads="1"/>
          </p:cNvPicPr>
          <p:nvPr/>
        </p:nvPicPr>
        <p:blipFill>
          <a:blip r:embed="rId7" cstate="print">
            <a:extLst>
              <a:ext uri="{BEBA8EAE-BF5A-486C-A8C5-ECC9F3942E4B}">
                <a14:imgProps xmlns:a14="http://schemas.microsoft.com/office/drawing/2010/main">
                  <a14:imgLayer r:embed="rId8">
                    <a14:imgEffect>
                      <a14:backgroundRemoval t="10000" b="90000" l="10000" r="90000">
                        <a14:foregroundMark x1="51118" y1="61770" x2="51118" y2="61770"/>
                      </a14:backgroundRemoval>
                    </a14:imgEffect>
                  </a14:imgLayer>
                </a14:imgProps>
              </a:ext>
              <a:ext uri="{28A0092B-C50C-407E-A947-70E740481C1C}">
                <a14:useLocalDpi xmlns:a14="http://schemas.microsoft.com/office/drawing/2010/main" val="0"/>
              </a:ext>
            </a:extLst>
          </a:blip>
          <a:srcRect/>
          <a:stretch>
            <a:fillRect/>
          </a:stretch>
        </p:blipFill>
        <p:spPr bwMode="auto">
          <a:xfrm>
            <a:off x="4923763" y="1052010"/>
            <a:ext cx="1371599" cy="13124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2"/>
          <p:cNvPicPr>
            <a:picLocks noChangeAspect="1" noChangeArrowheads="1"/>
          </p:cNvPicPr>
          <p:nvPr/>
        </p:nvPicPr>
        <p:blipFill>
          <a:blip r:embed="rId7" cstate="print">
            <a:extLst>
              <a:ext uri="{BEBA8EAE-BF5A-486C-A8C5-ECC9F3942E4B}">
                <a14:imgProps xmlns:a14="http://schemas.microsoft.com/office/drawing/2010/main">
                  <a14:imgLayer r:embed="rId8">
                    <a14:imgEffect>
                      <a14:backgroundRemoval t="10000" b="90000" l="10000" r="90000">
                        <a14:foregroundMark x1="51118" y1="61770" x2="51118" y2="61770"/>
                      </a14:backgroundRemoval>
                    </a14:imgEffect>
                  </a14:imgLayer>
                </a14:imgProps>
              </a:ext>
              <a:ext uri="{28A0092B-C50C-407E-A947-70E740481C1C}">
                <a14:useLocalDpi xmlns:a14="http://schemas.microsoft.com/office/drawing/2010/main" val="0"/>
              </a:ext>
            </a:extLst>
          </a:blip>
          <a:srcRect/>
          <a:stretch>
            <a:fillRect/>
          </a:stretch>
        </p:blipFill>
        <p:spPr bwMode="auto">
          <a:xfrm>
            <a:off x="6429915" y="2076690"/>
            <a:ext cx="1371599" cy="13124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2"/>
          <p:cNvPicPr>
            <a:picLocks noChangeAspect="1" noChangeArrowheads="1"/>
          </p:cNvPicPr>
          <p:nvPr/>
        </p:nvPicPr>
        <p:blipFill>
          <a:blip r:embed="rId7" cstate="print">
            <a:extLst>
              <a:ext uri="{BEBA8EAE-BF5A-486C-A8C5-ECC9F3942E4B}">
                <a14:imgProps xmlns:a14="http://schemas.microsoft.com/office/drawing/2010/main">
                  <a14:imgLayer r:embed="rId8">
                    <a14:imgEffect>
                      <a14:backgroundRemoval t="10000" b="90000" l="10000" r="90000">
                        <a14:foregroundMark x1="51118" y1="61770" x2="51118" y2="61770"/>
                      </a14:backgroundRemoval>
                    </a14:imgEffect>
                  </a14:imgLayer>
                </a14:imgProps>
              </a:ext>
              <a:ext uri="{28A0092B-C50C-407E-A947-70E740481C1C}">
                <a14:useLocalDpi xmlns:a14="http://schemas.microsoft.com/office/drawing/2010/main" val="0"/>
              </a:ext>
            </a:extLst>
          </a:blip>
          <a:srcRect/>
          <a:stretch>
            <a:fillRect/>
          </a:stretch>
        </p:blipFill>
        <p:spPr bwMode="auto">
          <a:xfrm>
            <a:off x="7086601" y="685800"/>
            <a:ext cx="1371599" cy="13124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2" name="Straight Connector 11"/>
          <p:cNvCxnSpPr/>
          <p:nvPr/>
        </p:nvCxnSpPr>
        <p:spPr>
          <a:xfrm flipV="1">
            <a:off x="2209800" y="1708230"/>
            <a:ext cx="2260600" cy="58002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V="1">
            <a:off x="6211613" y="1403430"/>
            <a:ext cx="947351" cy="18198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flipV="1">
            <a:off x="7249578" y="1711445"/>
            <a:ext cx="168876" cy="45511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6028662" y="2028945"/>
            <a:ext cx="533399" cy="51861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1143000" y="3505200"/>
            <a:ext cx="1538434" cy="369332"/>
          </a:xfrm>
          <a:prstGeom prst="rect">
            <a:avLst/>
          </a:prstGeom>
          <a:noFill/>
        </p:spPr>
        <p:txBody>
          <a:bodyPr wrap="none" rtlCol="0">
            <a:spAutoFit/>
          </a:bodyPr>
          <a:lstStyle/>
          <a:p>
            <a:r>
              <a:rPr lang="en-US" dirty="0" smtClean="0"/>
              <a:t>What you buy.</a:t>
            </a:r>
            <a:endParaRPr lang="en-US" dirty="0"/>
          </a:p>
        </p:txBody>
      </p:sp>
      <p:sp>
        <p:nvSpPr>
          <p:cNvPr id="26" name="TextBox 25"/>
          <p:cNvSpPr txBox="1"/>
          <p:nvPr/>
        </p:nvSpPr>
        <p:spPr>
          <a:xfrm>
            <a:off x="6092072" y="3505200"/>
            <a:ext cx="1795235" cy="369332"/>
          </a:xfrm>
          <a:prstGeom prst="rect">
            <a:avLst/>
          </a:prstGeom>
          <a:noFill/>
        </p:spPr>
        <p:txBody>
          <a:bodyPr wrap="none" rtlCol="0">
            <a:spAutoFit/>
          </a:bodyPr>
          <a:lstStyle/>
          <a:p>
            <a:r>
              <a:rPr lang="en-US" dirty="0" smtClean="0"/>
              <a:t>What others buy.</a:t>
            </a:r>
            <a:endParaRPr lang="en-US" dirty="0"/>
          </a:p>
        </p:txBody>
      </p:sp>
      <p:sp>
        <p:nvSpPr>
          <p:cNvPr id="28" name="Circular Arrow 27"/>
          <p:cNvSpPr/>
          <p:nvPr/>
        </p:nvSpPr>
        <p:spPr>
          <a:xfrm rot="155419" flipV="1">
            <a:off x="1701299" y="346785"/>
            <a:ext cx="4932765" cy="3277223"/>
          </a:xfrm>
          <a:prstGeom prst="circularArrow">
            <a:avLst>
              <a:gd name="adj1" fmla="val 3437"/>
              <a:gd name="adj2" fmla="val 405579"/>
              <a:gd name="adj3" fmla="val 20530515"/>
              <a:gd name="adj4" fmla="val 12085779"/>
              <a:gd name="adj5" fmla="val 5791"/>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0" name="Circular Arrow 29"/>
          <p:cNvSpPr/>
          <p:nvPr/>
        </p:nvSpPr>
        <p:spPr>
          <a:xfrm rot="18698889">
            <a:off x="3596689" y="724652"/>
            <a:ext cx="1961433" cy="2918160"/>
          </a:xfrm>
          <a:prstGeom prst="circularArrow">
            <a:avLst>
              <a:gd name="adj1" fmla="val 5225"/>
              <a:gd name="adj2" fmla="val 626934"/>
              <a:gd name="adj3" fmla="val 20498102"/>
              <a:gd name="adj4" fmla="val 14564594"/>
              <a:gd name="adj5" fmla="val 7069"/>
            </a:avLst>
          </a:prstGeom>
          <a:solidFill>
            <a:srgbClr val="0070C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endParaRPr>
          </a:p>
        </p:txBody>
      </p:sp>
      <p:sp>
        <p:nvSpPr>
          <p:cNvPr id="3" name="Slide Number Placeholder 2"/>
          <p:cNvSpPr>
            <a:spLocks noGrp="1"/>
          </p:cNvSpPr>
          <p:nvPr>
            <p:ph type="sldNum" sz="quarter" idx="12"/>
          </p:nvPr>
        </p:nvSpPr>
        <p:spPr/>
        <p:txBody>
          <a:bodyPr/>
          <a:lstStyle/>
          <a:p>
            <a:fld id="{B2FC610D-FAE1-464C-9CF3-920562D0AD66}" type="slidenum">
              <a:rPr lang="en-US" smtClean="0"/>
              <a:t>33</a:t>
            </a:fld>
            <a:endParaRPr lang="en-US"/>
          </a:p>
        </p:txBody>
      </p:sp>
    </p:spTree>
    <p:extLst>
      <p:ext uri="{BB962C8B-B14F-4D97-AF65-F5344CB8AC3E}">
        <p14:creationId xmlns:p14="http://schemas.microsoft.com/office/powerpoint/2010/main" val="273648566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152400"/>
            <a:ext cx="8229600" cy="1143000"/>
          </a:xfrm>
        </p:spPr>
        <p:txBody>
          <a:bodyPr>
            <a:normAutofit/>
          </a:bodyPr>
          <a:lstStyle/>
          <a:p>
            <a:r>
              <a:rPr lang="en-US" dirty="0" smtClean="0"/>
              <a:t>Miner Inter-Dependence</a:t>
            </a:r>
            <a:endParaRPr lang="en-US" dirty="0"/>
          </a:p>
        </p:txBody>
      </p:sp>
      <p:sp>
        <p:nvSpPr>
          <p:cNvPr id="3" name="Content Placeholder 2"/>
          <p:cNvSpPr>
            <a:spLocks noGrp="1"/>
          </p:cNvSpPr>
          <p:nvPr>
            <p:ph idx="1"/>
          </p:nvPr>
        </p:nvSpPr>
        <p:spPr/>
        <p:txBody>
          <a:bodyPr/>
          <a:lstStyle/>
          <a:p>
            <a:pPr marL="514350" indent="-514350">
              <a:buFont typeface="+mj-lt"/>
              <a:buAutoNum type="arabicPeriod"/>
            </a:pPr>
            <a:r>
              <a:rPr lang="en-US" dirty="0" smtClean="0"/>
              <a:t>Bandwidth</a:t>
            </a:r>
          </a:p>
          <a:p>
            <a:pPr marL="0" indent="0">
              <a:buNone/>
            </a:pPr>
            <a:r>
              <a:rPr lang="en-US" dirty="0"/>
              <a:t> </a:t>
            </a:r>
            <a:r>
              <a:rPr lang="en-US" dirty="0" smtClean="0"/>
              <a:t>   (#2 x #2)</a:t>
            </a:r>
          </a:p>
          <a:p>
            <a:pPr marL="514350" indent="-514350">
              <a:buFont typeface="+mj-lt"/>
              <a:buAutoNum type="arabicPeriod"/>
            </a:pPr>
            <a:endParaRPr lang="en-US" dirty="0"/>
          </a:p>
          <a:p>
            <a:pPr marL="514350" indent="-514350">
              <a:buFont typeface="+mj-lt"/>
              <a:buAutoNum type="arabicPeriod"/>
            </a:pPr>
            <a:endParaRPr lang="en-US" dirty="0" smtClean="0"/>
          </a:p>
          <a:p>
            <a:pPr marL="0" indent="0">
              <a:buNone/>
            </a:pPr>
            <a:endParaRPr lang="en-US" dirty="0" smtClean="0"/>
          </a:p>
          <a:p>
            <a:pPr marL="514350" indent="-514350">
              <a:buFont typeface="+mj-lt"/>
              <a:buAutoNum type="arabicPeriod" startAt="2"/>
            </a:pPr>
            <a:r>
              <a:rPr lang="en-US" dirty="0" smtClean="0"/>
              <a:t>Fees</a:t>
            </a:r>
            <a:endParaRPr lang="en-US" dirty="0"/>
          </a:p>
          <a:p>
            <a:pPr marL="0" indent="0">
              <a:buNone/>
            </a:pPr>
            <a:r>
              <a:rPr lang="en-US" dirty="0" smtClean="0"/>
              <a:t>    (#4 x #4)</a:t>
            </a:r>
            <a:endParaRPr lang="en-US" dirty="0"/>
          </a:p>
        </p:txBody>
      </p:sp>
      <p:pic>
        <p:nvPicPr>
          <p:cNvPr id="5" name="Picture 4"/>
          <p:cNvPicPr>
            <a:picLocks noChangeAspect="1"/>
          </p:cNvPicPr>
          <p:nvPr/>
        </p:nvPicPr>
        <p:blipFill rotWithShape="1">
          <a:blip r:embed="rId3"/>
          <a:srcRect t="22330"/>
          <a:stretch/>
        </p:blipFill>
        <p:spPr>
          <a:xfrm>
            <a:off x="4522344" y="1600200"/>
            <a:ext cx="3581400" cy="1858963"/>
          </a:xfrm>
          <a:prstGeom prst="rect">
            <a:avLst/>
          </a:prstGeom>
          <a:ln>
            <a:noFill/>
          </a:ln>
          <a:effectLst>
            <a:outerShdw blurRad="292100" dist="139700" dir="2700000" algn="tl" rotWithShape="0">
              <a:srgbClr val="333333">
                <a:alpha val="65000"/>
              </a:srgbClr>
            </a:outerShdw>
          </a:effectLst>
        </p:spPr>
      </p:pic>
      <p:pic>
        <p:nvPicPr>
          <p:cNvPr id="6" name="Picture 5"/>
          <p:cNvPicPr>
            <a:picLocks noChangeAspect="1"/>
          </p:cNvPicPr>
          <p:nvPr/>
        </p:nvPicPr>
        <p:blipFill>
          <a:blip r:embed="rId4"/>
          <a:stretch>
            <a:fillRect/>
          </a:stretch>
        </p:blipFill>
        <p:spPr>
          <a:xfrm>
            <a:off x="3429000" y="4023636"/>
            <a:ext cx="3867150" cy="2409825"/>
          </a:xfrm>
          <a:prstGeom prst="rect">
            <a:avLst/>
          </a:prstGeom>
          <a:ln>
            <a:noFill/>
          </a:ln>
          <a:effectLst>
            <a:outerShdw blurRad="292100" dist="139700" dir="2700000" algn="tl" rotWithShape="0">
              <a:srgbClr val="333333">
                <a:alpha val="65000"/>
              </a:srgbClr>
            </a:outerShdw>
          </a:effectLst>
        </p:spPr>
      </p:pic>
      <p:pic>
        <p:nvPicPr>
          <p:cNvPr id="7" name="image3.png" descr="bloq-logo.png"/>
          <p:cNvPicPr>
            <a:picLocks noChangeAspect="1"/>
          </p:cNvPicPr>
          <p:nvPr/>
        </p:nvPicPr>
        <p:blipFill>
          <a:blip r:embed="rId5">
            <a:extLst/>
          </a:blip>
          <a:stretch>
            <a:fillRect/>
          </a:stretch>
        </p:blipFill>
        <p:spPr>
          <a:xfrm>
            <a:off x="8237272" y="76200"/>
            <a:ext cx="830528" cy="400610"/>
          </a:xfrm>
          <a:prstGeom prst="rect">
            <a:avLst/>
          </a:prstGeom>
          <a:ln w="12700">
            <a:miter lim="400000"/>
          </a:ln>
        </p:spPr>
      </p:pic>
      <p:pic>
        <p:nvPicPr>
          <p:cNvPr id="8" name="image4.png"/>
          <p:cNvPicPr>
            <a:picLocks noChangeAspect="1"/>
          </p:cNvPicPr>
          <p:nvPr/>
        </p:nvPicPr>
        <p:blipFill>
          <a:blip r:embed="rId6">
            <a:extLst/>
          </a:blip>
          <a:stretch>
            <a:fillRect/>
          </a:stretch>
        </p:blipFill>
        <p:spPr>
          <a:xfrm>
            <a:off x="8458200" y="6697280"/>
            <a:ext cx="624704" cy="84520"/>
          </a:xfrm>
          <a:prstGeom prst="rect">
            <a:avLst/>
          </a:prstGeom>
          <a:ln w="12700">
            <a:miter lim="400000"/>
          </a:ln>
        </p:spPr>
      </p:pic>
      <p:sp>
        <p:nvSpPr>
          <p:cNvPr id="4" name="Slide Number Placeholder 3"/>
          <p:cNvSpPr>
            <a:spLocks noGrp="1"/>
          </p:cNvSpPr>
          <p:nvPr>
            <p:ph type="sldNum" sz="quarter" idx="12"/>
          </p:nvPr>
        </p:nvSpPr>
        <p:spPr/>
        <p:txBody>
          <a:bodyPr/>
          <a:lstStyle/>
          <a:p>
            <a:fld id="{B2FC610D-FAE1-464C-9CF3-920562D0AD66}" type="slidenum">
              <a:rPr lang="en-US" smtClean="0"/>
              <a:t>34</a:t>
            </a:fld>
            <a:endParaRPr lang="en-US"/>
          </a:p>
        </p:txBody>
      </p:sp>
    </p:spTree>
    <p:extLst>
      <p:ext uri="{BB962C8B-B14F-4D97-AF65-F5344CB8AC3E}">
        <p14:creationId xmlns:p14="http://schemas.microsoft.com/office/powerpoint/2010/main" val="338946530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0"/>
            <a:ext cx="8839200" cy="1143000"/>
          </a:xfrm>
        </p:spPr>
        <p:txBody>
          <a:bodyPr>
            <a:normAutofit fontScale="90000"/>
          </a:bodyPr>
          <a:lstStyle/>
          <a:p>
            <a:r>
              <a:rPr lang="en-US" sz="4800" dirty="0" smtClean="0"/>
              <a:t>Conclusion: Sidechains convert miners.</a:t>
            </a:r>
            <a:endParaRPr lang="en-US" sz="4800" dirty="0"/>
          </a:p>
        </p:txBody>
      </p:sp>
      <p:sp>
        <p:nvSpPr>
          <p:cNvPr id="4" name="Content Placeholder 3"/>
          <p:cNvSpPr>
            <a:spLocks noGrp="1"/>
          </p:cNvSpPr>
          <p:nvPr>
            <p:ph idx="1"/>
          </p:nvPr>
        </p:nvSpPr>
        <p:spPr>
          <a:xfrm>
            <a:off x="76200" y="5334001"/>
            <a:ext cx="8839200" cy="1600199"/>
          </a:xfrm>
        </p:spPr>
        <p:txBody>
          <a:bodyPr>
            <a:normAutofit fontScale="92500" lnSpcReduction="10000"/>
          </a:bodyPr>
          <a:lstStyle/>
          <a:p>
            <a:r>
              <a:rPr lang="en-US" dirty="0" smtClean="0"/>
              <a:t>Nodes are safe.</a:t>
            </a:r>
          </a:p>
          <a:p>
            <a:r>
              <a:rPr lang="en-US" dirty="0" smtClean="0"/>
              <a:t>Miners not harmed…</a:t>
            </a:r>
          </a:p>
          <a:p>
            <a:r>
              <a:rPr lang="en-US" dirty="0" smtClean="0"/>
              <a:t>But, miners are </a:t>
            </a:r>
            <a:r>
              <a:rPr lang="en-US" i="1" dirty="0" smtClean="0"/>
              <a:t>changed</a:t>
            </a:r>
            <a:r>
              <a:rPr lang="en-US" dirty="0" smtClean="0"/>
              <a:t>. They “must” absorb </a:t>
            </a:r>
            <a:r>
              <a:rPr lang="en-US" dirty="0" err="1" smtClean="0"/>
              <a:t>pSCs</a:t>
            </a:r>
            <a:r>
              <a:rPr lang="en-US" dirty="0" smtClean="0"/>
              <a:t>.</a:t>
            </a:r>
            <a:endParaRPr lang="en-US" dirty="0"/>
          </a:p>
        </p:txBody>
      </p:sp>
      <p:pic>
        <p:nvPicPr>
          <p:cNvPr id="5" name="Picture 4"/>
          <p:cNvPicPr>
            <a:picLocks noChangeAspect="1"/>
          </p:cNvPicPr>
          <p:nvPr/>
        </p:nvPicPr>
        <p:blipFill>
          <a:blip r:embed="rId3"/>
          <a:stretch>
            <a:fillRect/>
          </a:stretch>
        </p:blipFill>
        <p:spPr>
          <a:xfrm>
            <a:off x="456024" y="1003298"/>
            <a:ext cx="8249826" cy="3429004"/>
          </a:xfrm>
          <a:prstGeom prst="rect">
            <a:avLst/>
          </a:prstGeom>
        </p:spPr>
      </p:pic>
      <p:sp>
        <p:nvSpPr>
          <p:cNvPr id="6" name="Rounded Rectangle 5"/>
          <p:cNvSpPr/>
          <p:nvPr/>
        </p:nvSpPr>
        <p:spPr>
          <a:xfrm>
            <a:off x="3657600" y="4737885"/>
            <a:ext cx="6324600" cy="1510515"/>
          </a:xfrm>
          <a:prstGeom prst="roundRect">
            <a:avLst/>
          </a:prstGeom>
          <a:noFill/>
          <a:ln w="120650">
            <a:solidFill>
              <a:schemeClr val="tx1">
                <a:lumMod val="65000"/>
                <a:lumOff val="35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3946525" y="5238747"/>
            <a:ext cx="457200" cy="482599"/>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8" name="Oval 7"/>
          <p:cNvSpPr/>
          <p:nvPr/>
        </p:nvSpPr>
        <p:spPr>
          <a:xfrm>
            <a:off x="5568950" y="5099050"/>
            <a:ext cx="457200" cy="482599"/>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9" name="Oval 8"/>
          <p:cNvSpPr/>
          <p:nvPr/>
        </p:nvSpPr>
        <p:spPr>
          <a:xfrm>
            <a:off x="5988050" y="5451476"/>
            <a:ext cx="457200" cy="482599"/>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0" name="Oval 9"/>
          <p:cNvSpPr/>
          <p:nvPr/>
        </p:nvSpPr>
        <p:spPr>
          <a:xfrm>
            <a:off x="7461250" y="5010151"/>
            <a:ext cx="457200" cy="482599"/>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1" name="Oval 10"/>
          <p:cNvSpPr/>
          <p:nvPr/>
        </p:nvSpPr>
        <p:spPr>
          <a:xfrm>
            <a:off x="8020050" y="5111750"/>
            <a:ext cx="457200" cy="482599"/>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2" name="Oval 11"/>
          <p:cNvSpPr/>
          <p:nvPr/>
        </p:nvSpPr>
        <p:spPr>
          <a:xfrm>
            <a:off x="7651750" y="5543549"/>
            <a:ext cx="457200" cy="482599"/>
          </a:xfrm>
          <a:prstGeom prst="ellipse">
            <a:avLst/>
          </a:prstGeom>
          <a:solidFill>
            <a:schemeClr val="accent3">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3" name="Oval 12"/>
          <p:cNvSpPr/>
          <p:nvPr/>
        </p:nvSpPr>
        <p:spPr>
          <a:xfrm>
            <a:off x="3810000" y="5111751"/>
            <a:ext cx="781050" cy="679450"/>
          </a:xfrm>
          <a:prstGeom prst="ellipse">
            <a:avLst/>
          </a:prstGeom>
          <a:noFill/>
          <a:ln w="381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13"/>
          <p:cNvSpPr/>
          <p:nvPr/>
        </p:nvSpPr>
        <p:spPr>
          <a:xfrm>
            <a:off x="5467350" y="4953001"/>
            <a:ext cx="1155700" cy="1092200"/>
          </a:xfrm>
          <a:custGeom>
            <a:avLst/>
            <a:gdLst>
              <a:gd name="connsiteX0" fmla="*/ 0 w 1155700"/>
              <a:gd name="connsiteY0" fmla="*/ 685800 h 1092200"/>
              <a:gd name="connsiteX1" fmla="*/ 368300 w 1155700"/>
              <a:gd name="connsiteY1" fmla="*/ 800100 h 1092200"/>
              <a:gd name="connsiteX2" fmla="*/ 520700 w 1155700"/>
              <a:gd name="connsiteY2" fmla="*/ 1092200 h 1092200"/>
              <a:gd name="connsiteX3" fmla="*/ 1079500 w 1155700"/>
              <a:gd name="connsiteY3" fmla="*/ 1079500 h 1092200"/>
              <a:gd name="connsiteX4" fmla="*/ 1155700 w 1155700"/>
              <a:gd name="connsiteY4" fmla="*/ 571500 h 1092200"/>
              <a:gd name="connsiteX5" fmla="*/ 774700 w 1155700"/>
              <a:gd name="connsiteY5" fmla="*/ 368300 h 1092200"/>
              <a:gd name="connsiteX6" fmla="*/ 533400 w 1155700"/>
              <a:gd name="connsiteY6" fmla="*/ 0 h 1092200"/>
              <a:gd name="connsiteX7" fmla="*/ 12700 w 1155700"/>
              <a:gd name="connsiteY7" fmla="*/ 114300 h 1092200"/>
              <a:gd name="connsiteX8" fmla="*/ 0 w 1155700"/>
              <a:gd name="connsiteY8" fmla="*/ 685800 h 109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55700" h="1092200">
                <a:moveTo>
                  <a:pt x="0" y="685800"/>
                </a:moveTo>
                <a:lnTo>
                  <a:pt x="368300" y="800100"/>
                </a:lnTo>
                <a:lnTo>
                  <a:pt x="520700" y="1092200"/>
                </a:lnTo>
                <a:lnTo>
                  <a:pt x="1079500" y="1079500"/>
                </a:lnTo>
                <a:lnTo>
                  <a:pt x="1155700" y="571500"/>
                </a:lnTo>
                <a:lnTo>
                  <a:pt x="774700" y="368300"/>
                </a:lnTo>
                <a:lnTo>
                  <a:pt x="533400" y="0"/>
                </a:lnTo>
                <a:lnTo>
                  <a:pt x="12700" y="114300"/>
                </a:lnTo>
                <a:lnTo>
                  <a:pt x="0" y="685800"/>
                </a:lnTo>
                <a:close/>
              </a:path>
            </a:pathLst>
          </a:custGeom>
          <a:noFill/>
          <a:ln w="381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p:cNvSpPr/>
          <p:nvPr/>
        </p:nvSpPr>
        <p:spPr>
          <a:xfrm>
            <a:off x="4724400" y="5260973"/>
            <a:ext cx="609600" cy="463553"/>
          </a:xfrm>
          <a:prstGeom prst="rightArrow">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p:cNvSpPr/>
          <p:nvPr/>
        </p:nvSpPr>
        <p:spPr>
          <a:xfrm>
            <a:off x="6756400" y="5311772"/>
            <a:ext cx="609600" cy="463553"/>
          </a:xfrm>
          <a:prstGeom prst="rightArrow">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ight Arrow 16"/>
          <p:cNvSpPr/>
          <p:nvPr/>
        </p:nvSpPr>
        <p:spPr>
          <a:xfrm>
            <a:off x="8705850" y="5311772"/>
            <a:ext cx="609600" cy="463553"/>
          </a:xfrm>
          <a:prstGeom prst="rightArrow">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17"/>
          <p:cNvSpPr/>
          <p:nvPr/>
        </p:nvSpPr>
        <p:spPr>
          <a:xfrm>
            <a:off x="7313671" y="4883957"/>
            <a:ext cx="1285836" cy="1217583"/>
          </a:xfrm>
          <a:custGeom>
            <a:avLst/>
            <a:gdLst>
              <a:gd name="connsiteX0" fmla="*/ 5421 w 1285836"/>
              <a:gd name="connsiteY0" fmla="*/ 334963 h 1217583"/>
              <a:gd name="connsiteX1" fmla="*/ 246721 w 1285836"/>
              <a:gd name="connsiteY1" fmla="*/ 703263 h 1217583"/>
              <a:gd name="connsiteX2" fmla="*/ 348321 w 1285836"/>
              <a:gd name="connsiteY2" fmla="*/ 1147763 h 1217583"/>
              <a:gd name="connsiteX3" fmla="*/ 818221 w 1285836"/>
              <a:gd name="connsiteY3" fmla="*/ 1185863 h 1217583"/>
              <a:gd name="connsiteX4" fmla="*/ 919821 w 1285836"/>
              <a:gd name="connsiteY4" fmla="*/ 842963 h 1217583"/>
              <a:gd name="connsiteX5" fmla="*/ 1237321 w 1285836"/>
              <a:gd name="connsiteY5" fmla="*/ 677863 h 1217583"/>
              <a:gd name="connsiteX6" fmla="*/ 1262721 w 1285836"/>
              <a:gd name="connsiteY6" fmla="*/ 347663 h 1217583"/>
              <a:gd name="connsiteX7" fmla="*/ 1021421 w 1285836"/>
              <a:gd name="connsiteY7" fmla="*/ 131763 h 1217583"/>
              <a:gd name="connsiteX8" fmla="*/ 716621 w 1285836"/>
              <a:gd name="connsiteY8" fmla="*/ 220663 h 1217583"/>
              <a:gd name="connsiteX9" fmla="*/ 411821 w 1285836"/>
              <a:gd name="connsiteY9" fmla="*/ 4763 h 1217583"/>
              <a:gd name="connsiteX10" fmla="*/ 107021 w 1285836"/>
              <a:gd name="connsiteY10" fmla="*/ 93663 h 1217583"/>
              <a:gd name="connsiteX11" fmla="*/ 5421 w 1285836"/>
              <a:gd name="connsiteY11" fmla="*/ 334963 h 1217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85836" h="1217583">
                <a:moveTo>
                  <a:pt x="5421" y="334963"/>
                </a:moveTo>
                <a:cubicBezTo>
                  <a:pt x="28704" y="436563"/>
                  <a:pt x="189571" y="567796"/>
                  <a:pt x="246721" y="703263"/>
                </a:cubicBezTo>
                <a:cubicBezTo>
                  <a:pt x="303871" y="838730"/>
                  <a:pt x="253071" y="1067330"/>
                  <a:pt x="348321" y="1147763"/>
                </a:cubicBezTo>
                <a:cubicBezTo>
                  <a:pt x="443571" y="1228196"/>
                  <a:pt x="722971" y="1236663"/>
                  <a:pt x="818221" y="1185863"/>
                </a:cubicBezTo>
                <a:cubicBezTo>
                  <a:pt x="913471" y="1135063"/>
                  <a:pt x="849971" y="927630"/>
                  <a:pt x="919821" y="842963"/>
                </a:cubicBezTo>
                <a:cubicBezTo>
                  <a:pt x="989671" y="758296"/>
                  <a:pt x="1180171" y="760413"/>
                  <a:pt x="1237321" y="677863"/>
                </a:cubicBezTo>
                <a:cubicBezTo>
                  <a:pt x="1294471" y="595313"/>
                  <a:pt x="1298704" y="438680"/>
                  <a:pt x="1262721" y="347663"/>
                </a:cubicBezTo>
                <a:cubicBezTo>
                  <a:pt x="1226738" y="256646"/>
                  <a:pt x="1112438" y="152930"/>
                  <a:pt x="1021421" y="131763"/>
                </a:cubicBezTo>
                <a:cubicBezTo>
                  <a:pt x="930404" y="110596"/>
                  <a:pt x="818221" y="241830"/>
                  <a:pt x="716621" y="220663"/>
                </a:cubicBezTo>
                <a:cubicBezTo>
                  <a:pt x="615021" y="199496"/>
                  <a:pt x="513421" y="25930"/>
                  <a:pt x="411821" y="4763"/>
                </a:cubicBezTo>
                <a:cubicBezTo>
                  <a:pt x="310221" y="-16404"/>
                  <a:pt x="176871" y="36513"/>
                  <a:pt x="107021" y="93663"/>
                </a:cubicBezTo>
                <a:cubicBezTo>
                  <a:pt x="37171" y="150813"/>
                  <a:pt x="-17862" y="233363"/>
                  <a:pt x="5421" y="334963"/>
                </a:cubicBezTo>
                <a:close/>
              </a:path>
            </a:pathLst>
          </a:custGeom>
          <a:noFill/>
          <a:ln w="381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5727700" y="1781098"/>
            <a:ext cx="488950" cy="584775"/>
          </a:xfrm>
          <a:prstGeom prst="rect">
            <a:avLst/>
          </a:prstGeom>
          <a:noFill/>
        </p:spPr>
        <p:txBody>
          <a:bodyPr wrap="square" rtlCol="0">
            <a:spAutoFit/>
          </a:bodyPr>
          <a:lstStyle/>
          <a:p>
            <a:r>
              <a:rPr lang="en-US" sz="3200" b="1" dirty="0" smtClean="0">
                <a:ln>
                  <a:solidFill>
                    <a:schemeClr val="tx1"/>
                  </a:solidFill>
                </a:ln>
                <a:solidFill>
                  <a:srgbClr val="00B050"/>
                </a:solidFill>
                <a:latin typeface="Microsoft Sans Serif" pitchFamily="34" charset="0"/>
                <a:cs typeface="Microsoft Sans Serif" pitchFamily="34" charset="0"/>
              </a:rPr>
              <a:t>$</a:t>
            </a:r>
            <a:endParaRPr lang="en-US" sz="3200" b="1" dirty="0">
              <a:ln>
                <a:solidFill>
                  <a:schemeClr val="tx1"/>
                </a:solidFill>
              </a:ln>
              <a:solidFill>
                <a:srgbClr val="00B050"/>
              </a:solidFill>
              <a:latin typeface="Microsoft Sans Serif" pitchFamily="34" charset="0"/>
              <a:cs typeface="Microsoft Sans Serif" pitchFamily="34" charset="0"/>
            </a:endParaRPr>
          </a:p>
        </p:txBody>
      </p:sp>
      <p:sp>
        <p:nvSpPr>
          <p:cNvPr id="21" name="TextBox 20"/>
          <p:cNvSpPr txBox="1"/>
          <p:nvPr/>
        </p:nvSpPr>
        <p:spPr>
          <a:xfrm>
            <a:off x="4978400" y="2164775"/>
            <a:ext cx="488950" cy="584775"/>
          </a:xfrm>
          <a:prstGeom prst="rect">
            <a:avLst/>
          </a:prstGeom>
          <a:noFill/>
        </p:spPr>
        <p:txBody>
          <a:bodyPr wrap="square" rtlCol="0">
            <a:spAutoFit/>
          </a:bodyPr>
          <a:lstStyle/>
          <a:p>
            <a:r>
              <a:rPr lang="en-US" sz="3200" b="1" dirty="0" smtClean="0">
                <a:ln>
                  <a:solidFill>
                    <a:schemeClr val="tx1"/>
                  </a:solidFill>
                </a:ln>
                <a:solidFill>
                  <a:srgbClr val="00B050"/>
                </a:solidFill>
                <a:latin typeface="Microsoft Sans Serif" pitchFamily="34" charset="0"/>
                <a:cs typeface="Microsoft Sans Serif" pitchFamily="34" charset="0"/>
              </a:rPr>
              <a:t>$</a:t>
            </a:r>
            <a:endParaRPr lang="en-US" sz="3200" b="1" dirty="0">
              <a:ln>
                <a:solidFill>
                  <a:schemeClr val="tx1"/>
                </a:solidFill>
              </a:ln>
              <a:solidFill>
                <a:srgbClr val="00B050"/>
              </a:solidFill>
              <a:latin typeface="Microsoft Sans Serif" pitchFamily="34" charset="0"/>
              <a:cs typeface="Microsoft Sans Serif" pitchFamily="34" charset="0"/>
            </a:endParaRPr>
          </a:p>
        </p:txBody>
      </p:sp>
      <p:sp>
        <p:nvSpPr>
          <p:cNvPr id="22" name="TextBox 21"/>
          <p:cNvSpPr txBox="1"/>
          <p:nvPr/>
        </p:nvSpPr>
        <p:spPr>
          <a:xfrm>
            <a:off x="5715000" y="2379069"/>
            <a:ext cx="488950" cy="584775"/>
          </a:xfrm>
          <a:prstGeom prst="rect">
            <a:avLst/>
          </a:prstGeom>
          <a:noFill/>
        </p:spPr>
        <p:txBody>
          <a:bodyPr wrap="square" rtlCol="0">
            <a:spAutoFit/>
          </a:bodyPr>
          <a:lstStyle/>
          <a:p>
            <a:r>
              <a:rPr lang="en-US" sz="3200" b="1" dirty="0" smtClean="0">
                <a:ln>
                  <a:solidFill>
                    <a:schemeClr val="tx1"/>
                  </a:solidFill>
                </a:ln>
                <a:solidFill>
                  <a:srgbClr val="00B050"/>
                </a:solidFill>
                <a:latin typeface="Microsoft Sans Serif" pitchFamily="34" charset="0"/>
                <a:cs typeface="Microsoft Sans Serif" pitchFamily="34" charset="0"/>
              </a:rPr>
              <a:t>$</a:t>
            </a:r>
            <a:endParaRPr lang="en-US" sz="3200" b="1" dirty="0">
              <a:ln>
                <a:solidFill>
                  <a:schemeClr val="tx1"/>
                </a:solidFill>
              </a:ln>
              <a:solidFill>
                <a:srgbClr val="00B050"/>
              </a:solidFill>
              <a:latin typeface="Microsoft Sans Serif" pitchFamily="34" charset="0"/>
              <a:cs typeface="Microsoft Sans Serif" pitchFamily="34" charset="0"/>
            </a:endParaRPr>
          </a:p>
        </p:txBody>
      </p:sp>
      <p:sp>
        <p:nvSpPr>
          <p:cNvPr id="3" name="Slide Number Placeholder 2"/>
          <p:cNvSpPr>
            <a:spLocks noGrp="1"/>
          </p:cNvSpPr>
          <p:nvPr>
            <p:ph type="sldNum" sz="quarter" idx="12"/>
          </p:nvPr>
        </p:nvSpPr>
        <p:spPr/>
        <p:txBody>
          <a:bodyPr/>
          <a:lstStyle/>
          <a:p>
            <a:fld id="{B2FC610D-FAE1-464C-9CF3-920562D0AD66}" type="slidenum">
              <a:rPr lang="en-US" smtClean="0"/>
              <a:t>35</a:t>
            </a:fld>
            <a:endParaRPr lang="en-US"/>
          </a:p>
        </p:txBody>
      </p:sp>
    </p:spTree>
    <p:extLst>
      <p:ext uri="{BB962C8B-B14F-4D97-AF65-F5344CB8AC3E}">
        <p14:creationId xmlns:p14="http://schemas.microsoft.com/office/powerpoint/2010/main" val="411235902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0"/>
            <a:ext cx="8839200" cy="1143000"/>
          </a:xfrm>
        </p:spPr>
        <p:txBody>
          <a:bodyPr>
            <a:normAutofit/>
          </a:bodyPr>
          <a:lstStyle/>
          <a:p>
            <a:r>
              <a:rPr lang="en-US" sz="4800" dirty="0" smtClean="0"/>
              <a:t>Conclusions</a:t>
            </a:r>
            <a:endParaRPr lang="en-US" sz="4800" dirty="0"/>
          </a:p>
        </p:txBody>
      </p:sp>
      <p:sp>
        <p:nvSpPr>
          <p:cNvPr id="24" name="Rectangle 23"/>
          <p:cNvSpPr/>
          <p:nvPr/>
        </p:nvSpPr>
        <p:spPr>
          <a:xfrm>
            <a:off x="685800" y="4788817"/>
            <a:ext cx="3099976" cy="12326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u="sng" dirty="0" smtClean="0"/>
              <a:t>Result 2:</a:t>
            </a:r>
            <a:r>
              <a:rPr lang="en-US" sz="2800" b="1" dirty="0" smtClean="0"/>
              <a:t> </a:t>
            </a:r>
            <a:r>
              <a:rPr lang="en-US" sz="2800" dirty="0" smtClean="0"/>
              <a:t>Possible for </a:t>
            </a:r>
            <a:r>
              <a:rPr lang="en-US" sz="2800" dirty="0" err="1" smtClean="0"/>
              <a:t>Total_Effect</a:t>
            </a:r>
            <a:r>
              <a:rPr lang="en-US" sz="2800" dirty="0" smtClean="0"/>
              <a:t> = 0.</a:t>
            </a:r>
            <a:endParaRPr lang="en-US" sz="2800" dirty="0"/>
          </a:p>
        </p:txBody>
      </p:sp>
      <p:pic>
        <p:nvPicPr>
          <p:cNvPr id="20" name="Picture 19"/>
          <p:cNvPicPr>
            <a:picLocks noChangeAspect="1"/>
          </p:cNvPicPr>
          <p:nvPr/>
        </p:nvPicPr>
        <p:blipFill>
          <a:blip r:embed="rId3"/>
          <a:stretch>
            <a:fillRect/>
          </a:stretch>
        </p:blipFill>
        <p:spPr>
          <a:xfrm>
            <a:off x="4114800" y="4419600"/>
            <a:ext cx="2872803" cy="2317493"/>
          </a:xfrm>
          <a:prstGeom prst="rect">
            <a:avLst/>
          </a:prstGeom>
          <a:ln>
            <a:noFill/>
          </a:ln>
          <a:effectLst>
            <a:outerShdw blurRad="292100" dist="139700" dir="2700000" algn="tl" rotWithShape="0">
              <a:srgbClr val="333333">
                <a:alpha val="65000"/>
              </a:srgbClr>
            </a:outerShdw>
          </a:effectLst>
        </p:spPr>
      </p:pic>
      <p:pic>
        <p:nvPicPr>
          <p:cNvPr id="26" name="Picture 25"/>
          <p:cNvPicPr>
            <a:picLocks noChangeAspect="1"/>
          </p:cNvPicPr>
          <p:nvPr/>
        </p:nvPicPr>
        <p:blipFill>
          <a:blip r:embed="rId4"/>
          <a:stretch>
            <a:fillRect/>
          </a:stretch>
        </p:blipFill>
        <p:spPr>
          <a:xfrm>
            <a:off x="2895600" y="2088902"/>
            <a:ext cx="5828434" cy="2019300"/>
          </a:xfrm>
          <a:prstGeom prst="rect">
            <a:avLst/>
          </a:prstGeom>
          <a:ln>
            <a:noFill/>
          </a:ln>
          <a:effectLst>
            <a:outerShdw blurRad="292100" dist="139700" dir="2700000" algn="tl" rotWithShape="0">
              <a:srgbClr val="333333">
                <a:alpha val="65000"/>
              </a:srgbClr>
            </a:outerShdw>
          </a:effectLst>
        </p:spPr>
      </p:pic>
      <p:sp>
        <p:nvSpPr>
          <p:cNvPr id="23" name="Rectangle 22"/>
          <p:cNvSpPr/>
          <p:nvPr/>
        </p:nvSpPr>
        <p:spPr>
          <a:xfrm>
            <a:off x="245063" y="1245631"/>
            <a:ext cx="4580937" cy="12184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u="sng" dirty="0" smtClean="0"/>
              <a:t>Result 1:</a:t>
            </a:r>
            <a:r>
              <a:rPr lang="en-US" sz="2800" b="1" dirty="0" smtClean="0"/>
              <a:t> </a:t>
            </a:r>
            <a:r>
              <a:rPr lang="en-US" sz="2800" dirty="0" smtClean="0"/>
              <a:t>Total effect limited to “mining conversion”.</a:t>
            </a:r>
          </a:p>
        </p:txBody>
      </p:sp>
      <p:sp>
        <p:nvSpPr>
          <p:cNvPr id="3" name="Slide Number Placeholder 2"/>
          <p:cNvSpPr>
            <a:spLocks noGrp="1"/>
          </p:cNvSpPr>
          <p:nvPr>
            <p:ph type="sldNum" sz="quarter" idx="12"/>
          </p:nvPr>
        </p:nvSpPr>
        <p:spPr/>
        <p:txBody>
          <a:bodyPr/>
          <a:lstStyle/>
          <a:p>
            <a:fld id="{B2FC610D-FAE1-464C-9CF3-920562D0AD66}" type="slidenum">
              <a:rPr lang="en-US" smtClean="0"/>
              <a:t>36</a:t>
            </a:fld>
            <a:endParaRPr lang="en-US"/>
          </a:p>
        </p:txBody>
      </p:sp>
    </p:spTree>
    <p:extLst>
      <p:ext uri="{BB962C8B-B14F-4D97-AF65-F5344CB8AC3E}">
        <p14:creationId xmlns:p14="http://schemas.microsoft.com/office/powerpoint/2010/main" val="49467571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Conclusions</a:t>
            </a:r>
            <a:endParaRPr lang="en-US" dirty="0"/>
          </a:p>
        </p:txBody>
      </p:sp>
      <p:sp>
        <p:nvSpPr>
          <p:cNvPr id="4" name="Rectangle 3"/>
          <p:cNvSpPr/>
          <p:nvPr/>
        </p:nvSpPr>
        <p:spPr>
          <a:xfrm>
            <a:off x="415783" y="1758471"/>
            <a:ext cx="3810000" cy="18602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u="sng" dirty="0" smtClean="0"/>
              <a:t>Result 3:</a:t>
            </a:r>
            <a:r>
              <a:rPr lang="en-US" sz="2800" b="1" dirty="0" smtClean="0"/>
              <a:t> </a:t>
            </a:r>
            <a:r>
              <a:rPr lang="en-US" sz="2800" dirty="0" smtClean="0"/>
              <a:t>Worst case, trespassing res. limits will cause miners to affect each other.</a:t>
            </a:r>
            <a:endParaRPr lang="en-US" sz="2800" dirty="0"/>
          </a:p>
        </p:txBody>
      </p:sp>
      <p:sp>
        <p:nvSpPr>
          <p:cNvPr id="6" name="Oval 5"/>
          <p:cNvSpPr/>
          <p:nvPr/>
        </p:nvSpPr>
        <p:spPr>
          <a:xfrm>
            <a:off x="1118813" y="4121483"/>
            <a:ext cx="457200" cy="482599"/>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7" name="Oval 6"/>
          <p:cNvSpPr/>
          <p:nvPr/>
        </p:nvSpPr>
        <p:spPr>
          <a:xfrm>
            <a:off x="3190590" y="4564571"/>
            <a:ext cx="457200" cy="482599"/>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8" name="Oval 7"/>
          <p:cNvSpPr/>
          <p:nvPr/>
        </p:nvSpPr>
        <p:spPr>
          <a:xfrm>
            <a:off x="3609690" y="4916997"/>
            <a:ext cx="457200" cy="482599"/>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9" name="Oval 8"/>
          <p:cNvSpPr/>
          <p:nvPr/>
        </p:nvSpPr>
        <p:spPr>
          <a:xfrm>
            <a:off x="552657" y="5399596"/>
            <a:ext cx="457200" cy="482599"/>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0" name="Oval 9"/>
          <p:cNvSpPr/>
          <p:nvPr/>
        </p:nvSpPr>
        <p:spPr>
          <a:xfrm>
            <a:off x="1111457" y="5501195"/>
            <a:ext cx="457200" cy="482599"/>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1" name="Oval 10"/>
          <p:cNvSpPr/>
          <p:nvPr/>
        </p:nvSpPr>
        <p:spPr>
          <a:xfrm>
            <a:off x="743157" y="5932994"/>
            <a:ext cx="457200" cy="482599"/>
          </a:xfrm>
          <a:prstGeom prst="ellipse">
            <a:avLst/>
          </a:prstGeom>
          <a:solidFill>
            <a:schemeClr val="accent3">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2" name="Oval 11"/>
          <p:cNvSpPr/>
          <p:nvPr/>
        </p:nvSpPr>
        <p:spPr>
          <a:xfrm>
            <a:off x="982288" y="3994487"/>
            <a:ext cx="781050" cy="679450"/>
          </a:xfrm>
          <a:prstGeom prst="ellipse">
            <a:avLst/>
          </a:prstGeom>
          <a:noFill/>
          <a:ln w="381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12"/>
          <p:cNvSpPr/>
          <p:nvPr/>
        </p:nvSpPr>
        <p:spPr>
          <a:xfrm>
            <a:off x="3088990" y="4418522"/>
            <a:ext cx="1155700" cy="1092200"/>
          </a:xfrm>
          <a:custGeom>
            <a:avLst/>
            <a:gdLst>
              <a:gd name="connsiteX0" fmla="*/ 0 w 1155700"/>
              <a:gd name="connsiteY0" fmla="*/ 685800 h 1092200"/>
              <a:gd name="connsiteX1" fmla="*/ 368300 w 1155700"/>
              <a:gd name="connsiteY1" fmla="*/ 800100 h 1092200"/>
              <a:gd name="connsiteX2" fmla="*/ 520700 w 1155700"/>
              <a:gd name="connsiteY2" fmla="*/ 1092200 h 1092200"/>
              <a:gd name="connsiteX3" fmla="*/ 1079500 w 1155700"/>
              <a:gd name="connsiteY3" fmla="*/ 1079500 h 1092200"/>
              <a:gd name="connsiteX4" fmla="*/ 1155700 w 1155700"/>
              <a:gd name="connsiteY4" fmla="*/ 571500 h 1092200"/>
              <a:gd name="connsiteX5" fmla="*/ 774700 w 1155700"/>
              <a:gd name="connsiteY5" fmla="*/ 368300 h 1092200"/>
              <a:gd name="connsiteX6" fmla="*/ 533400 w 1155700"/>
              <a:gd name="connsiteY6" fmla="*/ 0 h 1092200"/>
              <a:gd name="connsiteX7" fmla="*/ 12700 w 1155700"/>
              <a:gd name="connsiteY7" fmla="*/ 114300 h 1092200"/>
              <a:gd name="connsiteX8" fmla="*/ 0 w 1155700"/>
              <a:gd name="connsiteY8" fmla="*/ 685800 h 109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55700" h="1092200">
                <a:moveTo>
                  <a:pt x="0" y="685800"/>
                </a:moveTo>
                <a:lnTo>
                  <a:pt x="368300" y="800100"/>
                </a:lnTo>
                <a:lnTo>
                  <a:pt x="520700" y="1092200"/>
                </a:lnTo>
                <a:lnTo>
                  <a:pt x="1079500" y="1079500"/>
                </a:lnTo>
                <a:lnTo>
                  <a:pt x="1155700" y="571500"/>
                </a:lnTo>
                <a:lnTo>
                  <a:pt x="774700" y="368300"/>
                </a:lnTo>
                <a:lnTo>
                  <a:pt x="533400" y="0"/>
                </a:lnTo>
                <a:lnTo>
                  <a:pt x="12700" y="114300"/>
                </a:lnTo>
                <a:lnTo>
                  <a:pt x="0" y="685800"/>
                </a:lnTo>
                <a:close/>
              </a:path>
            </a:pathLst>
          </a:custGeom>
          <a:noFill/>
          <a:ln w="381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16"/>
          <p:cNvSpPr/>
          <p:nvPr/>
        </p:nvSpPr>
        <p:spPr>
          <a:xfrm>
            <a:off x="405078" y="5273402"/>
            <a:ext cx="1285836" cy="1217583"/>
          </a:xfrm>
          <a:custGeom>
            <a:avLst/>
            <a:gdLst>
              <a:gd name="connsiteX0" fmla="*/ 5421 w 1285836"/>
              <a:gd name="connsiteY0" fmla="*/ 334963 h 1217583"/>
              <a:gd name="connsiteX1" fmla="*/ 246721 w 1285836"/>
              <a:gd name="connsiteY1" fmla="*/ 703263 h 1217583"/>
              <a:gd name="connsiteX2" fmla="*/ 348321 w 1285836"/>
              <a:gd name="connsiteY2" fmla="*/ 1147763 h 1217583"/>
              <a:gd name="connsiteX3" fmla="*/ 818221 w 1285836"/>
              <a:gd name="connsiteY3" fmla="*/ 1185863 h 1217583"/>
              <a:gd name="connsiteX4" fmla="*/ 919821 w 1285836"/>
              <a:gd name="connsiteY4" fmla="*/ 842963 h 1217583"/>
              <a:gd name="connsiteX5" fmla="*/ 1237321 w 1285836"/>
              <a:gd name="connsiteY5" fmla="*/ 677863 h 1217583"/>
              <a:gd name="connsiteX6" fmla="*/ 1262721 w 1285836"/>
              <a:gd name="connsiteY6" fmla="*/ 347663 h 1217583"/>
              <a:gd name="connsiteX7" fmla="*/ 1021421 w 1285836"/>
              <a:gd name="connsiteY7" fmla="*/ 131763 h 1217583"/>
              <a:gd name="connsiteX8" fmla="*/ 716621 w 1285836"/>
              <a:gd name="connsiteY8" fmla="*/ 220663 h 1217583"/>
              <a:gd name="connsiteX9" fmla="*/ 411821 w 1285836"/>
              <a:gd name="connsiteY9" fmla="*/ 4763 h 1217583"/>
              <a:gd name="connsiteX10" fmla="*/ 107021 w 1285836"/>
              <a:gd name="connsiteY10" fmla="*/ 93663 h 1217583"/>
              <a:gd name="connsiteX11" fmla="*/ 5421 w 1285836"/>
              <a:gd name="connsiteY11" fmla="*/ 334963 h 1217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85836" h="1217583">
                <a:moveTo>
                  <a:pt x="5421" y="334963"/>
                </a:moveTo>
                <a:cubicBezTo>
                  <a:pt x="28704" y="436563"/>
                  <a:pt x="189571" y="567796"/>
                  <a:pt x="246721" y="703263"/>
                </a:cubicBezTo>
                <a:cubicBezTo>
                  <a:pt x="303871" y="838730"/>
                  <a:pt x="253071" y="1067330"/>
                  <a:pt x="348321" y="1147763"/>
                </a:cubicBezTo>
                <a:cubicBezTo>
                  <a:pt x="443571" y="1228196"/>
                  <a:pt x="722971" y="1236663"/>
                  <a:pt x="818221" y="1185863"/>
                </a:cubicBezTo>
                <a:cubicBezTo>
                  <a:pt x="913471" y="1135063"/>
                  <a:pt x="849971" y="927630"/>
                  <a:pt x="919821" y="842963"/>
                </a:cubicBezTo>
                <a:cubicBezTo>
                  <a:pt x="989671" y="758296"/>
                  <a:pt x="1180171" y="760413"/>
                  <a:pt x="1237321" y="677863"/>
                </a:cubicBezTo>
                <a:cubicBezTo>
                  <a:pt x="1294471" y="595313"/>
                  <a:pt x="1298704" y="438680"/>
                  <a:pt x="1262721" y="347663"/>
                </a:cubicBezTo>
                <a:cubicBezTo>
                  <a:pt x="1226738" y="256646"/>
                  <a:pt x="1112438" y="152930"/>
                  <a:pt x="1021421" y="131763"/>
                </a:cubicBezTo>
                <a:cubicBezTo>
                  <a:pt x="930404" y="110596"/>
                  <a:pt x="818221" y="241830"/>
                  <a:pt x="716621" y="220663"/>
                </a:cubicBezTo>
                <a:cubicBezTo>
                  <a:pt x="615021" y="199496"/>
                  <a:pt x="513421" y="25930"/>
                  <a:pt x="411821" y="4763"/>
                </a:cubicBezTo>
                <a:cubicBezTo>
                  <a:pt x="310221" y="-16404"/>
                  <a:pt x="176871" y="36513"/>
                  <a:pt x="107021" y="93663"/>
                </a:cubicBezTo>
                <a:cubicBezTo>
                  <a:pt x="37171" y="150813"/>
                  <a:pt x="-17862" y="233363"/>
                  <a:pt x="5421" y="334963"/>
                </a:cubicBezTo>
                <a:close/>
              </a:path>
            </a:pathLst>
          </a:custGeom>
          <a:noFill/>
          <a:ln w="381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6019267" y="2094960"/>
            <a:ext cx="457200" cy="482599"/>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9" name="Oval 18"/>
          <p:cNvSpPr/>
          <p:nvPr/>
        </p:nvSpPr>
        <p:spPr>
          <a:xfrm>
            <a:off x="6578067" y="2196559"/>
            <a:ext cx="457200" cy="482599"/>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0" name="Oval 19"/>
          <p:cNvSpPr/>
          <p:nvPr/>
        </p:nvSpPr>
        <p:spPr>
          <a:xfrm>
            <a:off x="6209767" y="2628358"/>
            <a:ext cx="457200" cy="482599"/>
          </a:xfrm>
          <a:prstGeom prst="ellipse">
            <a:avLst/>
          </a:prstGeom>
          <a:solidFill>
            <a:schemeClr val="accent3">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1" name="Freeform 20"/>
          <p:cNvSpPr/>
          <p:nvPr/>
        </p:nvSpPr>
        <p:spPr>
          <a:xfrm>
            <a:off x="5871688" y="1968766"/>
            <a:ext cx="1285836" cy="1217583"/>
          </a:xfrm>
          <a:custGeom>
            <a:avLst/>
            <a:gdLst>
              <a:gd name="connsiteX0" fmla="*/ 5421 w 1285836"/>
              <a:gd name="connsiteY0" fmla="*/ 334963 h 1217583"/>
              <a:gd name="connsiteX1" fmla="*/ 246721 w 1285836"/>
              <a:gd name="connsiteY1" fmla="*/ 703263 h 1217583"/>
              <a:gd name="connsiteX2" fmla="*/ 348321 w 1285836"/>
              <a:gd name="connsiteY2" fmla="*/ 1147763 h 1217583"/>
              <a:gd name="connsiteX3" fmla="*/ 818221 w 1285836"/>
              <a:gd name="connsiteY3" fmla="*/ 1185863 h 1217583"/>
              <a:gd name="connsiteX4" fmla="*/ 919821 w 1285836"/>
              <a:gd name="connsiteY4" fmla="*/ 842963 h 1217583"/>
              <a:gd name="connsiteX5" fmla="*/ 1237321 w 1285836"/>
              <a:gd name="connsiteY5" fmla="*/ 677863 h 1217583"/>
              <a:gd name="connsiteX6" fmla="*/ 1262721 w 1285836"/>
              <a:gd name="connsiteY6" fmla="*/ 347663 h 1217583"/>
              <a:gd name="connsiteX7" fmla="*/ 1021421 w 1285836"/>
              <a:gd name="connsiteY7" fmla="*/ 131763 h 1217583"/>
              <a:gd name="connsiteX8" fmla="*/ 716621 w 1285836"/>
              <a:gd name="connsiteY8" fmla="*/ 220663 h 1217583"/>
              <a:gd name="connsiteX9" fmla="*/ 411821 w 1285836"/>
              <a:gd name="connsiteY9" fmla="*/ 4763 h 1217583"/>
              <a:gd name="connsiteX10" fmla="*/ 107021 w 1285836"/>
              <a:gd name="connsiteY10" fmla="*/ 93663 h 1217583"/>
              <a:gd name="connsiteX11" fmla="*/ 5421 w 1285836"/>
              <a:gd name="connsiteY11" fmla="*/ 334963 h 1217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85836" h="1217583">
                <a:moveTo>
                  <a:pt x="5421" y="334963"/>
                </a:moveTo>
                <a:cubicBezTo>
                  <a:pt x="28704" y="436563"/>
                  <a:pt x="189571" y="567796"/>
                  <a:pt x="246721" y="703263"/>
                </a:cubicBezTo>
                <a:cubicBezTo>
                  <a:pt x="303871" y="838730"/>
                  <a:pt x="253071" y="1067330"/>
                  <a:pt x="348321" y="1147763"/>
                </a:cubicBezTo>
                <a:cubicBezTo>
                  <a:pt x="443571" y="1228196"/>
                  <a:pt x="722971" y="1236663"/>
                  <a:pt x="818221" y="1185863"/>
                </a:cubicBezTo>
                <a:cubicBezTo>
                  <a:pt x="913471" y="1135063"/>
                  <a:pt x="849971" y="927630"/>
                  <a:pt x="919821" y="842963"/>
                </a:cubicBezTo>
                <a:cubicBezTo>
                  <a:pt x="989671" y="758296"/>
                  <a:pt x="1180171" y="760413"/>
                  <a:pt x="1237321" y="677863"/>
                </a:cubicBezTo>
                <a:cubicBezTo>
                  <a:pt x="1294471" y="595313"/>
                  <a:pt x="1298704" y="438680"/>
                  <a:pt x="1262721" y="347663"/>
                </a:cubicBezTo>
                <a:cubicBezTo>
                  <a:pt x="1226738" y="256646"/>
                  <a:pt x="1112438" y="152930"/>
                  <a:pt x="1021421" y="131763"/>
                </a:cubicBezTo>
                <a:cubicBezTo>
                  <a:pt x="930404" y="110596"/>
                  <a:pt x="818221" y="241830"/>
                  <a:pt x="716621" y="220663"/>
                </a:cubicBezTo>
                <a:cubicBezTo>
                  <a:pt x="615021" y="199496"/>
                  <a:pt x="513421" y="25930"/>
                  <a:pt x="411821" y="4763"/>
                </a:cubicBezTo>
                <a:cubicBezTo>
                  <a:pt x="310221" y="-16404"/>
                  <a:pt x="176871" y="36513"/>
                  <a:pt x="107021" y="93663"/>
                </a:cubicBezTo>
                <a:cubicBezTo>
                  <a:pt x="37171" y="150813"/>
                  <a:pt x="-17862" y="233363"/>
                  <a:pt x="5421" y="334963"/>
                </a:cubicBezTo>
                <a:close/>
              </a:path>
            </a:pathLst>
          </a:custGeom>
          <a:noFill/>
          <a:ln w="381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7860302" y="4430456"/>
            <a:ext cx="457200" cy="482599"/>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3" name="Oval 22"/>
          <p:cNvSpPr/>
          <p:nvPr/>
        </p:nvSpPr>
        <p:spPr>
          <a:xfrm>
            <a:off x="8419102" y="4532055"/>
            <a:ext cx="457200" cy="482599"/>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4" name="Oval 23"/>
          <p:cNvSpPr/>
          <p:nvPr/>
        </p:nvSpPr>
        <p:spPr>
          <a:xfrm>
            <a:off x="8050802" y="4963854"/>
            <a:ext cx="457200" cy="482599"/>
          </a:xfrm>
          <a:prstGeom prst="ellipse">
            <a:avLst/>
          </a:prstGeom>
          <a:solidFill>
            <a:schemeClr val="accent3">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5" name="Freeform 24"/>
          <p:cNvSpPr/>
          <p:nvPr/>
        </p:nvSpPr>
        <p:spPr>
          <a:xfrm>
            <a:off x="7712723" y="4304262"/>
            <a:ext cx="1285836" cy="1217583"/>
          </a:xfrm>
          <a:custGeom>
            <a:avLst/>
            <a:gdLst>
              <a:gd name="connsiteX0" fmla="*/ 5421 w 1285836"/>
              <a:gd name="connsiteY0" fmla="*/ 334963 h 1217583"/>
              <a:gd name="connsiteX1" fmla="*/ 246721 w 1285836"/>
              <a:gd name="connsiteY1" fmla="*/ 703263 h 1217583"/>
              <a:gd name="connsiteX2" fmla="*/ 348321 w 1285836"/>
              <a:gd name="connsiteY2" fmla="*/ 1147763 h 1217583"/>
              <a:gd name="connsiteX3" fmla="*/ 818221 w 1285836"/>
              <a:gd name="connsiteY3" fmla="*/ 1185863 h 1217583"/>
              <a:gd name="connsiteX4" fmla="*/ 919821 w 1285836"/>
              <a:gd name="connsiteY4" fmla="*/ 842963 h 1217583"/>
              <a:gd name="connsiteX5" fmla="*/ 1237321 w 1285836"/>
              <a:gd name="connsiteY5" fmla="*/ 677863 h 1217583"/>
              <a:gd name="connsiteX6" fmla="*/ 1262721 w 1285836"/>
              <a:gd name="connsiteY6" fmla="*/ 347663 h 1217583"/>
              <a:gd name="connsiteX7" fmla="*/ 1021421 w 1285836"/>
              <a:gd name="connsiteY7" fmla="*/ 131763 h 1217583"/>
              <a:gd name="connsiteX8" fmla="*/ 716621 w 1285836"/>
              <a:gd name="connsiteY8" fmla="*/ 220663 h 1217583"/>
              <a:gd name="connsiteX9" fmla="*/ 411821 w 1285836"/>
              <a:gd name="connsiteY9" fmla="*/ 4763 h 1217583"/>
              <a:gd name="connsiteX10" fmla="*/ 107021 w 1285836"/>
              <a:gd name="connsiteY10" fmla="*/ 93663 h 1217583"/>
              <a:gd name="connsiteX11" fmla="*/ 5421 w 1285836"/>
              <a:gd name="connsiteY11" fmla="*/ 334963 h 1217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85836" h="1217583">
                <a:moveTo>
                  <a:pt x="5421" y="334963"/>
                </a:moveTo>
                <a:cubicBezTo>
                  <a:pt x="28704" y="436563"/>
                  <a:pt x="189571" y="567796"/>
                  <a:pt x="246721" y="703263"/>
                </a:cubicBezTo>
                <a:cubicBezTo>
                  <a:pt x="303871" y="838730"/>
                  <a:pt x="253071" y="1067330"/>
                  <a:pt x="348321" y="1147763"/>
                </a:cubicBezTo>
                <a:cubicBezTo>
                  <a:pt x="443571" y="1228196"/>
                  <a:pt x="722971" y="1236663"/>
                  <a:pt x="818221" y="1185863"/>
                </a:cubicBezTo>
                <a:cubicBezTo>
                  <a:pt x="913471" y="1135063"/>
                  <a:pt x="849971" y="927630"/>
                  <a:pt x="919821" y="842963"/>
                </a:cubicBezTo>
                <a:cubicBezTo>
                  <a:pt x="989671" y="758296"/>
                  <a:pt x="1180171" y="760413"/>
                  <a:pt x="1237321" y="677863"/>
                </a:cubicBezTo>
                <a:cubicBezTo>
                  <a:pt x="1294471" y="595313"/>
                  <a:pt x="1298704" y="438680"/>
                  <a:pt x="1262721" y="347663"/>
                </a:cubicBezTo>
                <a:cubicBezTo>
                  <a:pt x="1226738" y="256646"/>
                  <a:pt x="1112438" y="152930"/>
                  <a:pt x="1021421" y="131763"/>
                </a:cubicBezTo>
                <a:cubicBezTo>
                  <a:pt x="930404" y="110596"/>
                  <a:pt x="818221" y="241830"/>
                  <a:pt x="716621" y="220663"/>
                </a:cubicBezTo>
                <a:cubicBezTo>
                  <a:pt x="615021" y="199496"/>
                  <a:pt x="513421" y="25930"/>
                  <a:pt x="411821" y="4763"/>
                </a:cubicBezTo>
                <a:cubicBezTo>
                  <a:pt x="310221" y="-16404"/>
                  <a:pt x="176871" y="36513"/>
                  <a:pt x="107021" y="93663"/>
                </a:cubicBezTo>
                <a:cubicBezTo>
                  <a:pt x="37171" y="150813"/>
                  <a:pt x="-17862" y="233363"/>
                  <a:pt x="5421" y="334963"/>
                </a:cubicBezTo>
                <a:close/>
              </a:path>
            </a:pathLst>
          </a:custGeom>
          <a:noFill/>
          <a:ln w="381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p:nvSpPr>
        <p:spPr>
          <a:xfrm>
            <a:off x="2551469" y="5468461"/>
            <a:ext cx="457200" cy="482599"/>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7" name="Oval 26"/>
          <p:cNvSpPr/>
          <p:nvPr/>
        </p:nvSpPr>
        <p:spPr>
          <a:xfrm>
            <a:off x="2970569" y="5820887"/>
            <a:ext cx="457200" cy="482599"/>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8" name="Freeform 27"/>
          <p:cNvSpPr/>
          <p:nvPr/>
        </p:nvSpPr>
        <p:spPr>
          <a:xfrm>
            <a:off x="2449869" y="5322412"/>
            <a:ext cx="1155700" cy="1092200"/>
          </a:xfrm>
          <a:custGeom>
            <a:avLst/>
            <a:gdLst>
              <a:gd name="connsiteX0" fmla="*/ 0 w 1155700"/>
              <a:gd name="connsiteY0" fmla="*/ 685800 h 1092200"/>
              <a:gd name="connsiteX1" fmla="*/ 368300 w 1155700"/>
              <a:gd name="connsiteY1" fmla="*/ 800100 h 1092200"/>
              <a:gd name="connsiteX2" fmla="*/ 520700 w 1155700"/>
              <a:gd name="connsiteY2" fmla="*/ 1092200 h 1092200"/>
              <a:gd name="connsiteX3" fmla="*/ 1079500 w 1155700"/>
              <a:gd name="connsiteY3" fmla="*/ 1079500 h 1092200"/>
              <a:gd name="connsiteX4" fmla="*/ 1155700 w 1155700"/>
              <a:gd name="connsiteY4" fmla="*/ 571500 h 1092200"/>
              <a:gd name="connsiteX5" fmla="*/ 774700 w 1155700"/>
              <a:gd name="connsiteY5" fmla="*/ 368300 h 1092200"/>
              <a:gd name="connsiteX6" fmla="*/ 533400 w 1155700"/>
              <a:gd name="connsiteY6" fmla="*/ 0 h 1092200"/>
              <a:gd name="connsiteX7" fmla="*/ 12700 w 1155700"/>
              <a:gd name="connsiteY7" fmla="*/ 114300 h 1092200"/>
              <a:gd name="connsiteX8" fmla="*/ 0 w 1155700"/>
              <a:gd name="connsiteY8" fmla="*/ 685800 h 109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55700" h="1092200">
                <a:moveTo>
                  <a:pt x="0" y="685800"/>
                </a:moveTo>
                <a:lnTo>
                  <a:pt x="368300" y="800100"/>
                </a:lnTo>
                <a:lnTo>
                  <a:pt x="520700" y="1092200"/>
                </a:lnTo>
                <a:lnTo>
                  <a:pt x="1079500" y="1079500"/>
                </a:lnTo>
                <a:lnTo>
                  <a:pt x="1155700" y="571500"/>
                </a:lnTo>
                <a:lnTo>
                  <a:pt x="774700" y="368300"/>
                </a:lnTo>
                <a:lnTo>
                  <a:pt x="533400" y="0"/>
                </a:lnTo>
                <a:lnTo>
                  <a:pt x="12700" y="114300"/>
                </a:lnTo>
                <a:lnTo>
                  <a:pt x="0" y="685800"/>
                </a:lnTo>
                <a:close/>
              </a:path>
            </a:pathLst>
          </a:custGeom>
          <a:noFill/>
          <a:ln w="381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6643513" y="4679676"/>
            <a:ext cx="457200" cy="482599"/>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0" name="Oval 29"/>
          <p:cNvSpPr/>
          <p:nvPr/>
        </p:nvSpPr>
        <p:spPr>
          <a:xfrm>
            <a:off x="7062613" y="5032102"/>
            <a:ext cx="457200" cy="482599"/>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1" name="Freeform 30"/>
          <p:cNvSpPr/>
          <p:nvPr/>
        </p:nvSpPr>
        <p:spPr>
          <a:xfrm>
            <a:off x="6541913" y="4533627"/>
            <a:ext cx="1155700" cy="1092200"/>
          </a:xfrm>
          <a:custGeom>
            <a:avLst/>
            <a:gdLst>
              <a:gd name="connsiteX0" fmla="*/ 0 w 1155700"/>
              <a:gd name="connsiteY0" fmla="*/ 685800 h 1092200"/>
              <a:gd name="connsiteX1" fmla="*/ 368300 w 1155700"/>
              <a:gd name="connsiteY1" fmla="*/ 800100 h 1092200"/>
              <a:gd name="connsiteX2" fmla="*/ 520700 w 1155700"/>
              <a:gd name="connsiteY2" fmla="*/ 1092200 h 1092200"/>
              <a:gd name="connsiteX3" fmla="*/ 1079500 w 1155700"/>
              <a:gd name="connsiteY3" fmla="*/ 1079500 h 1092200"/>
              <a:gd name="connsiteX4" fmla="*/ 1155700 w 1155700"/>
              <a:gd name="connsiteY4" fmla="*/ 571500 h 1092200"/>
              <a:gd name="connsiteX5" fmla="*/ 774700 w 1155700"/>
              <a:gd name="connsiteY5" fmla="*/ 368300 h 1092200"/>
              <a:gd name="connsiteX6" fmla="*/ 533400 w 1155700"/>
              <a:gd name="connsiteY6" fmla="*/ 0 h 1092200"/>
              <a:gd name="connsiteX7" fmla="*/ 12700 w 1155700"/>
              <a:gd name="connsiteY7" fmla="*/ 114300 h 1092200"/>
              <a:gd name="connsiteX8" fmla="*/ 0 w 1155700"/>
              <a:gd name="connsiteY8" fmla="*/ 685800 h 109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55700" h="1092200">
                <a:moveTo>
                  <a:pt x="0" y="685800"/>
                </a:moveTo>
                <a:lnTo>
                  <a:pt x="368300" y="800100"/>
                </a:lnTo>
                <a:lnTo>
                  <a:pt x="520700" y="1092200"/>
                </a:lnTo>
                <a:lnTo>
                  <a:pt x="1079500" y="1079500"/>
                </a:lnTo>
                <a:lnTo>
                  <a:pt x="1155700" y="571500"/>
                </a:lnTo>
                <a:lnTo>
                  <a:pt x="774700" y="368300"/>
                </a:lnTo>
                <a:lnTo>
                  <a:pt x="533400" y="0"/>
                </a:lnTo>
                <a:lnTo>
                  <a:pt x="12700" y="114300"/>
                </a:lnTo>
                <a:lnTo>
                  <a:pt x="0" y="685800"/>
                </a:lnTo>
                <a:close/>
              </a:path>
            </a:pathLst>
          </a:custGeom>
          <a:noFill/>
          <a:ln w="381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7619921" y="1932148"/>
            <a:ext cx="457200" cy="482599"/>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3" name="Oval 32"/>
          <p:cNvSpPr/>
          <p:nvPr/>
        </p:nvSpPr>
        <p:spPr>
          <a:xfrm>
            <a:off x="8039021" y="2284574"/>
            <a:ext cx="457200" cy="482599"/>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4" name="Freeform 33"/>
          <p:cNvSpPr/>
          <p:nvPr/>
        </p:nvSpPr>
        <p:spPr>
          <a:xfrm>
            <a:off x="7518321" y="1786099"/>
            <a:ext cx="1155700" cy="1092200"/>
          </a:xfrm>
          <a:custGeom>
            <a:avLst/>
            <a:gdLst>
              <a:gd name="connsiteX0" fmla="*/ 0 w 1155700"/>
              <a:gd name="connsiteY0" fmla="*/ 685800 h 1092200"/>
              <a:gd name="connsiteX1" fmla="*/ 368300 w 1155700"/>
              <a:gd name="connsiteY1" fmla="*/ 800100 h 1092200"/>
              <a:gd name="connsiteX2" fmla="*/ 520700 w 1155700"/>
              <a:gd name="connsiteY2" fmla="*/ 1092200 h 1092200"/>
              <a:gd name="connsiteX3" fmla="*/ 1079500 w 1155700"/>
              <a:gd name="connsiteY3" fmla="*/ 1079500 h 1092200"/>
              <a:gd name="connsiteX4" fmla="*/ 1155700 w 1155700"/>
              <a:gd name="connsiteY4" fmla="*/ 571500 h 1092200"/>
              <a:gd name="connsiteX5" fmla="*/ 774700 w 1155700"/>
              <a:gd name="connsiteY5" fmla="*/ 368300 h 1092200"/>
              <a:gd name="connsiteX6" fmla="*/ 533400 w 1155700"/>
              <a:gd name="connsiteY6" fmla="*/ 0 h 1092200"/>
              <a:gd name="connsiteX7" fmla="*/ 12700 w 1155700"/>
              <a:gd name="connsiteY7" fmla="*/ 114300 h 1092200"/>
              <a:gd name="connsiteX8" fmla="*/ 0 w 1155700"/>
              <a:gd name="connsiteY8" fmla="*/ 685800 h 109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55700" h="1092200">
                <a:moveTo>
                  <a:pt x="0" y="685800"/>
                </a:moveTo>
                <a:lnTo>
                  <a:pt x="368300" y="800100"/>
                </a:lnTo>
                <a:lnTo>
                  <a:pt x="520700" y="1092200"/>
                </a:lnTo>
                <a:lnTo>
                  <a:pt x="1079500" y="1079500"/>
                </a:lnTo>
                <a:lnTo>
                  <a:pt x="1155700" y="571500"/>
                </a:lnTo>
                <a:lnTo>
                  <a:pt x="774700" y="368300"/>
                </a:lnTo>
                <a:lnTo>
                  <a:pt x="533400" y="0"/>
                </a:lnTo>
                <a:lnTo>
                  <a:pt x="12700" y="114300"/>
                </a:lnTo>
                <a:lnTo>
                  <a:pt x="0" y="685800"/>
                </a:lnTo>
                <a:close/>
              </a:path>
            </a:pathLst>
          </a:custGeom>
          <a:noFill/>
          <a:ln w="381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a:off x="5120990" y="3935923"/>
            <a:ext cx="457200" cy="482599"/>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6" name="Oval 35"/>
          <p:cNvSpPr/>
          <p:nvPr/>
        </p:nvSpPr>
        <p:spPr>
          <a:xfrm>
            <a:off x="4984465" y="3808927"/>
            <a:ext cx="781050" cy="679450"/>
          </a:xfrm>
          <a:prstGeom prst="ellipse">
            <a:avLst/>
          </a:prstGeom>
          <a:noFill/>
          <a:ln w="381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p:cNvSpPr/>
          <p:nvPr/>
        </p:nvSpPr>
        <p:spPr>
          <a:xfrm>
            <a:off x="7942307" y="5954406"/>
            <a:ext cx="457200" cy="482599"/>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8" name="Oval 37"/>
          <p:cNvSpPr/>
          <p:nvPr/>
        </p:nvSpPr>
        <p:spPr>
          <a:xfrm>
            <a:off x="7805782" y="5827410"/>
            <a:ext cx="781050" cy="679450"/>
          </a:xfrm>
          <a:prstGeom prst="ellipse">
            <a:avLst/>
          </a:prstGeom>
          <a:noFill/>
          <a:ln w="381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p:cNvSpPr/>
          <p:nvPr/>
        </p:nvSpPr>
        <p:spPr>
          <a:xfrm>
            <a:off x="5062816" y="5640895"/>
            <a:ext cx="457200" cy="482599"/>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40" name="Oval 39"/>
          <p:cNvSpPr/>
          <p:nvPr/>
        </p:nvSpPr>
        <p:spPr>
          <a:xfrm>
            <a:off x="5621616" y="5742494"/>
            <a:ext cx="457200" cy="482599"/>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41" name="Oval 40"/>
          <p:cNvSpPr/>
          <p:nvPr/>
        </p:nvSpPr>
        <p:spPr>
          <a:xfrm>
            <a:off x="5253316" y="6174293"/>
            <a:ext cx="457200" cy="482599"/>
          </a:xfrm>
          <a:prstGeom prst="ellipse">
            <a:avLst/>
          </a:prstGeom>
          <a:solidFill>
            <a:schemeClr val="accent3">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2" name="Freeform 41"/>
          <p:cNvSpPr/>
          <p:nvPr/>
        </p:nvSpPr>
        <p:spPr>
          <a:xfrm>
            <a:off x="4915237" y="5514701"/>
            <a:ext cx="1285836" cy="1217583"/>
          </a:xfrm>
          <a:custGeom>
            <a:avLst/>
            <a:gdLst>
              <a:gd name="connsiteX0" fmla="*/ 5421 w 1285836"/>
              <a:gd name="connsiteY0" fmla="*/ 334963 h 1217583"/>
              <a:gd name="connsiteX1" fmla="*/ 246721 w 1285836"/>
              <a:gd name="connsiteY1" fmla="*/ 703263 h 1217583"/>
              <a:gd name="connsiteX2" fmla="*/ 348321 w 1285836"/>
              <a:gd name="connsiteY2" fmla="*/ 1147763 h 1217583"/>
              <a:gd name="connsiteX3" fmla="*/ 818221 w 1285836"/>
              <a:gd name="connsiteY3" fmla="*/ 1185863 h 1217583"/>
              <a:gd name="connsiteX4" fmla="*/ 919821 w 1285836"/>
              <a:gd name="connsiteY4" fmla="*/ 842963 h 1217583"/>
              <a:gd name="connsiteX5" fmla="*/ 1237321 w 1285836"/>
              <a:gd name="connsiteY5" fmla="*/ 677863 h 1217583"/>
              <a:gd name="connsiteX6" fmla="*/ 1262721 w 1285836"/>
              <a:gd name="connsiteY6" fmla="*/ 347663 h 1217583"/>
              <a:gd name="connsiteX7" fmla="*/ 1021421 w 1285836"/>
              <a:gd name="connsiteY7" fmla="*/ 131763 h 1217583"/>
              <a:gd name="connsiteX8" fmla="*/ 716621 w 1285836"/>
              <a:gd name="connsiteY8" fmla="*/ 220663 h 1217583"/>
              <a:gd name="connsiteX9" fmla="*/ 411821 w 1285836"/>
              <a:gd name="connsiteY9" fmla="*/ 4763 h 1217583"/>
              <a:gd name="connsiteX10" fmla="*/ 107021 w 1285836"/>
              <a:gd name="connsiteY10" fmla="*/ 93663 h 1217583"/>
              <a:gd name="connsiteX11" fmla="*/ 5421 w 1285836"/>
              <a:gd name="connsiteY11" fmla="*/ 334963 h 1217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85836" h="1217583">
                <a:moveTo>
                  <a:pt x="5421" y="334963"/>
                </a:moveTo>
                <a:cubicBezTo>
                  <a:pt x="28704" y="436563"/>
                  <a:pt x="189571" y="567796"/>
                  <a:pt x="246721" y="703263"/>
                </a:cubicBezTo>
                <a:cubicBezTo>
                  <a:pt x="303871" y="838730"/>
                  <a:pt x="253071" y="1067330"/>
                  <a:pt x="348321" y="1147763"/>
                </a:cubicBezTo>
                <a:cubicBezTo>
                  <a:pt x="443571" y="1228196"/>
                  <a:pt x="722971" y="1236663"/>
                  <a:pt x="818221" y="1185863"/>
                </a:cubicBezTo>
                <a:cubicBezTo>
                  <a:pt x="913471" y="1135063"/>
                  <a:pt x="849971" y="927630"/>
                  <a:pt x="919821" y="842963"/>
                </a:cubicBezTo>
                <a:cubicBezTo>
                  <a:pt x="989671" y="758296"/>
                  <a:pt x="1180171" y="760413"/>
                  <a:pt x="1237321" y="677863"/>
                </a:cubicBezTo>
                <a:cubicBezTo>
                  <a:pt x="1294471" y="595313"/>
                  <a:pt x="1298704" y="438680"/>
                  <a:pt x="1262721" y="347663"/>
                </a:cubicBezTo>
                <a:cubicBezTo>
                  <a:pt x="1226738" y="256646"/>
                  <a:pt x="1112438" y="152930"/>
                  <a:pt x="1021421" y="131763"/>
                </a:cubicBezTo>
                <a:cubicBezTo>
                  <a:pt x="930404" y="110596"/>
                  <a:pt x="818221" y="241830"/>
                  <a:pt x="716621" y="220663"/>
                </a:cubicBezTo>
                <a:cubicBezTo>
                  <a:pt x="615021" y="199496"/>
                  <a:pt x="513421" y="25930"/>
                  <a:pt x="411821" y="4763"/>
                </a:cubicBezTo>
                <a:cubicBezTo>
                  <a:pt x="310221" y="-16404"/>
                  <a:pt x="176871" y="36513"/>
                  <a:pt x="107021" y="93663"/>
                </a:cubicBezTo>
                <a:cubicBezTo>
                  <a:pt x="37171" y="150813"/>
                  <a:pt x="-17862" y="233363"/>
                  <a:pt x="5421" y="334963"/>
                </a:cubicBezTo>
                <a:close/>
              </a:path>
            </a:pathLst>
          </a:custGeom>
          <a:noFill/>
          <a:ln w="381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Up-Down Arrow 42"/>
          <p:cNvSpPr/>
          <p:nvPr/>
        </p:nvSpPr>
        <p:spPr>
          <a:xfrm rot="3848451">
            <a:off x="4238478" y="4018197"/>
            <a:ext cx="448638" cy="1035815"/>
          </a:xfrm>
          <a:prstGeom prst="upDown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44" name="Up-Down Arrow 43"/>
          <p:cNvSpPr/>
          <p:nvPr/>
        </p:nvSpPr>
        <p:spPr>
          <a:xfrm rot="1987428">
            <a:off x="5485205" y="2719547"/>
            <a:ext cx="475727" cy="1100417"/>
          </a:xfrm>
          <a:prstGeom prst="upDown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45" name="Up-Down Arrow 44"/>
          <p:cNvSpPr/>
          <p:nvPr/>
        </p:nvSpPr>
        <p:spPr>
          <a:xfrm rot="21089732">
            <a:off x="5364088" y="4580499"/>
            <a:ext cx="405008" cy="1023779"/>
          </a:xfrm>
          <a:prstGeom prst="upDown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46" name="Up-Down Arrow 45"/>
          <p:cNvSpPr/>
          <p:nvPr/>
        </p:nvSpPr>
        <p:spPr>
          <a:xfrm rot="18284740">
            <a:off x="5973251" y="4171671"/>
            <a:ext cx="338238" cy="861204"/>
          </a:xfrm>
          <a:prstGeom prst="upDown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47" name="Up-Down Arrow 46"/>
          <p:cNvSpPr/>
          <p:nvPr/>
        </p:nvSpPr>
        <p:spPr>
          <a:xfrm rot="3635561">
            <a:off x="6656082" y="2150279"/>
            <a:ext cx="405008" cy="2407476"/>
          </a:xfrm>
          <a:prstGeom prst="upDown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48" name="Up-Down Arrow 47"/>
          <p:cNvSpPr/>
          <p:nvPr/>
        </p:nvSpPr>
        <p:spPr>
          <a:xfrm rot="5046638">
            <a:off x="6622276" y="5483815"/>
            <a:ext cx="405008" cy="1798981"/>
          </a:xfrm>
          <a:prstGeom prst="upDown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49" name="Up-Down Arrow 48"/>
          <p:cNvSpPr/>
          <p:nvPr/>
        </p:nvSpPr>
        <p:spPr>
          <a:xfrm>
            <a:off x="8188990" y="2968874"/>
            <a:ext cx="421034" cy="1359943"/>
          </a:xfrm>
          <a:prstGeom prst="upDown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50" name="Up-Down Arrow 49"/>
          <p:cNvSpPr/>
          <p:nvPr/>
        </p:nvSpPr>
        <p:spPr>
          <a:xfrm rot="6232219">
            <a:off x="2220202" y="4068637"/>
            <a:ext cx="421034" cy="1210806"/>
          </a:xfrm>
          <a:prstGeom prst="upDown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51" name="Up-Down Arrow 50"/>
          <p:cNvSpPr/>
          <p:nvPr/>
        </p:nvSpPr>
        <p:spPr>
          <a:xfrm rot="870145">
            <a:off x="1091727" y="4742979"/>
            <a:ext cx="291727" cy="608382"/>
          </a:xfrm>
          <a:prstGeom prst="upDown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52" name="Up-Down Arrow 51"/>
          <p:cNvSpPr/>
          <p:nvPr/>
        </p:nvSpPr>
        <p:spPr>
          <a:xfrm rot="4397372">
            <a:off x="1682045" y="5605030"/>
            <a:ext cx="386699" cy="1105772"/>
          </a:xfrm>
          <a:prstGeom prst="upDown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53" name="Up-Down Arrow 52"/>
          <p:cNvSpPr/>
          <p:nvPr/>
        </p:nvSpPr>
        <p:spPr>
          <a:xfrm rot="5046638">
            <a:off x="4118913" y="5515454"/>
            <a:ext cx="405008" cy="1330877"/>
          </a:xfrm>
          <a:prstGeom prst="upDown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3" name="Slide Number Placeholder 2"/>
          <p:cNvSpPr>
            <a:spLocks noGrp="1"/>
          </p:cNvSpPr>
          <p:nvPr>
            <p:ph type="sldNum" sz="quarter" idx="12"/>
          </p:nvPr>
        </p:nvSpPr>
        <p:spPr/>
        <p:txBody>
          <a:bodyPr/>
          <a:lstStyle/>
          <a:p>
            <a:fld id="{B2FC610D-FAE1-464C-9CF3-920562D0AD66}" type="slidenum">
              <a:rPr lang="en-US" smtClean="0"/>
              <a:t>37</a:t>
            </a:fld>
            <a:endParaRPr lang="en-US"/>
          </a:p>
        </p:txBody>
      </p:sp>
      <p:pic>
        <p:nvPicPr>
          <p:cNvPr id="54" name="Picture 53"/>
          <p:cNvPicPr>
            <a:picLocks noChangeAspect="1"/>
          </p:cNvPicPr>
          <p:nvPr/>
        </p:nvPicPr>
        <p:blipFill>
          <a:blip r:embed="rId3"/>
          <a:stretch>
            <a:fillRect/>
          </a:stretch>
        </p:blipFill>
        <p:spPr>
          <a:xfrm>
            <a:off x="4074984" y="1932148"/>
            <a:ext cx="901251" cy="72704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37916966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76200" y="1143000"/>
            <a:ext cx="8382000" cy="5663089"/>
          </a:xfrm>
          <a:prstGeom prst="rect">
            <a:avLst/>
          </a:prstGeom>
          <a:noFill/>
        </p:spPr>
        <p:txBody>
          <a:bodyPr wrap="square" rtlCol="0">
            <a:spAutoFit/>
          </a:bodyPr>
          <a:lstStyle/>
          <a:p>
            <a:pPr marL="457200" indent="-457200">
              <a:buFont typeface="Arial" panose="020B0604020202020204" pitchFamily="34" charset="0"/>
              <a:buChar char="•"/>
            </a:pPr>
            <a:r>
              <a:rPr lang="en-US" sz="3200" dirty="0" smtClean="0"/>
              <a:t>Sidechains need </a:t>
            </a:r>
            <a:r>
              <a:rPr lang="en-US" sz="3200" b="1" u="sng" dirty="0" smtClean="0">
                <a:ln>
                  <a:solidFill>
                    <a:sysClr val="windowText" lastClr="000000"/>
                  </a:solidFill>
                </a:ln>
                <a:solidFill>
                  <a:srgbClr val="00B0F0"/>
                </a:solidFill>
              </a:rPr>
              <a:t>[1] nodes</a:t>
            </a:r>
            <a:r>
              <a:rPr lang="en-US" sz="3200" dirty="0" smtClean="0"/>
              <a:t>…</a:t>
            </a:r>
          </a:p>
          <a:p>
            <a:pPr lvl="1"/>
            <a:r>
              <a:rPr lang="en-US" sz="3200" dirty="0"/>
              <a:t/>
            </a:r>
            <a:br>
              <a:rPr lang="en-US" sz="3200" dirty="0"/>
            </a:br>
            <a:r>
              <a:rPr lang="en-US" sz="2400" dirty="0" smtClean="0"/>
              <a:t>( Sidechains can use UTXO snapshots / </a:t>
            </a:r>
          </a:p>
          <a:p>
            <a:pPr lvl="1"/>
            <a:r>
              <a:rPr lang="en-US" sz="2400" dirty="0" smtClean="0"/>
              <a:t>   checkpoints…and delete old history. )</a:t>
            </a:r>
          </a:p>
          <a:p>
            <a:pPr lvl="1"/>
            <a:endParaRPr lang="en-US" sz="2400" dirty="0" smtClean="0"/>
          </a:p>
          <a:p>
            <a:pPr marL="457200" indent="-457200">
              <a:buFont typeface="Arial" panose="020B0604020202020204" pitchFamily="34" charset="0"/>
              <a:buChar char="•"/>
            </a:pPr>
            <a:r>
              <a:rPr lang="en-US" sz="3200" dirty="0" smtClean="0"/>
              <a:t>…but they </a:t>
            </a:r>
            <a:r>
              <a:rPr lang="en-US" sz="3200" i="1" dirty="0" smtClean="0"/>
              <a:t>don’t</a:t>
            </a:r>
            <a:r>
              <a:rPr lang="en-US" sz="3200" dirty="0" smtClean="0"/>
              <a:t> necessarily need </a:t>
            </a:r>
            <a:r>
              <a:rPr lang="en-US" sz="3200" b="1" u="sng" dirty="0" smtClean="0">
                <a:ln>
                  <a:solidFill>
                    <a:sysClr val="windowText" lastClr="000000"/>
                  </a:solidFill>
                </a:ln>
                <a:solidFill>
                  <a:srgbClr val="00B050"/>
                </a:solidFill>
              </a:rPr>
              <a:t>[2] </a:t>
            </a:r>
            <a:r>
              <a:rPr lang="en-US" sz="3200" u="sng" dirty="0" smtClean="0">
                <a:ln>
                  <a:solidFill>
                    <a:sysClr val="windowText" lastClr="000000"/>
                  </a:solidFill>
                </a:ln>
                <a:solidFill>
                  <a:srgbClr val="00B050"/>
                </a:solidFill>
              </a:rPr>
              <a:t>an entire history</a:t>
            </a:r>
            <a:r>
              <a:rPr lang="en-US" sz="3200" dirty="0" smtClean="0"/>
              <a:t>.</a:t>
            </a:r>
          </a:p>
          <a:p>
            <a:pPr marL="457200" indent="-457200">
              <a:buFont typeface="Arial" panose="020B0604020202020204" pitchFamily="34" charset="0"/>
              <a:buChar char="•"/>
            </a:pPr>
            <a:endParaRPr lang="en-US" sz="3200" dirty="0"/>
          </a:p>
          <a:p>
            <a:pPr marL="457200" indent="-457200">
              <a:buFont typeface="Arial" panose="020B0604020202020204" pitchFamily="34" charset="0"/>
              <a:buChar char="•"/>
            </a:pPr>
            <a:endParaRPr lang="en-US" dirty="0" smtClean="0"/>
          </a:p>
          <a:p>
            <a:pPr marL="457200" indent="-457200">
              <a:buFont typeface="Arial" panose="020B0604020202020204" pitchFamily="34" charset="0"/>
              <a:buChar char="•"/>
            </a:pPr>
            <a:endParaRPr lang="en-US" sz="3600" dirty="0"/>
          </a:p>
          <a:p>
            <a:pPr marL="457200" indent="-457200">
              <a:buFont typeface="Arial" panose="020B0604020202020204" pitchFamily="34" charset="0"/>
              <a:buChar char="•"/>
            </a:pPr>
            <a:endParaRPr lang="en-US" sz="2800" dirty="0" smtClean="0"/>
          </a:p>
          <a:p>
            <a:r>
              <a:rPr lang="en-US" sz="2400" dirty="0" smtClean="0"/>
              <a:t>        (While Bitcoin needs whole [growing] history, sidechains </a:t>
            </a:r>
            <a:r>
              <a:rPr lang="en-US" sz="2400" b="1" dirty="0" smtClean="0"/>
              <a:t>may</a:t>
            </a:r>
            <a:endParaRPr lang="en-US" sz="2400" dirty="0"/>
          </a:p>
          <a:p>
            <a:r>
              <a:rPr lang="en-US" sz="2400" dirty="0" smtClean="0"/>
              <a:t>         only need a smaller, fixed amount [of space]).</a:t>
            </a:r>
          </a:p>
        </p:txBody>
      </p:sp>
      <p:pic>
        <p:nvPicPr>
          <p:cNvPr id="7" name="Picture 6"/>
          <p:cNvPicPr>
            <a:picLocks noChangeAspect="1"/>
          </p:cNvPicPr>
          <p:nvPr/>
        </p:nvPicPr>
        <p:blipFill>
          <a:blip r:embed="rId3"/>
          <a:stretch>
            <a:fillRect/>
          </a:stretch>
        </p:blipFill>
        <p:spPr>
          <a:xfrm>
            <a:off x="507688" y="4267200"/>
            <a:ext cx="6762750" cy="1673258"/>
          </a:xfrm>
          <a:prstGeom prst="rect">
            <a:avLst/>
          </a:prstGeom>
        </p:spPr>
      </p:pic>
      <p:sp>
        <p:nvSpPr>
          <p:cNvPr id="2" name="Title 1"/>
          <p:cNvSpPr>
            <a:spLocks noGrp="1"/>
          </p:cNvSpPr>
          <p:nvPr>
            <p:ph type="title"/>
          </p:nvPr>
        </p:nvSpPr>
        <p:spPr>
          <a:xfrm>
            <a:off x="320040" y="88937"/>
            <a:ext cx="8229600" cy="1143000"/>
          </a:xfrm>
        </p:spPr>
        <p:txBody>
          <a:bodyPr>
            <a:normAutofit/>
          </a:bodyPr>
          <a:lstStyle/>
          <a:p>
            <a:r>
              <a:rPr lang="en-US" dirty="0" smtClean="0"/>
              <a:t>Bonus Points:</a:t>
            </a:r>
            <a:r>
              <a:rPr lang="en-US" dirty="0"/>
              <a:t> </a:t>
            </a:r>
            <a:r>
              <a:rPr lang="en-US" b="1" dirty="0" smtClean="0">
                <a:ln>
                  <a:solidFill>
                    <a:sysClr val="windowText" lastClr="000000"/>
                  </a:solidFill>
                </a:ln>
                <a:solidFill>
                  <a:srgbClr val="00B0F0"/>
                </a:solidFill>
              </a:rPr>
              <a:t>Operating</a:t>
            </a:r>
            <a:r>
              <a:rPr lang="en-US" dirty="0" smtClean="0"/>
              <a:t> vs </a:t>
            </a:r>
            <a:r>
              <a:rPr lang="en-US" b="1" dirty="0" smtClean="0">
                <a:ln>
                  <a:solidFill>
                    <a:sysClr val="windowText" lastClr="000000"/>
                  </a:solidFill>
                </a:ln>
                <a:solidFill>
                  <a:srgbClr val="00B050"/>
                </a:solidFill>
              </a:rPr>
              <a:t>Startup</a:t>
            </a:r>
            <a:endParaRPr lang="en-US" b="1" dirty="0">
              <a:ln>
                <a:solidFill>
                  <a:sysClr val="windowText" lastClr="000000"/>
                </a:solidFill>
              </a:ln>
              <a:solidFill>
                <a:srgbClr val="00B050"/>
              </a:solidFill>
            </a:endParaRPr>
          </a:p>
        </p:txBody>
      </p:sp>
      <p:pic>
        <p:nvPicPr>
          <p:cNvPr id="4" name="image3.png" descr="bloq-logo.png"/>
          <p:cNvPicPr>
            <a:picLocks noChangeAspect="1"/>
          </p:cNvPicPr>
          <p:nvPr/>
        </p:nvPicPr>
        <p:blipFill>
          <a:blip r:embed="rId4">
            <a:extLst/>
          </a:blip>
          <a:stretch>
            <a:fillRect/>
          </a:stretch>
        </p:blipFill>
        <p:spPr>
          <a:xfrm>
            <a:off x="8237272" y="76200"/>
            <a:ext cx="830528" cy="400610"/>
          </a:xfrm>
          <a:prstGeom prst="rect">
            <a:avLst/>
          </a:prstGeom>
          <a:ln w="12700">
            <a:miter lim="400000"/>
          </a:ln>
        </p:spPr>
      </p:pic>
      <p:pic>
        <p:nvPicPr>
          <p:cNvPr id="6" name="Picture 5"/>
          <p:cNvPicPr>
            <a:picLocks noChangeAspect="1"/>
          </p:cNvPicPr>
          <p:nvPr/>
        </p:nvPicPr>
        <p:blipFill>
          <a:blip r:embed="rId5"/>
          <a:stretch>
            <a:fillRect/>
          </a:stretch>
        </p:blipFill>
        <p:spPr>
          <a:xfrm>
            <a:off x="5791200" y="1130300"/>
            <a:ext cx="2105025" cy="2095500"/>
          </a:xfrm>
          <a:prstGeom prst="rect">
            <a:avLst/>
          </a:prstGeom>
          <a:ln>
            <a:noFill/>
          </a:ln>
          <a:effectLst>
            <a:outerShdw blurRad="292100" dist="139700" dir="2700000" algn="tl" rotWithShape="0">
              <a:srgbClr val="333333">
                <a:alpha val="65000"/>
              </a:srgbClr>
            </a:outerShdw>
          </a:effectLst>
        </p:spPr>
      </p:pic>
      <p:sp>
        <p:nvSpPr>
          <p:cNvPr id="8" name="Slide Number Placeholder 7"/>
          <p:cNvSpPr>
            <a:spLocks noGrp="1"/>
          </p:cNvSpPr>
          <p:nvPr>
            <p:ph type="sldNum" sz="quarter" idx="12"/>
          </p:nvPr>
        </p:nvSpPr>
        <p:spPr>
          <a:xfrm>
            <a:off x="6190938" y="6569075"/>
            <a:ext cx="2133600" cy="365125"/>
          </a:xfrm>
        </p:spPr>
        <p:txBody>
          <a:bodyPr/>
          <a:lstStyle/>
          <a:p>
            <a:fld id="{B2FC610D-FAE1-464C-9CF3-920562D0AD66}" type="slidenum">
              <a:rPr lang="en-US" smtClean="0"/>
              <a:t>38</a:t>
            </a:fld>
            <a:endParaRPr lang="en-US" dirty="0"/>
          </a:p>
        </p:txBody>
      </p:sp>
    </p:spTree>
    <p:extLst>
      <p:ext uri="{BB962C8B-B14F-4D97-AF65-F5344CB8AC3E}">
        <p14:creationId xmlns:p14="http://schemas.microsoft.com/office/powerpoint/2010/main" val="26852229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912204" y="4762874"/>
            <a:ext cx="2135796" cy="1143000"/>
          </a:xfrm>
        </p:spPr>
        <p:txBody>
          <a:bodyPr>
            <a:normAutofit/>
          </a:bodyPr>
          <a:lstStyle/>
          <a:p>
            <a:r>
              <a:rPr lang="en-US" b="1" dirty="0" smtClean="0">
                <a:ln>
                  <a:solidFill>
                    <a:sysClr val="windowText" lastClr="000000"/>
                  </a:solidFill>
                </a:ln>
                <a:solidFill>
                  <a:srgbClr val="00B0F0"/>
                </a:solidFill>
              </a:rPr>
              <a:t>Op</a:t>
            </a:r>
            <a:r>
              <a:rPr lang="en-US" dirty="0" smtClean="0"/>
              <a:t> &lt; </a:t>
            </a:r>
            <a:r>
              <a:rPr lang="en-US" b="1" dirty="0" smtClean="0">
                <a:ln>
                  <a:solidFill>
                    <a:sysClr val="windowText" lastClr="000000"/>
                  </a:solidFill>
                </a:ln>
                <a:solidFill>
                  <a:srgbClr val="00B050"/>
                </a:solidFill>
              </a:rPr>
              <a:t>St</a:t>
            </a:r>
            <a:endParaRPr lang="en-US" b="1" dirty="0">
              <a:ln>
                <a:solidFill>
                  <a:sysClr val="windowText" lastClr="000000"/>
                </a:solidFill>
              </a:ln>
              <a:solidFill>
                <a:srgbClr val="00B050"/>
              </a:solidFill>
            </a:endParaRPr>
          </a:p>
        </p:txBody>
      </p:sp>
      <p:pic>
        <p:nvPicPr>
          <p:cNvPr id="4" name="image3.png" descr="bloq-logo.png"/>
          <p:cNvPicPr>
            <a:picLocks noChangeAspect="1"/>
          </p:cNvPicPr>
          <p:nvPr/>
        </p:nvPicPr>
        <p:blipFill>
          <a:blip r:embed="rId3">
            <a:extLst/>
          </a:blip>
          <a:stretch>
            <a:fillRect/>
          </a:stretch>
        </p:blipFill>
        <p:spPr>
          <a:xfrm>
            <a:off x="8237272" y="76200"/>
            <a:ext cx="830528" cy="400610"/>
          </a:xfrm>
          <a:prstGeom prst="rect">
            <a:avLst/>
          </a:prstGeom>
          <a:ln w="12700">
            <a:miter lim="400000"/>
          </a:ln>
        </p:spPr>
      </p:pic>
      <p:pic>
        <p:nvPicPr>
          <p:cNvPr id="5" name="image4.png"/>
          <p:cNvPicPr>
            <a:picLocks noChangeAspect="1"/>
          </p:cNvPicPr>
          <p:nvPr/>
        </p:nvPicPr>
        <p:blipFill>
          <a:blip r:embed="rId4">
            <a:extLst/>
          </a:blip>
          <a:stretch>
            <a:fillRect/>
          </a:stretch>
        </p:blipFill>
        <p:spPr>
          <a:xfrm>
            <a:off x="8458200" y="6697280"/>
            <a:ext cx="624704" cy="84520"/>
          </a:xfrm>
          <a:prstGeom prst="rect">
            <a:avLst/>
          </a:prstGeom>
          <a:ln w="12700">
            <a:miter lim="400000"/>
          </a:ln>
        </p:spPr>
      </p:pic>
      <p:pic>
        <p:nvPicPr>
          <p:cNvPr id="8" name="Picture 7"/>
          <p:cNvPicPr>
            <a:picLocks noChangeAspect="1"/>
          </p:cNvPicPr>
          <p:nvPr/>
        </p:nvPicPr>
        <p:blipFill rotWithShape="1">
          <a:blip r:embed="rId5"/>
          <a:srcRect l="11070"/>
          <a:stretch/>
        </p:blipFill>
        <p:spPr>
          <a:xfrm>
            <a:off x="304800" y="1628423"/>
            <a:ext cx="3350604" cy="1420608"/>
          </a:xfrm>
          <a:prstGeom prst="rect">
            <a:avLst/>
          </a:prstGeom>
          <a:ln>
            <a:noFill/>
          </a:ln>
          <a:effectLst>
            <a:outerShdw blurRad="292100" dist="139700" dir="2700000" algn="tl" rotWithShape="0">
              <a:srgbClr val="333333">
                <a:alpha val="65000"/>
              </a:srgbClr>
            </a:outerShdw>
          </a:effectLst>
        </p:spPr>
      </p:pic>
      <p:sp>
        <p:nvSpPr>
          <p:cNvPr id="10" name="Equal 9"/>
          <p:cNvSpPr/>
          <p:nvPr/>
        </p:nvSpPr>
        <p:spPr>
          <a:xfrm>
            <a:off x="3771096" y="1843426"/>
            <a:ext cx="1219200" cy="990600"/>
          </a:xfrm>
          <a:prstGeom prst="mathEqual">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solidFill>
                <a:schemeClr val="tx1"/>
              </a:solidFill>
            </a:endParaRPr>
          </a:p>
        </p:txBody>
      </p:sp>
      <p:sp>
        <p:nvSpPr>
          <p:cNvPr id="12" name="TextBox 11"/>
          <p:cNvSpPr txBox="1"/>
          <p:nvPr/>
        </p:nvSpPr>
        <p:spPr>
          <a:xfrm>
            <a:off x="652914" y="3679571"/>
            <a:ext cx="7896726" cy="646331"/>
          </a:xfrm>
          <a:prstGeom prst="rect">
            <a:avLst/>
          </a:prstGeom>
          <a:noFill/>
        </p:spPr>
        <p:txBody>
          <a:bodyPr wrap="square" rtlCol="0">
            <a:spAutoFit/>
          </a:bodyPr>
          <a:lstStyle/>
          <a:p>
            <a:r>
              <a:rPr lang="en-US" sz="3600" kern="1200" dirty="0" smtClean="0">
                <a:solidFill>
                  <a:schemeClr val="tx1"/>
                </a:solidFill>
                <a:latin typeface="+mn-lt"/>
                <a:ea typeface="+mn-ea"/>
                <a:cs typeface="+mn-cs"/>
              </a:rPr>
              <a:t>…but this continues to work </a:t>
            </a:r>
            <a:r>
              <a:rPr lang="en-US" sz="3600" i="1" kern="1200" dirty="0" smtClean="0">
                <a:solidFill>
                  <a:schemeClr val="tx1"/>
                </a:solidFill>
                <a:latin typeface="+mn-lt"/>
                <a:ea typeface="+mn-ea"/>
                <a:cs typeface="+mn-cs"/>
              </a:rPr>
              <a:t>in our favor.</a:t>
            </a:r>
            <a:endParaRPr lang="en-US" sz="3600" i="1" kern="1200" dirty="0">
              <a:solidFill>
                <a:schemeClr val="tx1"/>
              </a:solidFill>
              <a:latin typeface="+mn-lt"/>
              <a:ea typeface="+mn-ea"/>
              <a:cs typeface="+mn-cs"/>
            </a:endParaRPr>
          </a:p>
        </p:txBody>
      </p:sp>
      <p:sp>
        <p:nvSpPr>
          <p:cNvPr id="3" name="Slide Number Placeholder 2"/>
          <p:cNvSpPr>
            <a:spLocks noGrp="1"/>
          </p:cNvSpPr>
          <p:nvPr>
            <p:ph type="sldNum" sz="quarter" idx="12"/>
          </p:nvPr>
        </p:nvSpPr>
        <p:spPr/>
        <p:txBody>
          <a:bodyPr/>
          <a:lstStyle/>
          <a:p>
            <a:fld id="{B2FC610D-FAE1-464C-9CF3-920562D0AD66}" type="slidenum">
              <a:rPr lang="en-US" smtClean="0"/>
              <a:t>39</a:t>
            </a:fld>
            <a:endParaRPr lang="en-US"/>
          </a:p>
        </p:txBody>
      </p:sp>
      <p:pic>
        <p:nvPicPr>
          <p:cNvPr id="7" name="Picture 6"/>
          <p:cNvPicPr>
            <a:picLocks noChangeAspect="1"/>
          </p:cNvPicPr>
          <p:nvPr/>
        </p:nvPicPr>
        <p:blipFill>
          <a:blip r:embed="rId6"/>
          <a:stretch>
            <a:fillRect/>
          </a:stretch>
        </p:blipFill>
        <p:spPr>
          <a:xfrm>
            <a:off x="5080588" y="1434854"/>
            <a:ext cx="3834812" cy="1807745"/>
          </a:xfrm>
          <a:prstGeom prst="rect">
            <a:avLst/>
          </a:prstGeom>
          <a:ln>
            <a:noFill/>
          </a:ln>
          <a:effectLst>
            <a:outerShdw blurRad="292100" dist="139700" dir="2700000" algn="tl" rotWithShape="0">
              <a:srgbClr val="333333">
                <a:alpha val="65000"/>
              </a:srgbClr>
            </a:outerShdw>
          </a:effectLst>
        </p:spPr>
      </p:pic>
      <p:sp>
        <p:nvSpPr>
          <p:cNvPr id="13" name="Title 1"/>
          <p:cNvSpPr txBox="1">
            <a:spLocks/>
          </p:cNvSpPr>
          <p:nvPr/>
        </p:nvSpPr>
        <p:spPr>
          <a:xfrm>
            <a:off x="472440" y="241337"/>
            <a:ext cx="8229600" cy="1143000"/>
          </a:xfrm>
          <a:prstGeom prst="rect">
            <a:avLst/>
          </a:prstGeom>
        </p:spPr>
        <p:txBody>
          <a:bodyPr vert="horz" lIns="91440" tIns="45720" rIns="91440" bIns="45720"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smtClean="0"/>
              <a:t>Cost Mismatch: </a:t>
            </a:r>
            <a:r>
              <a:rPr lang="en-US" b="1" dirty="0" smtClean="0">
                <a:ln>
                  <a:solidFill>
                    <a:sysClr val="windowText" lastClr="000000"/>
                  </a:solidFill>
                </a:ln>
                <a:solidFill>
                  <a:srgbClr val="00B0F0"/>
                </a:solidFill>
              </a:rPr>
              <a:t>Operating</a:t>
            </a:r>
            <a:r>
              <a:rPr lang="en-US" dirty="0" smtClean="0"/>
              <a:t> &lt; </a:t>
            </a:r>
            <a:r>
              <a:rPr lang="en-US" b="1" dirty="0" smtClean="0">
                <a:ln>
                  <a:solidFill>
                    <a:sysClr val="windowText" lastClr="000000"/>
                  </a:solidFill>
                </a:ln>
                <a:solidFill>
                  <a:srgbClr val="00B050"/>
                </a:solidFill>
              </a:rPr>
              <a:t>Startup</a:t>
            </a:r>
            <a:endParaRPr lang="en-US" b="1" dirty="0">
              <a:ln>
                <a:solidFill>
                  <a:sysClr val="windowText" lastClr="000000"/>
                </a:solidFill>
              </a:ln>
              <a:solidFill>
                <a:srgbClr val="00B050"/>
              </a:solidFill>
            </a:endParaRPr>
          </a:p>
        </p:txBody>
      </p:sp>
      <p:pic>
        <p:nvPicPr>
          <p:cNvPr id="14" name="Picture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05200" y="4555265"/>
            <a:ext cx="2022262" cy="196513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5" name="TextBox 14"/>
          <p:cNvSpPr txBox="1"/>
          <p:nvPr/>
        </p:nvSpPr>
        <p:spPr>
          <a:xfrm>
            <a:off x="5743074" y="4686167"/>
            <a:ext cx="2715126" cy="1538883"/>
          </a:xfrm>
          <a:prstGeom prst="rect">
            <a:avLst/>
          </a:prstGeom>
          <a:noFill/>
        </p:spPr>
        <p:txBody>
          <a:bodyPr wrap="square" rtlCol="0">
            <a:spAutoFit/>
          </a:bodyPr>
          <a:lstStyle/>
          <a:p>
            <a:r>
              <a:rPr lang="en-US" sz="2000" kern="1200" dirty="0" smtClean="0">
                <a:solidFill>
                  <a:schemeClr val="tx1"/>
                </a:solidFill>
                <a:latin typeface="+mn-lt"/>
                <a:ea typeface="+mn-ea"/>
                <a:cs typeface="+mn-cs"/>
              </a:rPr>
              <a:t>Smaller “Op” burden, on the shared miners. </a:t>
            </a:r>
          </a:p>
          <a:p>
            <a:r>
              <a:rPr lang="en-US" sz="1100" dirty="0" smtClean="0"/>
              <a:t> </a:t>
            </a:r>
            <a:endParaRPr lang="en-US" sz="1050" kern="1200" dirty="0" smtClean="0">
              <a:solidFill>
                <a:schemeClr val="tx1"/>
              </a:solidFill>
              <a:latin typeface="+mn-lt"/>
              <a:ea typeface="+mn-ea"/>
              <a:cs typeface="+mn-cs"/>
            </a:endParaRPr>
          </a:p>
          <a:p>
            <a:r>
              <a:rPr lang="en-US" sz="2000" kern="1200" dirty="0" smtClean="0">
                <a:solidFill>
                  <a:schemeClr val="tx1"/>
                </a:solidFill>
                <a:latin typeface="+mn-lt"/>
                <a:ea typeface="+mn-ea"/>
                <a:cs typeface="+mn-cs"/>
              </a:rPr>
              <a:t>Meanwhile, users suffer the larger “St” burden.</a:t>
            </a:r>
            <a:endParaRPr lang="en-US" sz="2000" i="1" kern="1200" dirty="0">
              <a:solidFill>
                <a:schemeClr val="tx1"/>
              </a:solidFill>
              <a:latin typeface="+mn-lt"/>
              <a:ea typeface="+mn-ea"/>
              <a:cs typeface="+mn-cs"/>
            </a:endParaRPr>
          </a:p>
        </p:txBody>
      </p:sp>
    </p:spTree>
    <p:extLst>
      <p:ext uri="{BB962C8B-B14F-4D97-AF65-F5344CB8AC3E}">
        <p14:creationId xmlns:p14="http://schemas.microsoft.com/office/powerpoint/2010/main" val="3129502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smtClean="0"/>
              <a:t>Problem?</a:t>
            </a:r>
            <a:endParaRPr lang="en-US" dirty="0"/>
          </a:p>
        </p:txBody>
      </p:sp>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7316" y="1219200"/>
            <a:ext cx="8382000" cy="49663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image3.png" descr="bloq-logo.png"/>
          <p:cNvPicPr>
            <a:picLocks noChangeAspect="1"/>
          </p:cNvPicPr>
          <p:nvPr/>
        </p:nvPicPr>
        <p:blipFill>
          <a:blip r:embed="rId4">
            <a:extLst/>
          </a:blip>
          <a:stretch>
            <a:fillRect/>
          </a:stretch>
        </p:blipFill>
        <p:spPr>
          <a:xfrm>
            <a:off x="8237272" y="76200"/>
            <a:ext cx="830528" cy="400610"/>
          </a:xfrm>
          <a:prstGeom prst="rect">
            <a:avLst/>
          </a:prstGeom>
          <a:ln w="12700">
            <a:miter lim="400000"/>
          </a:ln>
        </p:spPr>
      </p:pic>
      <p:pic>
        <p:nvPicPr>
          <p:cNvPr id="5" name="image4.png"/>
          <p:cNvPicPr>
            <a:picLocks noChangeAspect="1"/>
          </p:cNvPicPr>
          <p:nvPr/>
        </p:nvPicPr>
        <p:blipFill>
          <a:blip r:embed="rId5">
            <a:extLst/>
          </a:blip>
          <a:stretch>
            <a:fillRect/>
          </a:stretch>
        </p:blipFill>
        <p:spPr>
          <a:xfrm>
            <a:off x="8458200" y="6697280"/>
            <a:ext cx="624704" cy="84520"/>
          </a:xfrm>
          <a:prstGeom prst="rect">
            <a:avLst/>
          </a:prstGeom>
          <a:ln w="12700">
            <a:miter lim="400000"/>
          </a:ln>
        </p:spPr>
      </p:pic>
      <p:sp>
        <p:nvSpPr>
          <p:cNvPr id="3" name="Slide Number Placeholder 2"/>
          <p:cNvSpPr>
            <a:spLocks noGrp="1"/>
          </p:cNvSpPr>
          <p:nvPr>
            <p:ph type="sldNum" sz="quarter" idx="12"/>
          </p:nvPr>
        </p:nvSpPr>
        <p:spPr/>
        <p:txBody>
          <a:bodyPr/>
          <a:lstStyle/>
          <a:p>
            <a:fld id="{B2FC610D-FAE1-464C-9CF3-920562D0AD66}" type="slidenum">
              <a:rPr lang="en-US" smtClean="0"/>
              <a:t>4</a:t>
            </a:fld>
            <a:endParaRPr lang="en-US"/>
          </a:p>
        </p:txBody>
      </p:sp>
    </p:spTree>
    <p:extLst>
      <p:ext uri="{BB962C8B-B14F-4D97-AF65-F5344CB8AC3E}">
        <p14:creationId xmlns:p14="http://schemas.microsoft.com/office/powerpoint/2010/main" val="19893654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990600" y="2951437"/>
            <a:ext cx="7010400" cy="32766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514350" indent="-514350" algn="l">
              <a:buAutoNum type="arabicPeriod"/>
            </a:pPr>
            <a:r>
              <a:rPr lang="en-US" sz="3200" dirty="0" smtClean="0"/>
              <a:t>How </a:t>
            </a:r>
            <a:r>
              <a:rPr lang="en-US" sz="3200" b="1" i="1" dirty="0" smtClean="0"/>
              <a:t>relevant</a:t>
            </a:r>
            <a:r>
              <a:rPr lang="en-US" sz="3200" dirty="0" smtClean="0"/>
              <a:t> is Mining to Mainchain Bitcoin </a:t>
            </a:r>
            <a:r>
              <a:rPr lang="en-US" sz="3200" i="1" dirty="0" smtClean="0"/>
              <a:t>investors</a:t>
            </a:r>
            <a:r>
              <a:rPr lang="en-US" sz="3200" dirty="0"/>
              <a:t> </a:t>
            </a:r>
            <a:r>
              <a:rPr lang="en-US" sz="3200" dirty="0" smtClean="0"/>
              <a:t>and </a:t>
            </a:r>
            <a:r>
              <a:rPr lang="en-US" sz="3200" i="1" dirty="0" smtClean="0"/>
              <a:t>users</a:t>
            </a:r>
            <a:r>
              <a:rPr lang="en-US" sz="3200" dirty="0" smtClean="0"/>
              <a:t>?</a:t>
            </a:r>
          </a:p>
          <a:p>
            <a:pPr marL="514350" indent="-514350" algn="l">
              <a:buAutoNum type="arabicPeriod"/>
            </a:pPr>
            <a:r>
              <a:rPr lang="en-US" sz="3200" dirty="0" smtClean="0"/>
              <a:t>Min</a:t>
            </a:r>
            <a:r>
              <a:rPr lang="en-US" sz="3200" u="sng" dirty="0" smtClean="0"/>
              <a:t>ing</a:t>
            </a:r>
            <a:r>
              <a:rPr lang="en-US" sz="3200" dirty="0" smtClean="0"/>
              <a:t> is innovative and important. Min</a:t>
            </a:r>
            <a:r>
              <a:rPr lang="en-US" sz="3200" u="sng" dirty="0" smtClean="0"/>
              <a:t>ers</a:t>
            </a:r>
            <a:r>
              <a:rPr lang="en-US" sz="3200" dirty="0" smtClean="0"/>
              <a:t> (and their decisions) aren’t.</a:t>
            </a:r>
          </a:p>
          <a:p>
            <a:pPr algn="l"/>
            <a:endParaRPr lang="en-US" sz="3200" dirty="0"/>
          </a:p>
          <a:p>
            <a:pPr algn="l"/>
            <a:r>
              <a:rPr lang="en-US" sz="3200" dirty="0" smtClean="0"/>
              <a:t>Only talking about the Mainchain.</a:t>
            </a:r>
            <a:endParaRPr lang="en-US" sz="7200" dirty="0"/>
          </a:p>
        </p:txBody>
      </p:sp>
      <p:sp>
        <p:nvSpPr>
          <p:cNvPr id="2" name="Title 1"/>
          <p:cNvSpPr>
            <a:spLocks noGrp="1"/>
          </p:cNvSpPr>
          <p:nvPr>
            <p:ph type="title"/>
          </p:nvPr>
        </p:nvSpPr>
        <p:spPr>
          <a:xfrm>
            <a:off x="152400" y="562799"/>
            <a:ext cx="8763000" cy="2077763"/>
          </a:xfrm>
        </p:spPr>
        <p:txBody>
          <a:bodyPr>
            <a:noAutofit/>
          </a:bodyPr>
          <a:lstStyle/>
          <a:p>
            <a:r>
              <a:rPr lang="en-US" sz="5400" dirty="0" smtClean="0"/>
              <a:t>Part 2 (Interlude):</a:t>
            </a:r>
            <a:br>
              <a:rPr lang="en-US" sz="5400" dirty="0" smtClean="0"/>
            </a:br>
            <a:r>
              <a:rPr lang="en-US" sz="5400" dirty="0" smtClean="0"/>
              <a:t>The Docile Miner</a:t>
            </a:r>
            <a:endParaRPr lang="en-US" sz="7200" dirty="0"/>
          </a:p>
        </p:txBody>
      </p:sp>
      <p:sp>
        <p:nvSpPr>
          <p:cNvPr id="3" name="Slide Number Placeholder 2"/>
          <p:cNvSpPr>
            <a:spLocks noGrp="1"/>
          </p:cNvSpPr>
          <p:nvPr>
            <p:ph type="sldNum" sz="quarter" idx="12"/>
          </p:nvPr>
        </p:nvSpPr>
        <p:spPr/>
        <p:txBody>
          <a:bodyPr/>
          <a:lstStyle/>
          <a:p>
            <a:fld id="{B2FC610D-FAE1-464C-9CF3-920562D0AD66}" type="slidenum">
              <a:rPr lang="en-US" smtClean="0"/>
              <a:t>40</a:t>
            </a:fld>
            <a:endParaRPr lang="en-US"/>
          </a:p>
        </p:txBody>
      </p:sp>
    </p:spTree>
    <p:extLst>
      <p:ext uri="{BB962C8B-B14F-4D97-AF65-F5344CB8AC3E}">
        <p14:creationId xmlns:p14="http://schemas.microsoft.com/office/powerpoint/2010/main" val="71785852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100813" y="914400"/>
            <a:ext cx="6348493" cy="2070700"/>
          </a:xfrm>
          <a:prstGeom prst="rect">
            <a:avLst/>
          </a:prstGeom>
          <a:ln>
            <a:noFill/>
          </a:ln>
          <a:effectLst>
            <a:outerShdw blurRad="292100" dist="139700" dir="2700000" algn="tl" rotWithShape="0">
              <a:srgbClr val="333333">
                <a:alpha val="65000"/>
              </a:srgbClr>
            </a:outerShdw>
          </a:effectLst>
        </p:spPr>
      </p:pic>
      <p:sp>
        <p:nvSpPr>
          <p:cNvPr id="2" name="Title 1"/>
          <p:cNvSpPr>
            <a:spLocks noGrp="1"/>
          </p:cNvSpPr>
          <p:nvPr>
            <p:ph type="title"/>
          </p:nvPr>
        </p:nvSpPr>
        <p:spPr>
          <a:xfrm>
            <a:off x="17188" y="-124867"/>
            <a:ext cx="8229600" cy="1143000"/>
          </a:xfrm>
        </p:spPr>
        <p:txBody>
          <a:bodyPr>
            <a:normAutofit/>
          </a:bodyPr>
          <a:lstStyle/>
          <a:p>
            <a:r>
              <a:rPr lang="en-US" sz="5400" dirty="0" smtClean="0"/>
              <a:t>Often Heard</a:t>
            </a:r>
            <a:endParaRPr lang="en-US" sz="5400" dirty="0"/>
          </a:p>
        </p:txBody>
      </p:sp>
      <p:sp>
        <p:nvSpPr>
          <p:cNvPr id="4" name="Slide Number Placeholder 3"/>
          <p:cNvSpPr>
            <a:spLocks noGrp="1"/>
          </p:cNvSpPr>
          <p:nvPr>
            <p:ph type="sldNum" sz="quarter" idx="12"/>
          </p:nvPr>
        </p:nvSpPr>
        <p:spPr/>
        <p:txBody>
          <a:bodyPr/>
          <a:lstStyle/>
          <a:p>
            <a:fld id="{B2FC610D-FAE1-464C-9CF3-920562D0AD66}" type="slidenum">
              <a:rPr lang="en-US" smtClean="0"/>
              <a:t>41</a:t>
            </a:fld>
            <a:endParaRPr lang="en-US" dirty="0"/>
          </a:p>
        </p:txBody>
      </p:sp>
      <p:sp>
        <p:nvSpPr>
          <p:cNvPr id="8" name="TextBox 7"/>
          <p:cNvSpPr txBox="1"/>
          <p:nvPr/>
        </p:nvSpPr>
        <p:spPr>
          <a:xfrm>
            <a:off x="119474" y="6124613"/>
            <a:ext cx="7349576" cy="584775"/>
          </a:xfrm>
          <a:prstGeom prst="rect">
            <a:avLst/>
          </a:prstGeom>
          <a:noFill/>
        </p:spPr>
        <p:txBody>
          <a:bodyPr wrap="none" rtlCol="0">
            <a:spAutoFit/>
          </a:bodyPr>
          <a:lstStyle/>
          <a:p>
            <a:r>
              <a:rPr lang="en-US" sz="3200" dirty="0" smtClean="0"/>
              <a:t>Point about </a:t>
            </a:r>
            <a:r>
              <a:rPr lang="en-US" sz="3200" dirty="0" smtClean="0">
                <a:solidFill>
                  <a:srgbClr val="0070C0"/>
                </a:solidFill>
              </a:rPr>
              <a:t>Min</a:t>
            </a:r>
            <a:r>
              <a:rPr lang="en-US" sz="3200" b="1" u="sng" dirty="0" smtClean="0">
                <a:solidFill>
                  <a:srgbClr val="0070C0"/>
                </a:solidFill>
              </a:rPr>
              <a:t>ers</a:t>
            </a:r>
            <a:r>
              <a:rPr lang="en-US" sz="3200" dirty="0" smtClean="0"/>
              <a:t>  </a:t>
            </a:r>
            <a:r>
              <a:rPr lang="en-US" sz="3200" dirty="0" smtClean="0">
                <a:sym typeface="Wingdings" panose="05000000000000000000" pitchFamily="2" charset="2"/>
              </a:rPr>
              <a:t> Point about </a:t>
            </a:r>
            <a:r>
              <a:rPr lang="en-US" sz="3200" dirty="0" smtClean="0">
                <a:solidFill>
                  <a:srgbClr val="FF0000"/>
                </a:solidFill>
                <a:sym typeface="Wingdings" panose="05000000000000000000" pitchFamily="2" charset="2"/>
              </a:rPr>
              <a:t>Bitcoin</a:t>
            </a:r>
            <a:endParaRPr lang="en-US" sz="3200" b="1" u="sng" dirty="0">
              <a:solidFill>
                <a:srgbClr val="FF0000"/>
              </a:solidFill>
            </a:endParaRPr>
          </a:p>
        </p:txBody>
      </p:sp>
      <p:pic>
        <p:nvPicPr>
          <p:cNvPr id="6" name="Content Placeholder 5"/>
          <p:cNvPicPr>
            <a:picLocks noGrp="1" noChangeAspect="1"/>
          </p:cNvPicPr>
          <p:nvPr>
            <p:ph idx="1"/>
          </p:nvPr>
        </p:nvPicPr>
        <p:blipFill>
          <a:blip r:embed="rId4"/>
          <a:stretch>
            <a:fillRect/>
          </a:stretch>
        </p:blipFill>
        <p:spPr>
          <a:xfrm>
            <a:off x="433873" y="1886434"/>
            <a:ext cx="7739034" cy="1426410"/>
          </a:xfrm>
          <a:prstGeom prst="rect">
            <a:avLst/>
          </a:prstGeom>
          <a:ln>
            <a:noFill/>
          </a:ln>
          <a:effectLst>
            <a:outerShdw blurRad="292100" dist="139700" dir="2700000" algn="tl" rotWithShape="0">
              <a:srgbClr val="333333">
                <a:alpha val="65000"/>
              </a:srgbClr>
            </a:outerShdw>
          </a:effectLst>
        </p:spPr>
      </p:pic>
      <p:sp>
        <p:nvSpPr>
          <p:cNvPr id="12" name="Rectangle 11"/>
          <p:cNvSpPr/>
          <p:nvPr/>
        </p:nvSpPr>
        <p:spPr>
          <a:xfrm>
            <a:off x="457200" y="1886435"/>
            <a:ext cx="7715707" cy="1426410"/>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5"/>
          <a:stretch>
            <a:fillRect/>
          </a:stretch>
        </p:blipFill>
        <p:spPr>
          <a:xfrm>
            <a:off x="644598" y="2593904"/>
            <a:ext cx="7778157" cy="1733504"/>
          </a:xfrm>
          <a:prstGeom prst="rect">
            <a:avLst/>
          </a:prstGeom>
          <a:ln>
            <a:noFill/>
          </a:ln>
          <a:effectLst>
            <a:outerShdw blurRad="292100" dist="139700" dir="2700000" algn="tl" rotWithShape="0">
              <a:srgbClr val="333333">
                <a:alpha val="65000"/>
              </a:srgbClr>
            </a:outerShdw>
          </a:effectLst>
        </p:spPr>
      </p:pic>
      <p:sp>
        <p:nvSpPr>
          <p:cNvPr id="11" name="Rounded Rectangle 10"/>
          <p:cNvSpPr/>
          <p:nvPr/>
        </p:nvSpPr>
        <p:spPr>
          <a:xfrm>
            <a:off x="644598" y="2576225"/>
            <a:ext cx="7728148" cy="770501"/>
          </a:xfrm>
          <a:prstGeom prst="roundRect">
            <a:avLst/>
          </a:prstGeom>
          <a:noFill/>
          <a:ln w="762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633712" y="2627874"/>
            <a:ext cx="7715707" cy="1699533"/>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5" name="Picture 4"/>
          <p:cNvPicPr>
            <a:picLocks noChangeAspect="1"/>
          </p:cNvPicPr>
          <p:nvPr/>
        </p:nvPicPr>
        <p:blipFill rotWithShape="1">
          <a:blip r:embed="rId6"/>
          <a:srcRect b="19320"/>
          <a:stretch/>
        </p:blipFill>
        <p:spPr>
          <a:xfrm>
            <a:off x="614734" y="4396402"/>
            <a:ext cx="8046704" cy="1597870"/>
          </a:xfrm>
          <a:prstGeom prst="rect">
            <a:avLst/>
          </a:prstGeom>
          <a:ln>
            <a:noFill/>
          </a:ln>
          <a:effectLst>
            <a:outerShdw blurRad="292100" dist="139700" dir="2700000" algn="tl" rotWithShape="0">
              <a:srgbClr val="333333">
                <a:alpha val="65000"/>
              </a:srgbClr>
            </a:outerShdw>
          </a:effectLst>
        </p:spPr>
      </p:pic>
      <p:sp>
        <p:nvSpPr>
          <p:cNvPr id="14" name="Rectangle 13"/>
          <p:cNvSpPr/>
          <p:nvPr/>
        </p:nvSpPr>
        <p:spPr>
          <a:xfrm>
            <a:off x="644598" y="4372853"/>
            <a:ext cx="8016840" cy="1621419"/>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 name="Rounded Rectangle 9"/>
          <p:cNvSpPr/>
          <p:nvPr/>
        </p:nvSpPr>
        <p:spPr>
          <a:xfrm>
            <a:off x="561386" y="5035501"/>
            <a:ext cx="8153400" cy="718852"/>
          </a:xfrm>
          <a:prstGeom prst="round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p:cNvSpPr/>
          <p:nvPr/>
        </p:nvSpPr>
        <p:spPr>
          <a:xfrm>
            <a:off x="560376" y="3910809"/>
            <a:ext cx="5062482" cy="507089"/>
          </a:xfrm>
          <a:prstGeom prst="roundRect">
            <a:avLst/>
          </a:prstGeom>
          <a:noFill/>
          <a:ln w="762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2224869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100813" y="914400"/>
            <a:ext cx="6348493" cy="2070700"/>
          </a:xfrm>
          <a:prstGeom prst="rect">
            <a:avLst/>
          </a:prstGeom>
          <a:ln>
            <a:noFill/>
          </a:ln>
          <a:effectLst>
            <a:outerShdw blurRad="292100" dist="139700" dir="2700000" algn="tl" rotWithShape="0">
              <a:srgbClr val="333333">
                <a:alpha val="65000"/>
              </a:srgbClr>
            </a:outerShdw>
          </a:effectLst>
        </p:spPr>
      </p:pic>
      <p:sp>
        <p:nvSpPr>
          <p:cNvPr id="2" name="Title 1"/>
          <p:cNvSpPr>
            <a:spLocks noGrp="1"/>
          </p:cNvSpPr>
          <p:nvPr>
            <p:ph type="title"/>
          </p:nvPr>
        </p:nvSpPr>
        <p:spPr>
          <a:xfrm>
            <a:off x="17188" y="-124867"/>
            <a:ext cx="8229600" cy="1143000"/>
          </a:xfrm>
        </p:spPr>
        <p:txBody>
          <a:bodyPr>
            <a:normAutofit/>
          </a:bodyPr>
          <a:lstStyle/>
          <a:p>
            <a:r>
              <a:rPr lang="en-US" sz="5400" dirty="0" smtClean="0"/>
              <a:t>Often Heard</a:t>
            </a:r>
            <a:endParaRPr lang="en-US" sz="5400" dirty="0"/>
          </a:p>
        </p:txBody>
      </p:sp>
      <p:sp>
        <p:nvSpPr>
          <p:cNvPr id="4" name="Slide Number Placeholder 3"/>
          <p:cNvSpPr>
            <a:spLocks noGrp="1"/>
          </p:cNvSpPr>
          <p:nvPr>
            <p:ph type="sldNum" sz="quarter" idx="12"/>
          </p:nvPr>
        </p:nvSpPr>
        <p:spPr/>
        <p:txBody>
          <a:bodyPr/>
          <a:lstStyle/>
          <a:p>
            <a:fld id="{B2FC610D-FAE1-464C-9CF3-920562D0AD66}" type="slidenum">
              <a:rPr lang="en-US" smtClean="0"/>
              <a:t>42</a:t>
            </a:fld>
            <a:endParaRPr lang="en-US" dirty="0"/>
          </a:p>
        </p:txBody>
      </p:sp>
      <p:sp>
        <p:nvSpPr>
          <p:cNvPr id="8" name="TextBox 7"/>
          <p:cNvSpPr txBox="1"/>
          <p:nvPr/>
        </p:nvSpPr>
        <p:spPr>
          <a:xfrm>
            <a:off x="119474" y="6124613"/>
            <a:ext cx="7349576" cy="584775"/>
          </a:xfrm>
          <a:prstGeom prst="rect">
            <a:avLst/>
          </a:prstGeom>
          <a:noFill/>
        </p:spPr>
        <p:txBody>
          <a:bodyPr wrap="none" rtlCol="0">
            <a:spAutoFit/>
          </a:bodyPr>
          <a:lstStyle/>
          <a:p>
            <a:r>
              <a:rPr lang="en-US" sz="3200" dirty="0" smtClean="0"/>
              <a:t>Point about </a:t>
            </a:r>
            <a:r>
              <a:rPr lang="en-US" sz="3200" dirty="0" smtClean="0">
                <a:solidFill>
                  <a:srgbClr val="0070C0"/>
                </a:solidFill>
              </a:rPr>
              <a:t>Min</a:t>
            </a:r>
            <a:r>
              <a:rPr lang="en-US" sz="3200" b="1" u="sng" dirty="0" smtClean="0">
                <a:solidFill>
                  <a:srgbClr val="0070C0"/>
                </a:solidFill>
              </a:rPr>
              <a:t>ers</a:t>
            </a:r>
            <a:r>
              <a:rPr lang="en-US" sz="3200" dirty="0" smtClean="0"/>
              <a:t>  </a:t>
            </a:r>
            <a:r>
              <a:rPr lang="en-US" sz="3200" dirty="0" smtClean="0">
                <a:sym typeface="Wingdings" panose="05000000000000000000" pitchFamily="2" charset="2"/>
              </a:rPr>
              <a:t> Point about </a:t>
            </a:r>
            <a:r>
              <a:rPr lang="en-US" sz="3200" dirty="0" smtClean="0">
                <a:solidFill>
                  <a:srgbClr val="FF0000"/>
                </a:solidFill>
                <a:sym typeface="Wingdings" panose="05000000000000000000" pitchFamily="2" charset="2"/>
              </a:rPr>
              <a:t>Bitcoin</a:t>
            </a:r>
            <a:endParaRPr lang="en-US" sz="3200" b="1" u="sng" dirty="0">
              <a:solidFill>
                <a:srgbClr val="FF0000"/>
              </a:solidFill>
            </a:endParaRPr>
          </a:p>
        </p:txBody>
      </p:sp>
      <p:pic>
        <p:nvPicPr>
          <p:cNvPr id="6" name="Content Placeholder 5"/>
          <p:cNvPicPr>
            <a:picLocks noGrp="1" noChangeAspect="1"/>
          </p:cNvPicPr>
          <p:nvPr>
            <p:ph idx="1"/>
          </p:nvPr>
        </p:nvPicPr>
        <p:blipFill>
          <a:blip r:embed="rId4"/>
          <a:stretch>
            <a:fillRect/>
          </a:stretch>
        </p:blipFill>
        <p:spPr>
          <a:xfrm>
            <a:off x="433873" y="1886434"/>
            <a:ext cx="7739034" cy="1426410"/>
          </a:xfrm>
          <a:prstGeom prst="rect">
            <a:avLst/>
          </a:prstGeom>
          <a:ln>
            <a:noFill/>
          </a:ln>
          <a:effectLst>
            <a:outerShdw blurRad="292100" dist="139700" dir="2700000" algn="tl" rotWithShape="0">
              <a:srgbClr val="333333">
                <a:alpha val="65000"/>
              </a:srgbClr>
            </a:outerShdw>
          </a:effectLst>
        </p:spPr>
      </p:pic>
      <p:sp>
        <p:nvSpPr>
          <p:cNvPr id="12" name="Rectangle 11"/>
          <p:cNvSpPr/>
          <p:nvPr/>
        </p:nvSpPr>
        <p:spPr>
          <a:xfrm>
            <a:off x="457200" y="1886435"/>
            <a:ext cx="7715707" cy="1426410"/>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5"/>
          <a:stretch>
            <a:fillRect/>
          </a:stretch>
        </p:blipFill>
        <p:spPr>
          <a:xfrm>
            <a:off x="644598" y="2593904"/>
            <a:ext cx="7778157" cy="1733504"/>
          </a:xfrm>
          <a:prstGeom prst="rect">
            <a:avLst/>
          </a:prstGeom>
          <a:ln>
            <a:noFill/>
          </a:ln>
          <a:effectLst>
            <a:outerShdw blurRad="292100" dist="139700" dir="2700000" algn="tl" rotWithShape="0">
              <a:srgbClr val="333333">
                <a:alpha val="65000"/>
              </a:srgbClr>
            </a:outerShdw>
          </a:effectLst>
        </p:spPr>
      </p:pic>
      <p:sp>
        <p:nvSpPr>
          <p:cNvPr id="11" name="Rounded Rectangle 10"/>
          <p:cNvSpPr/>
          <p:nvPr/>
        </p:nvSpPr>
        <p:spPr>
          <a:xfrm>
            <a:off x="644598" y="2576225"/>
            <a:ext cx="7728148" cy="770501"/>
          </a:xfrm>
          <a:prstGeom prst="roundRect">
            <a:avLst/>
          </a:prstGeom>
          <a:noFill/>
          <a:ln w="762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633712" y="2627874"/>
            <a:ext cx="7715707" cy="1699533"/>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5" name="Picture 4"/>
          <p:cNvPicPr>
            <a:picLocks noChangeAspect="1"/>
          </p:cNvPicPr>
          <p:nvPr/>
        </p:nvPicPr>
        <p:blipFill rotWithShape="1">
          <a:blip r:embed="rId6"/>
          <a:srcRect b="19320"/>
          <a:stretch/>
        </p:blipFill>
        <p:spPr>
          <a:xfrm>
            <a:off x="614734" y="4396402"/>
            <a:ext cx="8046704" cy="1597870"/>
          </a:xfrm>
          <a:prstGeom prst="rect">
            <a:avLst/>
          </a:prstGeom>
          <a:ln>
            <a:noFill/>
          </a:ln>
          <a:effectLst>
            <a:outerShdw blurRad="292100" dist="139700" dir="2700000" algn="tl" rotWithShape="0">
              <a:srgbClr val="333333">
                <a:alpha val="65000"/>
              </a:srgbClr>
            </a:outerShdw>
          </a:effectLst>
        </p:spPr>
      </p:pic>
      <p:sp>
        <p:nvSpPr>
          <p:cNvPr id="14" name="Rectangle 13"/>
          <p:cNvSpPr/>
          <p:nvPr/>
        </p:nvSpPr>
        <p:spPr>
          <a:xfrm>
            <a:off x="644598" y="4372853"/>
            <a:ext cx="8016840" cy="1621419"/>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 name="Rounded Rectangle 9"/>
          <p:cNvSpPr/>
          <p:nvPr/>
        </p:nvSpPr>
        <p:spPr>
          <a:xfrm>
            <a:off x="561386" y="5035501"/>
            <a:ext cx="8153400" cy="718852"/>
          </a:xfrm>
          <a:prstGeom prst="round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p:cNvSpPr/>
          <p:nvPr/>
        </p:nvSpPr>
        <p:spPr>
          <a:xfrm>
            <a:off x="560376" y="3910809"/>
            <a:ext cx="5062482" cy="507089"/>
          </a:xfrm>
          <a:prstGeom prst="roundRect">
            <a:avLst/>
          </a:prstGeom>
          <a:noFill/>
          <a:ln w="762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p:cNvPicPr>
            <a:picLocks noChangeAspect="1"/>
          </p:cNvPicPr>
          <p:nvPr/>
        </p:nvPicPr>
        <p:blipFill>
          <a:blip r:embed="rId7"/>
          <a:stretch>
            <a:fillRect/>
          </a:stretch>
        </p:blipFill>
        <p:spPr>
          <a:xfrm>
            <a:off x="310882" y="642509"/>
            <a:ext cx="8395580" cy="606687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20336937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Bitcoin != Mining</a:t>
            </a:r>
            <a:endParaRPr lang="en-US" dirty="0"/>
          </a:p>
        </p:txBody>
      </p:sp>
      <p:sp>
        <p:nvSpPr>
          <p:cNvPr id="4" name="Slide Number Placeholder 3"/>
          <p:cNvSpPr>
            <a:spLocks noGrp="1"/>
          </p:cNvSpPr>
          <p:nvPr>
            <p:ph type="sldNum" sz="quarter" idx="12"/>
          </p:nvPr>
        </p:nvSpPr>
        <p:spPr/>
        <p:txBody>
          <a:bodyPr/>
          <a:lstStyle/>
          <a:p>
            <a:fld id="{B2FC610D-FAE1-464C-9CF3-920562D0AD66}" type="slidenum">
              <a:rPr lang="en-US" smtClean="0"/>
              <a:t>43</a:t>
            </a:fld>
            <a:endParaRPr lang="en-US" dirty="0"/>
          </a:p>
        </p:txBody>
      </p:sp>
      <p:pic>
        <p:nvPicPr>
          <p:cNvPr id="5" name="Picture 4"/>
          <p:cNvPicPr>
            <a:picLocks noChangeAspect="1"/>
          </p:cNvPicPr>
          <p:nvPr/>
        </p:nvPicPr>
        <p:blipFill>
          <a:blip r:embed="rId3"/>
          <a:stretch>
            <a:fillRect/>
          </a:stretch>
        </p:blipFill>
        <p:spPr>
          <a:xfrm>
            <a:off x="849622" y="1417638"/>
            <a:ext cx="9144000" cy="4749745"/>
          </a:xfrm>
          <a:prstGeom prst="rect">
            <a:avLst/>
          </a:prstGeom>
          <a:ln>
            <a:noFill/>
          </a:ln>
          <a:effectLst>
            <a:outerShdw blurRad="292100" dist="139700" dir="2700000" algn="tl" rotWithShape="0">
              <a:srgbClr val="333333">
                <a:alpha val="65000"/>
              </a:srgbClr>
            </a:outerShdw>
          </a:effectLst>
        </p:spPr>
      </p:pic>
      <p:sp>
        <p:nvSpPr>
          <p:cNvPr id="6" name="Rounded Rectangle 5"/>
          <p:cNvSpPr/>
          <p:nvPr/>
        </p:nvSpPr>
        <p:spPr>
          <a:xfrm>
            <a:off x="34212" y="2164594"/>
            <a:ext cx="4537788" cy="1797806"/>
          </a:xfrm>
          <a:prstGeom prst="round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849622" y="2910854"/>
            <a:ext cx="381000" cy="3048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8" name="Rectangle 7"/>
          <p:cNvSpPr/>
          <p:nvPr/>
        </p:nvSpPr>
        <p:spPr>
          <a:xfrm>
            <a:off x="1442116" y="2809056"/>
            <a:ext cx="538084" cy="66402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9" name="Rectangle 8"/>
          <p:cNvSpPr/>
          <p:nvPr/>
        </p:nvSpPr>
        <p:spPr>
          <a:xfrm>
            <a:off x="2235996" y="2950861"/>
            <a:ext cx="269042" cy="11974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 name="Rectangle 9"/>
          <p:cNvSpPr/>
          <p:nvPr/>
        </p:nvSpPr>
        <p:spPr>
          <a:xfrm>
            <a:off x="2354221" y="3215654"/>
            <a:ext cx="160379" cy="23069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1" name="Rectangle 10"/>
          <p:cNvSpPr/>
          <p:nvPr/>
        </p:nvSpPr>
        <p:spPr>
          <a:xfrm>
            <a:off x="2777510" y="2869618"/>
            <a:ext cx="379060" cy="46138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2" name="Oval 11"/>
          <p:cNvSpPr/>
          <p:nvPr/>
        </p:nvSpPr>
        <p:spPr>
          <a:xfrm>
            <a:off x="228600" y="2432903"/>
            <a:ext cx="3352800" cy="1188206"/>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228600" y="2362200"/>
            <a:ext cx="4114800" cy="1416806"/>
          </a:xfrm>
          <a:prstGeom prst="ellipse">
            <a:avLst/>
          </a:prstGeom>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p:cNvSpPr/>
          <p:nvPr/>
        </p:nvSpPr>
        <p:spPr>
          <a:xfrm>
            <a:off x="3745276" y="2897585"/>
            <a:ext cx="389268" cy="3460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a:t>
            </a:r>
            <a:endParaRPr lang="en-US" dirty="0"/>
          </a:p>
        </p:txBody>
      </p:sp>
      <p:sp>
        <p:nvSpPr>
          <p:cNvPr id="15" name="TextBox 14"/>
          <p:cNvSpPr txBox="1"/>
          <p:nvPr/>
        </p:nvSpPr>
        <p:spPr>
          <a:xfrm>
            <a:off x="1079335" y="2489942"/>
            <a:ext cx="1862305" cy="369332"/>
          </a:xfrm>
          <a:prstGeom prst="rect">
            <a:avLst/>
          </a:prstGeom>
          <a:noFill/>
          <a:ln>
            <a:noFill/>
          </a:ln>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r>
              <a:rPr lang="en-US" b="1" dirty="0" smtClean="0">
                <a:solidFill>
                  <a:schemeClr val="accent2">
                    <a:lumMod val="75000"/>
                  </a:schemeClr>
                </a:solidFill>
              </a:rPr>
              <a:t>Pre-existing Ideas</a:t>
            </a:r>
            <a:endParaRPr lang="en-US" b="1" dirty="0">
              <a:solidFill>
                <a:schemeClr val="accent2">
                  <a:lumMod val="75000"/>
                </a:schemeClr>
              </a:solidFill>
            </a:endParaRPr>
          </a:p>
        </p:txBody>
      </p:sp>
      <p:sp>
        <p:nvSpPr>
          <p:cNvPr id="16" name="Rectangle 15"/>
          <p:cNvSpPr/>
          <p:nvPr/>
        </p:nvSpPr>
        <p:spPr>
          <a:xfrm>
            <a:off x="1040122" y="3360853"/>
            <a:ext cx="278803" cy="8169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3530162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smtClean="0"/>
              <a:t>We’re &gt;50% Done Already</a:t>
            </a:r>
            <a:br>
              <a:rPr lang="en-US" dirty="0" smtClean="0"/>
            </a:br>
            <a:r>
              <a:rPr lang="en-US" sz="3200" dirty="0" smtClean="0"/>
              <a:t>-- The Purpose(s)</a:t>
            </a:r>
            <a:r>
              <a:rPr lang="en-US" sz="3200" baseline="0" dirty="0" smtClean="0"/>
              <a:t> of Mining</a:t>
            </a:r>
            <a:endParaRPr lang="en-US" dirty="0"/>
          </a:p>
        </p:txBody>
      </p:sp>
      <p:sp>
        <p:nvSpPr>
          <p:cNvPr id="3" name="Content Placeholder 2"/>
          <p:cNvSpPr>
            <a:spLocks noGrp="1"/>
          </p:cNvSpPr>
          <p:nvPr>
            <p:ph idx="1"/>
          </p:nvPr>
        </p:nvSpPr>
        <p:spPr>
          <a:xfrm>
            <a:off x="457199" y="3352800"/>
            <a:ext cx="8229600" cy="3186112"/>
          </a:xfrm>
        </p:spPr>
        <p:txBody>
          <a:bodyPr>
            <a:normAutofit lnSpcReduction="10000"/>
          </a:bodyPr>
          <a:lstStyle/>
          <a:p>
            <a:pPr marL="514350" indent="-514350">
              <a:buFont typeface="+mj-lt"/>
              <a:buAutoNum type="arabicPeriod"/>
            </a:pPr>
            <a:endParaRPr lang="en-US" dirty="0" smtClean="0"/>
          </a:p>
          <a:p>
            <a:pPr marL="514350" indent="-514350">
              <a:buFont typeface="+mj-lt"/>
              <a:buAutoNum type="arabicPeriod"/>
            </a:pPr>
            <a:r>
              <a:rPr lang="en-US" dirty="0" smtClean="0"/>
              <a:t>Support Network</a:t>
            </a:r>
          </a:p>
          <a:p>
            <a:pPr marL="514350" indent="-514350">
              <a:buFont typeface="+mj-lt"/>
              <a:buAutoNum type="arabicPeriod"/>
            </a:pPr>
            <a:r>
              <a:rPr lang="en-US" dirty="0" smtClean="0"/>
              <a:t>Distribute coins slowly.</a:t>
            </a:r>
          </a:p>
          <a:p>
            <a:pPr lvl="1"/>
            <a:r>
              <a:rPr lang="en-US" dirty="0" smtClean="0"/>
              <a:t>More important.</a:t>
            </a:r>
          </a:p>
          <a:p>
            <a:pPr lvl="1"/>
            <a:r>
              <a:rPr lang="en-US" dirty="0" smtClean="0"/>
              <a:t>(</a:t>
            </a:r>
            <a:r>
              <a:rPr lang="en-US" i="1" dirty="0" smtClean="0"/>
              <a:t>never</a:t>
            </a:r>
            <a:r>
              <a:rPr lang="en-US" dirty="0" smtClean="0"/>
              <a:t> affected by any centralization)</a:t>
            </a:r>
          </a:p>
          <a:p>
            <a:pPr lvl="1"/>
            <a:r>
              <a:rPr lang="en-US" dirty="0" smtClean="0"/>
              <a:t>Unaffected by sidechains.</a:t>
            </a:r>
          </a:p>
        </p:txBody>
      </p:sp>
      <p:sp>
        <p:nvSpPr>
          <p:cNvPr id="4" name="Slide Number Placeholder 3"/>
          <p:cNvSpPr>
            <a:spLocks noGrp="1"/>
          </p:cNvSpPr>
          <p:nvPr>
            <p:ph type="sldNum" sz="quarter" idx="12"/>
          </p:nvPr>
        </p:nvSpPr>
        <p:spPr/>
        <p:txBody>
          <a:bodyPr/>
          <a:lstStyle/>
          <a:p>
            <a:fld id="{B2FC610D-FAE1-464C-9CF3-920562D0AD66}" type="slidenum">
              <a:rPr lang="en-US" smtClean="0"/>
              <a:t>44</a:t>
            </a:fld>
            <a:endParaRPr lang="en-US"/>
          </a:p>
        </p:txBody>
      </p:sp>
      <p:pic>
        <p:nvPicPr>
          <p:cNvPr id="5" name="Picture 4"/>
          <p:cNvPicPr>
            <a:picLocks noChangeAspect="1"/>
          </p:cNvPicPr>
          <p:nvPr/>
        </p:nvPicPr>
        <p:blipFill>
          <a:blip r:embed="rId3"/>
          <a:stretch>
            <a:fillRect/>
          </a:stretch>
        </p:blipFill>
        <p:spPr>
          <a:xfrm>
            <a:off x="44320" y="1974771"/>
            <a:ext cx="9055359" cy="1371600"/>
          </a:xfrm>
          <a:prstGeom prst="rect">
            <a:avLst/>
          </a:prstGeom>
          <a:ln>
            <a:noFill/>
          </a:ln>
          <a:effectLst>
            <a:outerShdw blurRad="292100" dist="139700" dir="2700000" algn="tl" rotWithShape="0">
              <a:srgbClr val="333333">
                <a:alpha val="65000"/>
              </a:srgbClr>
            </a:outerShdw>
          </a:effectLst>
        </p:spPr>
      </p:pic>
      <p:sp>
        <p:nvSpPr>
          <p:cNvPr id="6" name="Rounded Rectangle 5"/>
          <p:cNvSpPr/>
          <p:nvPr/>
        </p:nvSpPr>
        <p:spPr>
          <a:xfrm>
            <a:off x="6749920" y="1974771"/>
            <a:ext cx="1618938" cy="365125"/>
          </a:xfrm>
          <a:prstGeom prst="roundRect">
            <a:avLst/>
          </a:prstGeom>
          <a:noFill/>
          <a:ln w="571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a:off x="3581400" y="2249408"/>
            <a:ext cx="4235319" cy="334963"/>
          </a:xfrm>
          <a:prstGeom prst="round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0070C0"/>
              </a:solidFill>
            </a:endParaRPr>
          </a:p>
        </p:txBody>
      </p:sp>
      <p:sp>
        <p:nvSpPr>
          <p:cNvPr id="8" name="Rounded Rectangle 7"/>
          <p:cNvSpPr/>
          <p:nvPr/>
        </p:nvSpPr>
        <p:spPr>
          <a:xfrm>
            <a:off x="44320" y="2554823"/>
            <a:ext cx="4625611" cy="258147"/>
          </a:xfrm>
          <a:prstGeom prst="round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0070C0"/>
              </a:solidFill>
            </a:endParaRPr>
          </a:p>
        </p:txBody>
      </p:sp>
      <p:sp>
        <p:nvSpPr>
          <p:cNvPr id="9" name="Rounded Rectangle 8"/>
          <p:cNvSpPr/>
          <p:nvPr/>
        </p:nvSpPr>
        <p:spPr>
          <a:xfrm>
            <a:off x="2635665" y="2249408"/>
            <a:ext cx="517187" cy="305415"/>
          </a:xfrm>
          <a:prstGeom prst="roundRect">
            <a:avLst/>
          </a:prstGeom>
          <a:noFill/>
          <a:ln w="571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p:cNvCxnSpPr/>
          <p:nvPr/>
        </p:nvCxnSpPr>
        <p:spPr>
          <a:xfrm flipH="1">
            <a:off x="7696200" y="2546271"/>
            <a:ext cx="552138" cy="0"/>
          </a:xfrm>
          <a:prstGeom prst="line">
            <a:avLst/>
          </a:prstGeom>
          <a:ln w="57150"/>
        </p:spPr>
        <p:style>
          <a:lnRef idx="2">
            <a:schemeClr val="accent2"/>
          </a:lnRef>
          <a:fillRef idx="0">
            <a:schemeClr val="accent2"/>
          </a:fillRef>
          <a:effectRef idx="1">
            <a:schemeClr val="accent2"/>
          </a:effectRef>
          <a:fontRef idx="minor">
            <a:schemeClr val="tx1"/>
          </a:fontRef>
        </p:style>
      </p:cxnSp>
      <p:sp>
        <p:nvSpPr>
          <p:cNvPr id="13" name="L-Shape 12"/>
          <p:cNvSpPr/>
          <p:nvPr/>
        </p:nvSpPr>
        <p:spPr>
          <a:xfrm rot="18292428">
            <a:off x="4921109" y="4231786"/>
            <a:ext cx="944851" cy="415437"/>
          </a:xfrm>
          <a:prstGeom prst="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1091736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https://sites.google.com/site/karnbiology/_/rsrc/1312400667744/evolution-classification/evolution.jpg?height=320&amp;width=26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10374" y="2302562"/>
            <a:ext cx="3508226" cy="4236350"/>
          </a:xfrm>
          <a:prstGeom prst="rect">
            <a:avLst/>
          </a:prstGeom>
          <a:noFill/>
          <a:extLst>
            <a:ext uri="{909E8E84-426E-40DD-AFC4-6F175D3DCCD1}">
              <a14:hiddenFill xmlns:a14="http://schemas.microsoft.com/office/drawing/2010/main">
                <a:solidFill>
                  <a:srgbClr val="FFFFFF"/>
                </a:solidFill>
              </a14:hiddenFill>
            </a:ext>
          </a:extLst>
        </p:spPr>
      </p:pic>
      <p:sp>
        <p:nvSpPr>
          <p:cNvPr id="34" name="Content Placeholder 2"/>
          <p:cNvSpPr txBox="1">
            <a:spLocks/>
          </p:cNvSpPr>
          <p:nvPr/>
        </p:nvSpPr>
        <p:spPr>
          <a:xfrm>
            <a:off x="456054" y="4480213"/>
            <a:ext cx="6688219" cy="2049163"/>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t>Competition (Process) vs. Competitors (Agents)</a:t>
            </a:r>
          </a:p>
          <a:p>
            <a:r>
              <a:rPr lang="en-US" dirty="0" smtClean="0"/>
              <a:t>Indifference </a:t>
            </a:r>
            <a:r>
              <a:rPr lang="en-US" dirty="0" smtClean="0">
                <a:sym typeface="Wingdings" panose="05000000000000000000" pitchFamily="2" charset="2"/>
              </a:rPr>
              <a:t> Health</a:t>
            </a:r>
            <a:endParaRPr lang="en-US" dirty="0" smtClean="0"/>
          </a:p>
          <a:p>
            <a:r>
              <a:rPr lang="en-US" sz="3600" dirty="0" smtClean="0"/>
              <a:t>Scale Fallacy, Anti-fragility.</a:t>
            </a:r>
          </a:p>
          <a:p>
            <a:pPr marL="0" indent="0">
              <a:buFont typeface="Arial" pitchFamily="34" charset="0"/>
              <a:buNone/>
            </a:pPr>
            <a:endParaRPr lang="en-US" sz="1800" dirty="0" smtClean="0"/>
          </a:p>
        </p:txBody>
      </p:sp>
      <p:sp>
        <p:nvSpPr>
          <p:cNvPr id="2" name="Title 1"/>
          <p:cNvSpPr>
            <a:spLocks noGrp="1"/>
          </p:cNvSpPr>
          <p:nvPr>
            <p:ph type="title"/>
          </p:nvPr>
        </p:nvSpPr>
        <p:spPr>
          <a:xfrm>
            <a:off x="304800" y="228600"/>
            <a:ext cx="5486400" cy="1143000"/>
          </a:xfrm>
        </p:spPr>
        <p:txBody>
          <a:bodyPr>
            <a:noAutofit/>
          </a:bodyPr>
          <a:lstStyle/>
          <a:p>
            <a:pPr algn="l"/>
            <a:r>
              <a:rPr lang="en-US" dirty="0" smtClean="0"/>
              <a:t>“Min</a:t>
            </a:r>
            <a:r>
              <a:rPr lang="en-US" b="1" u="sng" dirty="0" smtClean="0"/>
              <a:t>ing</a:t>
            </a:r>
            <a:r>
              <a:rPr lang="en-US" dirty="0" smtClean="0"/>
              <a:t>” (Process) vs. </a:t>
            </a:r>
            <a:br>
              <a:rPr lang="en-US" dirty="0" smtClean="0"/>
            </a:br>
            <a:r>
              <a:rPr lang="en-US" dirty="0" smtClean="0"/>
              <a:t>“Min</a:t>
            </a:r>
            <a:r>
              <a:rPr lang="en-US" b="1" u="sng" dirty="0" smtClean="0"/>
              <a:t>ers</a:t>
            </a:r>
            <a:r>
              <a:rPr lang="en-US" dirty="0" smtClean="0"/>
              <a:t>” (Agents)</a:t>
            </a:r>
            <a:endParaRPr lang="en-US" dirty="0"/>
          </a:p>
        </p:txBody>
      </p:sp>
      <p:sp>
        <p:nvSpPr>
          <p:cNvPr id="3" name="Content Placeholder 2"/>
          <p:cNvSpPr>
            <a:spLocks noGrp="1"/>
          </p:cNvSpPr>
          <p:nvPr>
            <p:ph idx="1"/>
          </p:nvPr>
        </p:nvSpPr>
        <p:spPr>
          <a:xfrm>
            <a:off x="381000" y="1850109"/>
            <a:ext cx="8229600" cy="512091"/>
          </a:xfrm>
        </p:spPr>
        <p:txBody>
          <a:bodyPr>
            <a:normAutofit fontScale="55000" lnSpcReduction="20000"/>
          </a:bodyPr>
          <a:lstStyle/>
          <a:p>
            <a:r>
              <a:rPr lang="en-US" sz="6200" dirty="0" smtClean="0"/>
              <a:t>Mining is important, miners aren’t.</a:t>
            </a:r>
          </a:p>
          <a:p>
            <a:pPr marL="0" indent="0">
              <a:buNone/>
            </a:pPr>
            <a:endParaRPr lang="en-US" dirty="0" smtClean="0"/>
          </a:p>
        </p:txBody>
      </p:sp>
      <p:sp>
        <p:nvSpPr>
          <p:cNvPr id="4" name="Slide Number Placeholder 3"/>
          <p:cNvSpPr>
            <a:spLocks noGrp="1"/>
          </p:cNvSpPr>
          <p:nvPr>
            <p:ph type="sldNum" sz="quarter" idx="12"/>
          </p:nvPr>
        </p:nvSpPr>
        <p:spPr/>
        <p:txBody>
          <a:bodyPr/>
          <a:lstStyle/>
          <a:p>
            <a:fld id="{B2FC610D-FAE1-464C-9CF3-920562D0AD66}" type="slidenum">
              <a:rPr lang="en-US" smtClean="0"/>
              <a:t>45</a:t>
            </a:fld>
            <a:endParaRPr lang="en-US" dirty="0"/>
          </a:p>
        </p:txBody>
      </p:sp>
      <p:sp>
        <p:nvSpPr>
          <p:cNvPr id="5" name="TextBox 4"/>
          <p:cNvSpPr txBox="1"/>
          <p:nvPr/>
        </p:nvSpPr>
        <p:spPr>
          <a:xfrm>
            <a:off x="762000" y="3616224"/>
            <a:ext cx="2985304" cy="461665"/>
          </a:xfrm>
          <a:prstGeom prst="rect">
            <a:avLst/>
          </a:prstGeom>
          <a:noFill/>
        </p:spPr>
        <p:txBody>
          <a:bodyPr wrap="none" rtlCol="0">
            <a:spAutoFit/>
          </a:bodyPr>
          <a:lstStyle/>
          <a:p>
            <a:r>
              <a:rPr lang="en-US" sz="2400" dirty="0" smtClean="0"/>
              <a:t>NYC Restaurant Scene</a:t>
            </a:r>
            <a:endParaRPr lang="en-US" sz="2400" dirty="0"/>
          </a:p>
        </p:txBody>
      </p:sp>
      <p:sp>
        <p:nvSpPr>
          <p:cNvPr id="7" name="Rectangle 6"/>
          <p:cNvSpPr/>
          <p:nvPr/>
        </p:nvSpPr>
        <p:spPr>
          <a:xfrm>
            <a:off x="990600" y="3009778"/>
            <a:ext cx="1219200" cy="42456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8" name="Rectangle 7"/>
          <p:cNvSpPr/>
          <p:nvPr/>
        </p:nvSpPr>
        <p:spPr>
          <a:xfrm>
            <a:off x="2470541" y="2857378"/>
            <a:ext cx="609600" cy="57696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9" name="Rectangle 8"/>
          <p:cNvSpPr/>
          <p:nvPr/>
        </p:nvSpPr>
        <p:spPr>
          <a:xfrm>
            <a:off x="3340882" y="2933578"/>
            <a:ext cx="943699" cy="4956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ounded Rectangle 31"/>
          <p:cNvSpPr/>
          <p:nvPr/>
        </p:nvSpPr>
        <p:spPr>
          <a:xfrm>
            <a:off x="762000" y="2590800"/>
            <a:ext cx="3784124" cy="1660813"/>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Content Placeholder 2"/>
          <p:cNvSpPr txBox="1">
            <a:spLocks/>
          </p:cNvSpPr>
          <p:nvPr/>
        </p:nvSpPr>
        <p:spPr>
          <a:xfrm>
            <a:off x="760642" y="6141012"/>
            <a:ext cx="7849958" cy="1368013"/>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endParaRPr lang="en-US" sz="1800" dirty="0" smtClean="0"/>
          </a:p>
        </p:txBody>
      </p:sp>
      <p:pic>
        <p:nvPicPr>
          <p:cNvPr id="31" name="Picture 30"/>
          <p:cNvPicPr>
            <a:picLocks noChangeAspect="1"/>
          </p:cNvPicPr>
          <p:nvPr/>
        </p:nvPicPr>
        <p:blipFill>
          <a:blip r:embed="rId4"/>
          <a:stretch>
            <a:fillRect/>
          </a:stretch>
        </p:blipFill>
        <p:spPr>
          <a:xfrm>
            <a:off x="5433922" y="946068"/>
            <a:ext cx="3457756" cy="562038"/>
          </a:xfrm>
          <a:prstGeom prst="rect">
            <a:avLst/>
          </a:prstGeom>
          <a:ln>
            <a:noFill/>
          </a:ln>
          <a:effectLst>
            <a:outerShdw blurRad="292100" dist="139700" dir="2700000" algn="tl" rotWithShape="0">
              <a:srgbClr val="333333">
                <a:alpha val="65000"/>
              </a:srgbClr>
            </a:outerShdw>
          </a:effectLst>
        </p:spPr>
      </p:pic>
      <p:sp>
        <p:nvSpPr>
          <p:cNvPr id="14" name="TextBox 13"/>
          <p:cNvSpPr txBox="1"/>
          <p:nvPr/>
        </p:nvSpPr>
        <p:spPr>
          <a:xfrm>
            <a:off x="3544728" y="3523890"/>
            <a:ext cx="2341410" cy="646331"/>
          </a:xfrm>
          <a:prstGeom prst="rect">
            <a:avLst/>
          </a:prstGeom>
          <a:noFill/>
        </p:spPr>
        <p:txBody>
          <a:bodyPr wrap="none" rtlCol="0">
            <a:spAutoFit/>
          </a:bodyPr>
          <a:lstStyle/>
          <a:p>
            <a:r>
              <a:rPr lang="en-US" dirty="0" smtClean="0"/>
              <a:t>Accountability</a:t>
            </a:r>
            <a:br>
              <a:rPr lang="en-US" dirty="0" smtClean="0"/>
            </a:br>
            <a:r>
              <a:rPr lang="en-US" dirty="0" smtClean="0"/>
              <a:t>Redundancy /Recovery</a:t>
            </a:r>
            <a:endParaRPr lang="en-US" dirty="0"/>
          </a:p>
        </p:txBody>
      </p:sp>
    </p:spTree>
    <p:extLst>
      <p:ext uri="{BB962C8B-B14F-4D97-AF65-F5344CB8AC3E}">
        <p14:creationId xmlns:p14="http://schemas.microsoft.com/office/powerpoint/2010/main" val="241412761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ounded Rectangle 9"/>
          <p:cNvSpPr/>
          <p:nvPr/>
        </p:nvSpPr>
        <p:spPr>
          <a:xfrm>
            <a:off x="685800" y="1773532"/>
            <a:ext cx="1498124" cy="606280"/>
          </a:xfrm>
          <a:prstGeom prst="roundRect">
            <a:avLst/>
          </a:prstGeom>
          <a:noFill/>
          <a:ln w="76200"/>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pic>
        <p:nvPicPr>
          <p:cNvPr id="1028" name="Picture 4" descr="https://sites.google.com/site/karnbiology/_/rsrc/1312400667744/evolution-classification/evolution.jpg?height=320&amp;width=26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10374" y="2302562"/>
            <a:ext cx="3508226" cy="4236350"/>
          </a:xfrm>
          <a:prstGeom prst="rect">
            <a:avLst/>
          </a:prstGeom>
          <a:noFill/>
          <a:extLst>
            <a:ext uri="{909E8E84-426E-40DD-AFC4-6F175D3DCCD1}">
              <a14:hiddenFill xmlns:a14="http://schemas.microsoft.com/office/drawing/2010/main">
                <a:solidFill>
                  <a:srgbClr val="FFFFFF"/>
                </a:solidFill>
              </a14:hiddenFill>
            </a:ext>
          </a:extLst>
        </p:spPr>
      </p:pic>
      <p:sp>
        <p:nvSpPr>
          <p:cNvPr id="34" name="Content Placeholder 2"/>
          <p:cNvSpPr txBox="1">
            <a:spLocks/>
          </p:cNvSpPr>
          <p:nvPr/>
        </p:nvSpPr>
        <p:spPr>
          <a:xfrm>
            <a:off x="456054" y="4480213"/>
            <a:ext cx="6688219" cy="2049163"/>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t>Competition (Process) vs. Competitors (Agents)</a:t>
            </a:r>
          </a:p>
          <a:p>
            <a:r>
              <a:rPr lang="en-US" dirty="0" smtClean="0"/>
              <a:t>Indifference </a:t>
            </a:r>
            <a:r>
              <a:rPr lang="en-US" dirty="0" smtClean="0">
                <a:sym typeface="Wingdings" panose="05000000000000000000" pitchFamily="2" charset="2"/>
              </a:rPr>
              <a:t> Health</a:t>
            </a:r>
            <a:endParaRPr lang="en-US" dirty="0" smtClean="0"/>
          </a:p>
          <a:p>
            <a:r>
              <a:rPr lang="en-US" sz="3600" dirty="0" smtClean="0"/>
              <a:t>Scale Fallacy, Anti-fragility.</a:t>
            </a:r>
          </a:p>
          <a:p>
            <a:pPr marL="0" indent="0">
              <a:buFont typeface="Arial" pitchFamily="34" charset="0"/>
              <a:buNone/>
            </a:pPr>
            <a:endParaRPr lang="en-US" sz="1800" dirty="0" smtClean="0"/>
          </a:p>
        </p:txBody>
      </p:sp>
      <p:sp>
        <p:nvSpPr>
          <p:cNvPr id="2" name="Title 1"/>
          <p:cNvSpPr>
            <a:spLocks noGrp="1"/>
          </p:cNvSpPr>
          <p:nvPr>
            <p:ph type="title"/>
          </p:nvPr>
        </p:nvSpPr>
        <p:spPr>
          <a:xfrm>
            <a:off x="304800" y="228600"/>
            <a:ext cx="5486400" cy="1143000"/>
          </a:xfrm>
        </p:spPr>
        <p:txBody>
          <a:bodyPr>
            <a:noAutofit/>
          </a:bodyPr>
          <a:lstStyle/>
          <a:p>
            <a:pPr algn="l"/>
            <a:r>
              <a:rPr lang="en-US" dirty="0" smtClean="0"/>
              <a:t>“Min</a:t>
            </a:r>
            <a:r>
              <a:rPr lang="en-US" b="1" u="sng" dirty="0" smtClean="0"/>
              <a:t>ing</a:t>
            </a:r>
            <a:r>
              <a:rPr lang="en-US" dirty="0" smtClean="0"/>
              <a:t>” (Process) vs. </a:t>
            </a:r>
            <a:br>
              <a:rPr lang="en-US" dirty="0" smtClean="0"/>
            </a:br>
            <a:r>
              <a:rPr lang="en-US" dirty="0" smtClean="0"/>
              <a:t>“Min</a:t>
            </a:r>
            <a:r>
              <a:rPr lang="en-US" b="1" u="sng" dirty="0" smtClean="0"/>
              <a:t>ers</a:t>
            </a:r>
            <a:r>
              <a:rPr lang="en-US" dirty="0" smtClean="0"/>
              <a:t>” (Agents)</a:t>
            </a:r>
            <a:endParaRPr lang="en-US" dirty="0"/>
          </a:p>
        </p:txBody>
      </p:sp>
      <p:sp>
        <p:nvSpPr>
          <p:cNvPr id="3" name="Content Placeholder 2"/>
          <p:cNvSpPr>
            <a:spLocks noGrp="1"/>
          </p:cNvSpPr>
          <p:nvPr>
            <p:ph idx="1"/>
          </p:nvPr>
        </p:nvSpPr>
        <p:spPr>
          <a:xfrm>
            <a:off x="381000" y="1850109"/>
            <a:ext cx="8229600" cy="512091"/>
          </a:xfrm>
        </p:spPr>
        <p:txBody>
          <a:bodyPr>
            <a:normAutofit fontScale="55000" lnSpcReduction="20000"/>
          </a:bodyPr>
          <a:lstStyle/>
          <a:p>
            <a:r>
              <a:rPr lang="en-US" sz="6200" dirty="0" smtClean="0"/>
              <a:t>Mining is important, miners aren’t.</a:t>
            </a:r>
          </a:p>
          <a:p>
            <a:pPr marL="0" indent="0">
              <a:buNone/>
            </a:pPr>
            <a:endParaRPr lang="en-US" dirty="0" smtClean="0"/>
          </a:p>
        </p:txBody>
      </p:sp>
      <p:sp>
        <p:nvSpPr>
          <p:cNvPr id="4" name="Slide Number Placeholder 3"/>
          <p:cNvSpPr>
            <a:spLocks noGrp="1"/>
          </p:cNvSpPr>
          <p:nvPr>
            <p:ph type="sldNum" sz="quarter" idx="12"/>
          </p:nvPr>
        </p:nvSpPr>
        <p:spPr/>
        <p:txBody>
          <a:bodyPr/>
          <a:lstStyle/>
          <a:p>
            <a:fld id="{B2FC610D-FAE1-464C-9CF3-920562D0AD66}" type="slidenum">
              <a:rPr lang="en-US" smtClean="0"/>
              <a:t>46</a:t>
            </a:fld>
            <a:endParaRPr lang="en-US" dirty="0"/>
          </a:p>
        </p:txBody>
      </p:sp>
      <p:sp>
        <p:nvSpPr>
          <p:cNvPr id="5" name="TextBox 4"/>
          <p:cNvSpPr txBox="1"/>
          <p:nvPr/>
        </p:nvSpPr>
        <p:spPr>
          <a:xfrm>
            <a:off x="1621953" y="3628813"/>
            <a:ext cx="2916376" cy="461665"/>
          </a:xfrm>
          <a:prstGeom prst="rect">
            <a:avLst/>
          </a:prstGeom>
          <a:noFill/>
        </p:spPr>
        <p:txBody>
          <a:bodyPr wrap="none" rtlCol="0">
            <a:spAutoFit/>
          </a:bodyPr>
          <a:lstStyle/>
          <a:p>
            <a:r>
              <a:rPr lang="en-US" sz="2400" dirty="0" smtClean="0"/>
              <a:t>NYC Restaurant Scene</a:t>
            </a:r>
            <a:endParaRPr lang="en-US" sz="2400" dirty="0"/>
          </a:p>
        </p:txBody>
      </p:sp>
      <p:sp>
        <p:nvSpPr>
          <p:cNvPr id="7" name="Rectangle 6"/>
          <p:cNvSpPr/>
          <p:nvPr/>
        </p:nvSpPr>
        <p:spPr>
          <a:xfrm>
            <a:off x="1295400" y="3009778"/>
            <a:ext cx="1219200" cy="42456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8" name="Rectangle 7"/>
          <p:cNvSpPr/>
          <p:nvPr/>
        </p:nvSpPr>
        <p:spPr>
          <a:xfrm>
            <a:off x="2775341" y="2857378"/>
            <a:ext cx="609600" cy="57696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9" name="Rectangle 8"/>
          <p:cNvSpPr/>
          <p:nvPr/>
        </p:nvSpPr>
        <p:spPr>
          <a:xfrm>
            <a:off x="3645682" y="2933578"/>
            <a:ext cx="943699" cy="4956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ounded Rectangle 31"/>
          <p:cNvSpPr/>
          <p:nvPr/>
        </p:nvSpPr>
        <p:spPr>
          <a:xfrm>
            <a:off x="1066800" y="2590800"/>
            <a:ext cx="3784124" cy="1660813"/>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Content Placeholder 2"/>
          <p:cNvSpPr txBox="1">
            <a:spLocks/>
          </p:cNvSpPr>
          <p:nvPr/>
        </p:nvSpPr>
        <p:spPr>
          <a:xfrm>
            <a:off x="760642" y="6141012"/>
            <a:ext cx="7849958" cy="1368013"/>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endParaRPr lang="en-US" sz="1800" dirty="0" smtClean="0"/>
          </a:p>
        </p:txBody>
      </p:sp>
      <p:pic>
        <p:nvPicPr>
          <p:cNvPr id="31" name="Picture 30"/>
          <p:cNvPicPr>
            <a:picLocks noChangeAspect="1"/>
          </p:cNvPicPr>
          <p:nvPr/>
        </p:nvPicPr>
        <p:blipFill>
          <a:blip r:embed="rId4"/>
          <a:stretch>
            <a:fillRect/>
          </a:stretch>
        </p:blipFill>
        <p:spPr>
          <a:xfrm>
            <a:off x="5433922" y="946068"/>
            <a:ext cx="3457756" cy="562038"/>
          </a:xfrm>
          <a:prstGeom prst="rect">
            <a:avLst/>
          </a:prstGeom>
          <a:ln>
            <a:noFill/>
          </a:ln>
          <a:effectLst>
            <a:outerShdw blurRad="292100" dist="139700" dir="2700000" algn="tl" rotWithShape="0">
              <a:srgbClr val="333333">
                <a:alpha val="65000"/>
              </a:srgbClr>
            </a:outerShdw>
          </a:effectLst>
        </p:spPr>
      </p:pic>
      <p:sp>
        <p:nvSpPr>
          <p:cNvPr id="6" name="Rounded Rectangle 5"/>
          <p:cNvSpPr/>
          <p:nvPr/>
        </p:nvSpPr>
        <p:spPr>
          <a:xfrm>
            <a:off x="947816" y="2262176"/>
            <a:ext cx="3395584" cy="1014424"/>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200" dirty="0" smtClean="0"/>
              <a:t>A process, where </a:t>
            </a:r>
            <a:r>
              <a:rPr lang="en-US" sz="3200" b="1" u="sng" dirty="0" smtClean="0"/>
              <a:t>anyone</a:t>
            </a:r>
            <a:r>
              <a:rPr lang="en-US" sz="3200" dirty="0" smtClean="0"/>
              <a:t> </a:t>
            </a:r>
            <a:r>
              <a:rPr lang="en-US" sz="3200" b="1" i="1" dirty="0" smtClean="0"/>
              <a:t>could </a:t>
            </a:r>
            <a:r>
              <a:rPr lang="en-US" sz="3200" dirty="0" smtClean="0"/>
              <a:t>join</a:t>
            </a:r>
            <a:r>
              <a:rPr lang="en-US" sz="3200" b="1" i="1" dirty="0" smtClean="0"/>
              <a:t>.</a:t>
            </a:r>
            <a:endParaRPr lang="en-US" sz="3200" dirty="0"/>
          </a:p>
        </p:txBody>
      </p:sp>
      <p:sp>
        <p:nvSpPr>
          <p:cNvPr id="15" name="Rounded Rectangle 14"/>
          <p:cNvSpPr/>
          <p:nvPr/>
        </p:nvSpPr>
        <p:spPr>
          <a:xfrm>
            <a:off x="4738608" y="2320174"/>
            <a:ext cx="4176791" cy="1169439"/>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200" dirty="0" smtClean="0"/>
              <a:t>The </a:t>
            </a:r>
            <a:r>
              <a:rPr lang="en-US" sz="3200" i="1" u="sng" dirty="0" smtClean="0"/>
              <a:t>people</a:t>
            </a:r>
            <a:r>
              <a:rPr lang="en-US" sz="3200" dirty="0" smtClean="0"/>
              <a:t> who did actually choose to join.</a:t>
            </a:r>
            <a:endParaRPr lang="en-US" sz="3200" dirty="0"/>
          </a:p>
        </p:txBody>
      </p:sp>
      <p:sp>
        <p:nvSpPr>
          <p:cNvPr id="16" name="Rounded Rectangle 15"/>
          <p:cNvSpPr/>
          <p:nvPr/>
        </p:nvSpPr>
        <p:spPr>
          <a:xfrm>
            <a:off x="1401707" y="3262147"/>
            <a:ext cx="2808625" cy="1005053"/>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200" dirty="0" smtClean="0"/>
              <a:t>Amazing! Wonderful!</a:t>
            </a:r>
            <a:endParaRPr lang="en-US" sz="3200" dirty="0"/>
          </a:p>
        </p:txBody>
      </p:sp>
      <p:sp>
        <p:nvSpPr>
          <p:cNvPr id="17" name="Rounded Rectangle 16"/>
          <p:cNvSpPr/>
          <p:nvPr/>
        </p:nvSpPr>
        <p:spPr>
          <a:xfrm>
            <a:off x="5588413" y="3472001"/>
            <a:ext cx="2808625" cy="1504708"/>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200" dirty="0" smtClean="0"/>
              <a:t>Boring. Pedestrian.</a:t>
            </a:r>
          </a:p>
          <a:p>
            <a:pPr algn="ctr"/>
            <a:r>
              <a:rPr lang="en-US" sz="3200" dirty="0" smtClean="0"/>
              <a:t>Irrelevant.</a:t>
            </a:r>
            <a:endParaRPr lang="en-US" sz="3200" dirty="0"/>
          </a:p>
        </p:txBody>
      </p:sp>
      <p:sp>
        <p:nvSpPr>
          <p:cNvPr id="19" name="Rounded Rectangle 18"/>
          <p:cNvSpPr/>
          <p:nvPr/>
        </p:nvSpPr>
        <p:spPr>
          <a:xfrm>
            <a:off x="4357609" y="1736335"/>
            <a:ext cx="1498124" cy="606280"/>
          </a:xfrm>
          <a:prstGeom prst="roundRect">
            <a:avLst/>
          </a:prstGeom>
          <a:noFill/>
          <a:ln w="76200"/>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ounded Rectangle 19"/>
          <p:cNvSpPr/>
          <p:nvPr/>
        </p:nvSpPr>
        <p:spPr>
          <a:xfrm>
            <a:off x="1656585" y="4171585"/>
            <a:ext cx="3236789" cy="2573054"/>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u="sng" dirty="0" smtClean="0"/>
              <a:t>Respond</a:t>
            </a:r>
            <a:r>
              <a:rPr lang="en-US" sz="2400" dirty="0" smtClean="0"/>
              <a:t> to attack by:</a:t>
            </a:r>
          </a:p>
          <a:p>
            <a:pPr marL="342900" indent="-342900" algn="ctr">
              <a:buFont typeface="Arial" panose="020B0604020202020204" pitchFamily="34" charset="0"/>
              <a:buChar char="•"/>
            </a:pPr>
            <a:r>
              <a:rPr lang="en-US" sz="2400" dirty="0" smtClean="0"/>
              <a:t>Wait </a:t>
            </a:r>
            <a:r>
              <a:rPr lang="en-US" sz="2400" dirty="0"/>
              <a:t>for </a:t>
            </a:r>
            <a:r>
              <a:rPr lang="en-US" sz="2400" dirty="0" smtClean="0"/>
              <a:t>new miners (easy - ACJ).</a:t>
            </a:r>
          </a:p>
          <a:p>
            <a:pPr marL="342900" indent="-342900" algn="ctr">
              <a:buFont typeface="Arial" panose="020B0604020202020204" pitchFamily="34" charset="0"/>
              <a:buChar char="•"/>
            </a:pPr>
            <a:r>
              <a:rPr lang="en-US" sz="2400" dirty="0" smtClean="0"/>
              <a:t>Require additional confirmations.</a:t>
            </a:r>
          </a:p>
          <a:p>
            <a:pPr marL="342900" indent="-342900" algn="ctr">
              <a:buFont typeface="Arial" panose="020B0604020202020204" pitchFamily="34" charset="0"/>
              <a:buChar char="•"/>
            </a:pPr>
            <a:r>
              <a:rPr lang="en-US" sz="2400" dirty="0" smtClean="0"/>
              <a:t>(Change </a:t>
            </a:r>
            <a:r>
              <a:rPr lang="en-US" sz="2400" dirty="0"/>
              <a:t>mining </a:t>
            </a:r>
            <a:r>
              <a:rPr lang="en-US" sz="2400" dirty="0" smtClean="0"/>
              <a:t>algorithm.)</a:t>
            </a:r>
            <a:endParaRPr lang="en-US" sz="2400" dirty="0"/>
          </a:p>
        </p:txBody>
      </p:sp>
      <p:sp>
        <p:nvSpPr>
          <p:cNvPr id="21" name="Rounded Rectangle 20"/>
          <p:cNvSpPr/>
          <p:nvPr/>
        </p:nvSpPr>
        <p:spPr>
          <a:xfrm>
            <a:off x="6033899" y="4934513"/>
            <a:ext cx="2598661" cy="1594863"/>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u="sng" dirty="0" smtClean="0"/>
              <a:t>Attacker wins,</a:t>
            </a:r>
            <a:r>
              <a:rPr lang="en-US" sz="2400" dirty="0" smtClean="0"/>
              <a:t> buys miner’s hardware, or just coerces miner.</a:t>
            </a:r>
            <a:endParaRPr lang="en-US" sz="2400" dirty="0"/>
          </a:p>
        </p:txBody>
      </p:sp>
    </p:spTree>
    <p:extLst>
      <p:ext uri="{BB962C8B-B14F-4D97-AF65-F5344CB8AC3E}">
        <p14:creationId xmlns:p14="http://schemas.microsoft.com/office/powerpoint/2010/main" val="444414597"/>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“Chinese” Co-location</a:t>
            </a:r>
            <a:endParaRPr lang="en-US" dirty="0"/>
          </a:p>
        </p:txBody>
      </p:sp>
      <p:sp>
        <p:nvSpPr>
          <p:cNvPr id="3" name="Content Placeholder 2"/>
          <p:cNvSpPr>
            <a:spLocks noGrp="1"/>
          </p:cNvSpPr>
          <p:nvPr>
            <p:ph idx="1"/>
          </p:nvPr>
        </p:nvSpPr>
        <p:spPr>
          <a:xfrm>
            <a:off x="152400" y="1295400"/>
            <a:ext cx="4724400" cy="4525963"/>
          </a:xfrm>
        </p:spPr>
        <p:txBody>
          <a:bodyPr>
            <a:normAutofit/>
          </a:bodyPr>
          <a:lstStyle/>
          <a:p>
            <a:r>
              <a:rPr lang="en-US" dirty="0" smtClean="0"/>
              <a:t>Efficiency improvements (hashes/$) are </a:t>
            </a:r>
            <a:r>
              <a:rPr lang="en-US" b="1" dirty="0" smtClean="0"/>
              <a:t>good</a:t>
            </a:r>
            <a:r>
              <a:rPr lang="en-US" dirty="0" smtClean="0"/>
              <a:t>.</a:t>
            </a:r>
          </a:p>
          <a:p>
            <a:r>
              <a:rPr lang="en-US" b="1" i="1" dirty="0" smtClean="0"/>
              <a:t>Specialization</a:t>
            </a:r>
            <a:r>
              <a:rPr lang="en-US" dirty="0" smtClean="0"/>
              <a:t> maximizes security, specifically vs. “rented” </a:t>
            </a:r>
            <a:r>
              <a:rPr lang="en-US" dirty="0" err="1" smtClean="0"/>
              <a:t>hashpower</a:t>
            </a:r>
            <a:r>
              <a:rPr lang="en-US" dirty="0" smtClean="0"/>
              <a:t> (Botnets, AWS).</a:t>
            </a:r>
          </a:p>
          <a:p>
            <a:r>
              <a:rPr lang="en-US" dirty="0" smtClean="0"/>
              <a:t>Miners </a:t>
            </a:r>
            <a:r>
              <a:rPr lang="en-US" b="1" dirty="0" smtClean="0"/>
              <a:t>must</a:t>
            </a:r>
            <a:r>
              <a:rPr lang="en-US" dirty="0" smtClean="0"/>
              <a:t> take all EIs, to remain competitive.</a:t>
            </a:r>
          </a:p>
        </p:txBody>
      </p:sp>
      <p:sp>
        <p:nvSpPr>
          <p:cNvPr id="4" name="Slide Number Placeholder 3"/>
          <p:cNvSpPr>
            <a:spLocks noGrp="1"/>
          </p:cNvSpPr>
          <p:nvPr>
            <p:ph type="sldNum" sz="quarter" idx="12"/>
          </p:nvPr>
        </p:nvSpPr>
        <p:spPr/>
        <p:txBody>
          <a:bodyPr/>
          <a:lstStyle/>
          <a:p>
            <a:fld id="{B2FC610D-FAE1-464C-9CF3-920562D0AD66}" type="slidenum">
              <a:rPr lang="en-US" smtClean="0"/>
              <a:t>47</a:t>
            </a:fld>
            <a:endParaRPr lang="en-US" dirty="0"/>
          </a:p>
        </p:txBody>
      </p:sp>
      <p:pic>
        <p:nvPicPr>
          <p:cNvPr id="2050" name="Picture 2" descr="http://farm4.staticflickr.com/3151/2932907582_d55df90a36.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67602" y="2514600"/>
            <a:ext cx="3941337" cy="262493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7" name="Content Placeholder 2"/>
          <p:cNvSpPr txBox="1">
            <a:spLocks/>
          </p:cNvSpPr>
          <p:nvPr/>
        </p:nvSpPr>
        <p:spPr>
          <a:xfrm>
            <a:off x="927100" y="5573710"/>
            <a:ext cx="7543800" cy="1295402"/>
          </a:xfrm>
          <a:prstGeom prst="rect">
            <a:avLst/>
          </a:prstGeom>
        </p:spPr>
        <p:txBody>
          <a:bodyPr vert="horz" lIns="91440" tIns="45720" rIns="91440" bIns="45720" rtlCol="0">
            <a:normAutofit fontScale="925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dirty="0" smtClean="0"/>
              <a:t>Complaints about </a:t>
            </a:r>
            <a:r>
              <a:rPr lang="en-US" sz="2000" b="1" dirty="0" smtClean="0"/>
              <a:t>location </a:t>
            </a:r>
            <a:r>
              <a:rPr lang="en-US" sz="2000" dirty="0" smtClean="0"/>
              <a:t>=</a:t>
            </a:r>
          </a:p>
          <a:p>
            <a:pPr marL="0" indent="0">
              <a:buNone/>
            </a:pPr>
            <a:r>
              <a:rPr lang="en-US" sz="2000" dirty="0" smtClean="0"/>
              <a:t>complaints about </a:t>
            </a:r>
            <a:r>
              <a:rPr lang="en-US" sz="2000" b="1" dirty="0" smtClean="0"/>
              <a:t>ASICs</a:t>
            </a:r>
            <a:r>
              <a:rPr lang="en-US" sz="2000" dirty="0" smtClean="0"/>
              <a:t> =</a:t>
            </a:r>
          </a:p>
          <a:p>
            <a:pPr marL="0" indent="0">
              <a:buNone/>
            </a:pPr>
            <a:r>
              <a:rPr lang="en-US" sz="2000" dirty="0" smtClean="0"/>
              <a:t>complaints about </a:t>
            </a:r>
            <a:r>
              <a:rPr lang="en-US" sz="2000" b="1" dirty="0" smtClean="0"/>
              <a:t>efficiency</a:t>
            </a:r>
            <a:r>
              <a:rPr lang="en-US" sz="2000" dirty="0" smtClean="0"/>
              <a:t>.  All miner-choices are efficiency-maximizing.</a:t>
            </a:r>
          </a:p>
        </p:txBody>
      </p:sp>
      <p:pic>
        <p:nvPicPr>
          <p:cNvPr id="9" name="Picture 8"/>
          <p:cNvPicPr>
            <a:picLocks noChangeAspect="1"/>
          </p:cNvPicPr>
          <p:nvPr/>
        </p:nvPicPr>
        <p:blipFill>
          <a:blip r:embed="rId4"/>
          <a:stretch>
            <a:fillRect/>
          </a:stretch>
        </p:blipFill>
        <p:spPr>
          <a:xfrm>
            <a:off x="5209392" y="1544177"/>
            <a:ext cx="3457756" cy="562038"/>
          </a:xfrm>
          <a:prstGeom prst="rect">
            <a:avLst/>
          </a:prstGeom>
          <a:ln>
            <a:noFill/>
          </a:ln>
          <a:effectLst>
            <a:outerShdw blurRad="292100" dist="139700" dir="2700000" algn="tl" rotWithShape="0">
              <a:srgbClr val="333333">
                <a:alpha val="65000"/>
              </a:srgbClr>
            </a:outerShdw>
          </a:effectLst>
        </p:spPr>
      </p:pic>
      <p:sp>
        <p:nvSpPr>
          <p:cNvPr id="5" name="Up Arrow 4"/>
          <p:cNvSpPr/>
          <p:nvPr/>
        </p:nvSpPr>
        <p:spPr>
          <a:xfrm>
            <a:off x="8441778" y="1264381"/>
            <a:ext cx="450739" cy="792162"/>
          </a:xfrm>
          <a:prstGeom prst="up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cxnSp>
        <p:nvCxnSpPr>
          <p:cNvPr id="11" name="Straight Arrow Connector 10"/>
          <p:cNvCxnSpPr/>
          <p:nvPr/>
        </p:nvCxnSpPr>
        <p:spPr>
          <a:xfrm flipV="1">
            <a:off x="3962400" y="1981200"/>
            <a:ext cx="4495800" cy="87047"/>
          </a:xfrm>
          <a:prstGeom prst="straightConnector1">
            <a:avLst/>
          </a:prstGeom>
          <a:ln w="38100">
            <a:tailEnd type="triangle"/>
          </a:ln>
        </p:spPr>
        <p:style>
          <a:lnRef idx="1">
            <a:schemeClr val="accent3"/>
          </a:lnRef>
          <a:fillRef idx="0">
            <a:schemeClr val="accent3"/>
          </a:fillRef>
          <a:effectRef idx="0">
            <a:schemeClr val="accent3"/>
          </a:effectRef>
          <a:fontRef idx="minor">
            <a:schemeClr val="tx1"/>
          </a:fontRef>
        </p:style>
      </p:cxnSp>
      <p:sp>
        <p:nvSpPr>
          <p:cNvPr id="12" name="Content Placeholder 2"/>
          <p:cNvSpPr txBox="1">
            <a:spLocks/>
          </p:cNvSpPr>
          <p:nvPr/>
        </p:nvSpPr>
        <p:spPr>
          <a:xfrm>
            <a:off x="5334000" y="5366545"/>
            <a:ext cx="4404998" cy="955277"/>
          </a:xfrm>
          <a:prstGeom prst="rect">
            <a:avLst/>
          </a:prstGeom>
        </p:spPr>
        <p:txBody>
          <a:bodyPr vert="horz" lIns="91440" tIns="45720" rIns="91440" bIns="45720" rtlCol="0">
            <a:normAutofit fontScale="925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smtClean="0"/>
              <a:t>Miners are like plants.</a:t>
            </a:r>
          </a:p>
          <a:p>
            <a:pPr marL="0" indent="0">
              <a:buNone/>
            </a:pPr>
            <a:r>
              <a:rPr lang="en-US" dirty="0" smtClean="0"/>
              <a:t>(On </a:t>
            </a:r>
            <a:r>
              <a:rPr lang="en-US" dirty="0" err="1" smtClean="0"/>
              <a:t>AutoPilot</a:t>
            </a:r>
            <a:r>
              <a:rPr lang="en-US" dirty="0" smtClean="0"/>
              <a:t>.)</a:t>
            </a:r>
            <a:endParaRPr lang="en-US" dirty="0"/>
          </a:p>
        </p:txBody>
      </p:sp>
    </p:spTree>
    <p:extLst>
      <p:ext uri="{BB962C8B-B14F-4D97-AF65-F5344CB8AC3E}">
        <p14:creationId xmlns:p14="http://schemas.microsoft.com/office/powerpoint/2010/main" val="646078068"/>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203030" y="1295400"/>
            <a:ext cx="4829175" cy="1266825"/>
          </a:xfrm>
          <a:prstGeom prst="rect">
            <a:avLst/>
          </a:prstGeom>
          <a:ln>
            <a:noFill/>
          </a:ln>
          <a:effectLst>
            <a:outerShdw blurRad="292100" dist="139700" dir="2700000" algn="tl" rotWithShape="0">
              <a:srgbClr val="333333">
                <a:alpha val="65000"/>
              </a:srgbClr>
            </a:outerShdw>
          </a:effectLst>
        </p:spPr>
      </p:pic>
      <p:sp>
        <p:nvSpPr>
          <p:cNvPr id="2" name="Title 1"/>
          <p:cNvSpPr>
            <a:spLocks noGrp="1"/>
          </p:cNvSpPr>
          <p:nvPr>
            <p:ph type="title"/>
          </p:nvPr>
        </p:nvSpPr>
        <p:spPr>
          <a:xfrm>
            <a:off x="457200" y="152400"/>
            <a:ext cx="8229600" cy="1143000"/>
          </a:xfrm>
        </p:spPr>
        <p:txBody>
          <a:bodyPr/>
          <a:lstStyle/>
          <a:p>
            <a:r>
              <a:rPr lang="en-US" dirty="0" smtClean="0"/>
              <a:t>Improvements in Mining Strategy</a:t>
            </a:r>
            <a:endParaRPr lang="en-US" dirty="0"/>
          </a:p>
        </p:txBody>
      </p:sp>
      <p:sp>
        <p:nvSpPr>
          <p:cNvPr id="4" name="Slide Number Placeholder 3"/>
          <p:cNvSpPr>
            <a:spLocks noGrp="1"/>
          </p:cNvSpPr>
          <p:nvPr>
            <p:ph type="sldNum" sz="quarter" idx="12"/>
          </p:nvPr>
        </p:nvSpPr>
        <p:spPr>
          <a:xfrm>
            <a:off x="6190938" y="6416674"/>
            <a:ext cx="2133600" cy="365125"/>
          </a:xfrm>
        </p:spPr>
        <p:txBody>
          <a:bodyPr/>
          <a:lstStyle/>
          <a:p>
            <a:fld id="{B2FC610D-FAE1-464C-9CF3-920562D0AD66}" type="slidenum">
              <a:rPr lang="en-US" smtClean="0"/>
              <a:t>48</a:t>
            </a:fld>
            <a:endParaRPr lang="en-US"/>
          </a:p>
        </p:txBody>
      </p:sp>
      <p:pic>
        <p:nvPicPr>
          <p:cNvPr id="7" name="Picture 6"/>
          <p:cNvPicPr>
            <a:picLocks noChangeAspect="1"/>
          </p:cNvPicPr>
          <p:nvPr/>
        </p:nvPicPr>
        <p:blipFill>
          <a:blip r:embed="rId4"/>
          <a:stretch>
            <a:fillRect/>
          </a:stretch>
        </p:blipFill>
        <p:spPr>
          <a:xfrm>
            <a:off x="228600" y="2800350"/>
            <a:ext cx="7620000" cy="3829050"/>
          </a:xfrm>
          <a:prstGeom prst="rect">
            <a:avLst/>
          </a:prstGeom>
          <a:ln>
            <a:noFill/>
          </a:ln>
          <a:effectLst>
            <a:outerShdw blurRad="292100" dist="139700" dir="2700000" algn="tl" rotWithShape="0">
              <a:srgbClr val="333333">
                <a:alpha val="65000"/>
              </a:srgbClr>
            </a:outerShdw>
          </a:effectLst>
        </p:spPr>
      </p:pic>
      <p:pic>
        <p:nvPicPr>
          <p:cNvPr id="9" name="Picture 8"/>
          <p:cNvPicPr>
            <a:picLocks noChangeAspect="1"/>
          </p:cNvPicPr>
          <p:nvPr/>
        </p:nvPicPr>
        <p:blipFill>
          <a:blip r:embed="rId5"/>
          <a:stretch>
            <a:fillRect/>
          </a:stretch>
        </p:blipFill>
        <p:spPr>
          <a:xfrm>
            <a:off x="5238750" y="1295400"/>
            <a:ext cx="3676650" cy="3638550"/>
          </a:xfrm>
          <a:prstGeom prst="rect">
            <a:avLst/>
          </a:prstGeom>
          <a:ln>
            <a:noFill/>
          </a:ln>
          <a:effectLst>
            <a:outerShdw blurRad="292100" dist="139700" dir="2700000" algn="tl" rotWithShape="0">
              <a:srgbClr val="333333">
                <a:alpha val="65000"/>
              </a:srgbClr>
            </a:outerShdw>
          </a:effectLst>
        </p:spPr>
      </p:pic>
      <p:sp>
        <p:nvSpPr>
          <p:cNvPr id="10" name="Freeform 9"/>
          <p:cNvSpPr/>
          <p:nvPr/>
        </p:nvSpPr>
        <p:spPr>
          <a:xfrm>
            <a:off x="5262069" y="2606258"/>
            <a:ext cx="3574473" cy="931025"/>
          </a:xfrm>
          <a:custGeom>
            <a:avLst/>
            <a:gdLst>
              <a:gd name="connsiteX0" fmla="*/ 0 w 3574473"/>
              <a:gd name="connsiteY0" fmla="*/ 0 h 931025"/>
              <a:gd name="connsiteX1" fmla="*/ 3042458 w 3574473"/>
              <a:gd name="connsiteY1" fmla="*/ 33250 h 931025"/>
              <a:gd name="connsiteX2" fmla="*/ 3009207 w 3574473"/>
              <a:gd name="connsiteY2" fmla="*/ 282632 h 931025"/>
              <a:gd name="connsiteX3" fmla="*/ 3574473 w 3574473"/>
              <a:gd name="connsiteY3" fmla="*/ 349134 h 931025"/>
              <a:gd name="connsiteX4" fmla="*/ 3541222 w 3574473"/>
              <a:gd name="connsiteY4" fmla="*/ 698269 h 931025"/>
              <a:gd name="connsiteX5" fmla="*/ 2144684 w 3574473"/>
              <a:gd name="connsiteY5" fmla="*/ 615141 h 931025"/>
              <a:gd name="connsiteX6" fmla="*/ 2194560 w 3574473"/>
              <a:gd name="connsiteY6" fmla="*/ 914400 h 931025"/>
              <a:gd name="connsiteX7" fmla="*/ 49876 w 3574473"/>
              <a:gd name="connsiteY7" fmla="*/ 931025 h 931025"/>
              <a:gd name="connsiteX8" fmla="*/ 0 w 3574473"/>
              <a:gd name="connsiteY8" fmla="*/ 0 h 93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74473" h="931025">
                <a:moveTo>
                  <a:pt x="0" y="0"/>
                </a:moveTo>
                <a:lnTo>
                  <a:pt x="3042458" y="33250"/>
                </a:lnTo>
                <a:lnTo>
                  <a:pt x="3009207" y="282632"/>
                </a:lnTo>
                <a:lnTo>
                  <a:pt x="3574473" y="349134"/>
                </a:lnTo>
                <a:lnTo>
                  <a:pt x="3541222" y="698269"/>
                </a:lnTo>
                <a:lnTo>
                  <a:pt x="2144684" y="615141"/>
                </a:lnTo>
                <a:lnTo>
                  <a:pt x="2194560" y="914400"/>
                </a:lnTo>
                <a:lnTo>
                  <a:pt x="49876" y="931025"/>
                </a:lnTo>
                <a:lnTo>
                  <a:pt x="0" y="0"/>
                </a:lnTo>
                <a:close/>
              </a:path>
            </a:pathLst>
          </a:custGeom>
          <a:noFill/>
          <a:ln w="76200"/>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1" name="Content Placeholder 2"/>
          <p:cNvSpPr txBox="1">
            <a:spLocks/>
          </p:cNvSpPr>
          <p:nvPr/>
        </p:nvSpPr>
        <p:spPr>
          <a:xfrm>
            <a:off x="5945216" y="5369962"/>
            <a:ext cx="2959100" cy="1000337"/>
          </a:xfrm>
          <a:prstGeom prst="rect">
            <a:avLst/>
          </a:prstGeom>
          <a:solidFill>
            <a:schemeClr val="bg1"/>
          </a:solidFill>
          <a:ln>
            <a:solidFill>
              <a:schemeClr val="tx1"/>
            </a:solidFill>
          </a:ln>
        </p:spPr>
        <p:txBody>
          <a:bodyPr vert="horz" lIns="91440" tIns="45720" rIns="91440" bIns="45720" rtlCol="0">
            <a:normAutofit fontScale="85000" lnSpcReduction="1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dirty="0" smtClean="0"/>
              <a:t>Complaints about </a:t>
            </a:r>
            <a:r>
              <a:rPr lang="en-US" sz="2600" b="1" i="1" dirty="0" smtClean="0">
                <a:solidFill>
                  <a:srgbClr val="FF0000"/>
                </a:solidFill>
              </a:rPr>
              <a:t>strategy</a:t>
            </a:r>
            <a:r>
              <a:rPr lang="en-US" sz="2000" b="1" dirty="0" smtClean="0"/>
              <a:t> </a:t>
            </a:r>
            <a:r>
              <a:rPr lang="en-US" sz="2000" dirty="0" smtClean="0"/>
              <a:t>=</a:t>
            </a:r>
          </a:p>
          <a:p>
            <a:pPr marL="0" indent="0">
              <a:buNone/>
            </a:pPr>
            <a:r>
              <a:rPr lang="en-US" sz="2000" dirty="0" smtClean="0"/>
              <a:t>complaints about </a:t>
            </a:r>
            <a:r>
              <a:rPr lang="en-US" sz="2000" b="1" dirty="0" smtClean="0"/>
              <a:t>ASICs</a:t>
            </a:r>
            <a:r>
              <a:rPr lang="en-US" sz="2000" dirty="0" smtClean="0"/>
              <a:t> =</a:t>
            </a:r>
          </a:p>
          <a:p>
            <a:pPr marL="0" indent="0">
              <a:buNone/>
            </a:pPr>
            <a:r>
              <a:rPr lang="en-US" sz="2000" dirty="0" smtClean="0"/>
              <a:t>complaints about </a:t>
            </a:r>
            <a:r>
              <a:rPr lang="en-US" sz="2000" b="1" dirty="0" smtClean="0"/>
              <a:t>efficiency</a:t>
            </a:r>
            <a:r>
              <a:rPr lang="en-US" sz="2000" dirty="0" smtClean="0"/>
              <a:t>. </a:t>
            </a:r>
          </a:p>
        </p:txBody>
      </p:sp>
    </p:spTree>
    <p:extLst>
      <p:ext uri="{BB962C8B-B14F-4D97-AF65-F5344CB8AC3E}">
        <p14:creationId xmlns:p14="http://schemas.microsoft.com/office/powerpoint/2010/main" val="2397928020"/>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190938" y="6416674"/>
            <a:ext cx="2133600" cy="365125"/>
          </a:xfrm>
        </p:spPr>
        <p:txBody>
          <a:bodyPr/>
          <a:lstStyle/>
          <a:p>
            <a:fld id="{B2FC610D-FAE1-464C-9CF3-920562D0AD66}" type="slidenum">
              <a:rPr lang="en-US" smtClean="0"/>
              <a:t>49</a:t>
            </a:fld>
            <a:endParaRPr lang="en-US" dirty="0"/>
          </a:p>
        </p:txBody>
      </p:sp>
      <p:sp>
        <p:nvSpPr>
          <p:cNvPr id="5" name="Title 4"/>
          <p:cNvSpPr>
            <a:spLocks noGrp="1"/>
          </p:cNvSpPr>
          <p:nvPr>
            <p:ph type="title"/>
          </p:nvPr>
        </p:nvSpPr>
        <p:spPr>
          <a:xfrm>
            <a:off x="469100" y="58712"/>
            <a:ext cx="8229600" cy="1143000"/>
          </a:xfrm>
        </p:spPr>
        <p:txBody>
          <a:bodyPr/>
          <a:lstStyle/>
          <a:p>
            <a:r>
              <a:rPr lang="en-US" dirty="0" smtClean="0"/>
              <a:t>A Majority is Always Enough</a:t>
            </a:r>
            <a:endParaRPr lang="en-US" dirty="0"/>
          </a:p>
        </p:txBody>
      </p:sp>
      <p:pic>
        <p:nvPicPr>
          <p:cNvPr id="6" name="Picture 5"/>
          <p:cNvPicPr>
            <a:picLocks noChangeAspect="1"/>
          </p:cNvPicPr>
          <p:nvPr/>
        </p:nvPicPr>
        <p:blipFill>
          <a:blip r:embed="rId3"/>
          <a:stretch>
            <a:fillRect/>
          </a:stretch>
        </p:blipFill>
        <p:spPr>
          <a:xfrm>
            <a:off x="311625" y="1446779"/>
            <a:ext cx="4419105" cy="3382962"/>
          </a:xfrm>
          <a:prstGeom prst="rect">
            <a:avLst/>
          </a:prstGeom>
          <a:ln>
            <a:noFill/>
          </a:ln>
          <a:effectLst>
            <a:outerShdw blurRad="292100" dist="139700" dir="2700000" algn="tl" rotWithShape="0">
              <a:srgbClr val="333333">
                <a:alpha val="65000"/>
              </a:srgbClr>
            </a:outerShdw>
          </a:effectLst>
        </p:spPr>
      </p:pic>
      <p:pic>
        <p:nvPicPr>
          <p:cNvPr id="34" name="Picture 33"/>
          <p:cNvPicPr>
            <a:picLocks noChangeAspect="1"/>
          </p:cNvPicPr>
          <p:nvPr/>
        </p:nvPicPr>
        <p:blipFill>
          <a:blip r:embed="rId4"/>
          <a:stretch>
            <a:fillRect/>
          </a:stretch>
        </p:blipFill>
        <p:spPr>
          <a:xfrm>
            <a:off x="5133841" y="1654174"/>
            <a:ext cx="1818246" cy="1698625"/>
          </a:xfrm>
          <a:prstGeom prst="rect">
            <a:avLst/>
          </a:prstGeom>
        </p:spPr>
      </p:pic>
      <p:sp>
        <p:nvSpPr>
          <p:cNvPr id="37" name="5-Point Star 36"/>
          <p:cNvSpPr/>
          <p:nvPr/>
        </p:nvSpPr>
        <p:spPr>
          <a:xfrm>
            <a:off x="6248400" y="2152650"/>
            <a:ext cx="304800" cy="273046"/>
          </a:xfrm>
          <a:prstGeom prst="star5">
            <a:avLst/>
          </a:prstGeom>
          <a:solidFill>
            <a:srgbClr val="FFFF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8" name="Picture 37"/>
          <p:cNvPicPr>
            <a:picLocks noChangeAspect="1"/>
          </p:cNvPicPr>
          <p:nvPr/>
        </p:nvPicPr>
        <p:blipFill>
          <a:blip r:embed="rId4"/>
          <a:stretch>
            <a:fillRect/>
          </a:stretch>
        </p:blipFill>
        <p:spPr>
          <a:xfrm>
            <a:off x="7245135" y="2339975"/>
            <a:ext cx="1818246" cy="1698625"/>
          </a:xfrm>
          <a:prstGeom prst="rect">
            <a:avLst/>
          </a:prstGeom>
        </p:spPr>
      </p:pic>
      <p:pic>
        <p:nvPicPr>
          <p:cNvPr id="39" name="Picture 38"/>
          <p:cNvPicPr>
            <a:picLocks noChangeAspect="1"/>
          </p:cNvPicPr>
          <p:nvPr/>
        </p:nvPicPr>
        <p:blipFill>
          <a:blip r:embed="rId4"/>
          <a:stretch>
            <a:fillRect/>
          </a:stretch>
        </p:blipFill>
        <p:spPr>
          <a:xfrm>
            <a:off x="5133841" y="3589335"/>
            <a:ext cx="1818246" cy="1698625"/>
          </a:xfrm>
          <a:prstGeom prst="rect">
            <a:avLst/>
          </a:prstGeom>
        </p:spPr>
      </p:pic>
      <p:pic>
        <p:nvPicPr>
          <p:cNvPr id="40" name="Picture 39"/>
          <p:cNvPicPr>
            <a:picLocks noChangeAspect="1"/>
          </p:cNvPicPr>
          <p:nvPr/>
        </p:nvPicPr>
        <p:blipFill>
          <a:blip r:embed="rId4"/>
          <a:stretch>
            <a:fillRect/>
          </a:stretch>
        </p:blipFill>
        <p:spPr>
          <a:xfrm>
            <a:off x="7213073" y="4153692"/>
            <a:ext cx="1818246" cy="1698625"/>
          </a:xfrm>
          <a:prstGeom prst="rect">
            <a:avLst/>
          </a:prstGeom>
        </p:spPr>
      </p:pic>
      <p:sp>
        <p:nvSpPr>
          <p:cNvPr id="41" name="5-Point Star 40"/>
          <p:cNvSpPr/>
          <p:nvPr/>
        </p:nvSpPr>
        <p:spPr>
          <a:xfrm>
            <a:off x="8467059" y="2649142"/>
            <a:ext cx="304800" cy="273046"/>
          </a:xfrm>
          <a:prstGeom prst="star5">
            <a:avLst/>
          </a:prstGeom>
          <a:solidFill>
            <a:srgbClr val="0070C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5-Point Star 41"/>
          <p:cNvSpPr/>
          <p:nvPr/>
        </p:nvSpPr>
        <p:spPr>
          <a:xfrm>
            <a:off x="8314659" y="2900757"/>
            <a:ext cx="304800" cy="273046"/>
          </a:xfrm>
          <a:prstGeom prst="star5">
            <a:avLst/>
          </a:prstGeom>
          <a:solidFill>
            <a:srgbClr val="FFFF00">
              <a:alpha val="40000"/>
            </a:srgbClr>
          </a:solidFill>
          <a:ln w="9525">
            <a:solidFill>
              <a:schemeClr val="tx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5-Point Star 42"/>
          <p:cNvSpPr/>
          <p:nvPr/>
        </p:nvSpPr>
        <p:spPr>
          <a:xfrm>
            <a:off x="6391015" y="3868733"/>
            <a:ext cx="304800" cy="273046"/>
          </a:xfrm>
          <a:prstGeom prst="star5">
            <a:avLst/>
          </a:prstGeom>
          <a:solidFill>
            <a:srgbClr val="0070C0">
              <a:alpha val="40000"/>
            </a:srgbClr>
          </a:solidFill>
          <a:ln w="9525">
            <a:solidFill>
              <a:schemeClr val="tx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5-Point Star 43"/>
          <p:cNvSpPr/>
          <p:nvPr/>
        </p:nvSpPr>
        <p:spPr>
          <a:xfrm>
            <a:off x="6553200" y="3611960"/>
            <a:ext cx="304800" cy="273046"/>
          </a:xfrm>
          <a:prstGeom prst="star5">
            <a:avLst/>
          </a:prstGeom>
          <a:solidFill>
            <a:srgbClr val="FFFF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5-Point Star 46"/>
          <p:cNvSpPr/>
          <p:nvPr/>
        </p:nvSpPr>
        <p:spPr>
          <a:xfrm>
            <a:off x="5641029" y="2649142"/>
            <a:ext cx="304800" cy="273046"/>
          </a:xfrm>
          <a:prstGeom prst="star5">
            <a:avLst/>
          </a:prstGeom>
          <a:solidFill>
            <a:srgbClr val="0070C0">
              <a:alpha val="40000"/>
            </a:srgbClr>
          </a:solidFill>
          <a:ln w="9525">
            <a:solidFill>
              <a:schemeClr val="tx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ounded Rectangle 47"/>
          <p:cNvSpPr/>
          <p:nvPr/>
        </p:nvSpPr>
        <p:spPr>
          <a:xfrm>
            <a:off x="466985" y="5410200"/>
            <a:ext cx="5933815" cy="1397007"/>
          </a:xfrm>
          <a:prstGeom prst="round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49" name="Picture 48"/>
          <p:cNvPicPr>
            <a:picLocks noChangeAspect="1"/>
          </p:cNvPicPr>
          <p:nvPr/>
        </p:nvPicPr>
        <p:blipFill rotWithShape="1">
          <a:blip r:embed="rId4"/>
          <a:srcRect b="9755"/>
          <a:stretch/>
        </p:blipFill>
        <p:spPr>
          <a:xfrm>
            <a:off x="691040" y="5907637"/>
            <a:ext cx="1067000" cy="899570"/>
          </a:xfrm>
          <a:prstGeom prst="rect">
            <a:avLst/>
          </a:prstGeom>
        </p:spPr>
      </p:pic>
      <p:sp>
        <p:nvSpPr>
          <p:cNvPr id="50" name="5-Point Star 49"/>
          <p:cNvSpPr/>
          <p:nvPr/>
        </p:nvSpPr>
        <p:spPr>
          <a:xfrm>
            <a:off x="1364025" y="6632354"/>
            <a:ext cx="304800" cy="273046"/>
          </a:xfrm>
          <a:prstGeom prst="star5">
            <a:avLst/>
          </a:prstGeom>
          <a:solidFill>
            <a:srgbClr val="0070C0">
              <a:alpha val="40000"/>
            </a:srgbClr>
          </a:solidFill>
          <a:ln w="9525">
            <a:solidFill>
              <a:schemeClr val="tx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5-Point Star 50"/>
          <p:cNvSpPr/>
          <p:nvPr/>
        </p:nvSpPr>
        <p:spPr>
          <a:xfrm>
            <a:off x="1605640" y="5321314"/>
            <a:ext cx="304800" cy="273046"/>
          </a:xfrm>
          <a:prstGeom prst="star5">
            <a:avLst/>
          </a:prstGeom>
          <a:solidFill>
            <a:srgbClr val="FFFF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p:cNvSpPr txBox="1"/>
          <p:nvPr/>
        </p:nvSpPr>
        <p:spPr>
          <a:xfrm>
            <a:off x="1822104" y="5621789"/>
            <a:ext cx="1119240" cy="923330"/>
          </a:xfrm>
          <a:prstGeom prst="rect">
            <a:avLst/>
          </a:prstGeom>
          <a:noFill/>
        </p:spPr>
        <p:txBody>
          <a:bodyPr wrap="square" rtlCol="0">
            <a:spAutoFit/>
          </a:bodyPr>
          <a:lstStyle/>
          <a:p>
            <a:r>
              <a:rPr lang="en-US" dirty="0" smtClean="0"/>
              <a:t>SM is </a:t>
            </a:r>
            <a:r>
              <a:rPr lang="en-US" i="1" u="sng" dirty="0" smtClean="0"/>
              <a:t>too</a:t>
            </a:r>
            <a:r>
              <a:rPr lang="en-US" dirty="0" smtClean="0"/>
              <a:t> effective at &gt;50%.</a:t>
            </a:r>
            <a:endParaRPr lang="en-US" dirty="0"/>
          </a:p>
        </p:txBody>
      </p:sp>
      <p:cxnSp>
        <p:nvCxnSpPr>
          <p:cNvPr id="54" name="Straight Connector 53"/>
          <p:cNvCxnSpPr/>
          <p:nvPr/>
        </p:nvCxnSpPr>
        <p:spPr>
          <a:xfrm flipV="1">
            <a:off x="8815419" y="4141780"/>
            <a:ext cx="0" cy="1531938"/>
          </a:xfrm>
          <a:prstGeom prst="line">
            <a:avLst/>
          </a:prstGeom>
          <a:ln w="19050">
            <a:solidFill>
              <a:srgbClr val="00B050"/>
            </a:solidFill>
            <a:prstDash val="dash"/>
          </a:ln>
        </p:spPr>
        <p:style>
          <a:lnRef idx="1">
            <a:schemeClr val="accent1"/>
          </a:lnRef>
          <a:fillRef idx="0">
            <a:schemeClr val="accent1"/>
          </a:fillRef>
          <a:effectRef idx="0">
            <a:schemeClr val="accent1"/>
          </a:effectRef>
          <a:fontRef idx="minor">
            <a:schemeClr val="tx1"/>
          </a:fontRef>
        </p:style>
      </p:cxnSp>
      <p:sp>
        <p:nvSpPr>
          <p:cNvPr id="56" name="TextBox 55"/>
          <p:cNvSpPr txBox="1"/>
          <p:nvPr/>
        </p:nvSpPr>
        <p:spPr>
          <a:xfrm>
            <a:off x="8523512" y="5674405"/>
            <a:ext cx="583814" cy="369332"/>
          </a:xfrm>
          <a:prstGeom prst="rect">
            <a:avLst/>
          </a:prstGeom>
          <a:noFill/>
        </p:spPr>
        <p:txBody>
          <a:bodyPr wrap="none" rtlCol="0">
            <a:spAutoFit/>
          </a:bodyPr>
          <a:lstStyle/>
          <a:p>
            <a:r>
              <a:rPr lang="en-US" dirty="0" smtClean="0"/>
              <a:t>50%</a:t>
            </a:r>
            <a:endParaRPr lang="en-US" dirty="0"/>
          </a:p>
        </p:txBody>
      </p:sp>
      <p:sp>
        <p:nvSpPr>
          <p:cNvPr id="57" name="TextBox 56"/>
          <p:cNvSpPr txBox="1"/>
          <p:nvPr/>
        </p:nvSpPr>
        <p:spPr>
          <a:xfrm>
            <a:off x="8855138" y="4250707"/>
            <a:ext cx="288862" cy="338554"/>
          </a:xfrm>
          <a:prstGeom prst="rect">
            <a:avLst/>
          </a:prstGeom>
          <a:noFill/>
        </p:spPr>
        <p:txBody>
          <a:bodyPr wrap="none" rtlCol="0">
            <a:spAutoFit/>
          </a:bodyPr>
          <a:lstStyle/>
          <a:p>
            <a:r>
              <a:rPr lang="en-US" sz="1600" b="1" dirty="0" smtClean="0">
                <a:solidFill>
                  <a:srgbClr val="00B050"/>
                </a:solidFill>
              </a:rPr>
              <a:t>2</a:t>
            </a:r>
            <a:endParaRPr lang="en-US" sz="1200" b="1" dirty="0">
              <a:solidFill>
                <a:srgbClr val="00B050"/>
              </a:solidFill>
            </a:endParaRPr>
          </a:p>
        </p:txBody>
      </p:sp>
      <p:sp>
        <p:nvSpPr>
          <p:cNvPr id="46" name="5-Point Star 45"/>
          <p:cNvSpPr/>
          <p:nvPr/>
        </p:nvSpPr>
        <p:spPr>
          <a:xfrm>
            <a:off x="8663019" y="4146938"/>
            <a:ext cx="304800" cy="273046"/>
          </a:xfrm>
          <a:prstGeom prst="star5">
            <a:avLst/>
          </a:prstGeom>
          <a:solidFill>
            <a:srgbClr val="00B05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5-Point Star 58"/>
          <p:cNvSpPr/>
          <p:nvPr/>
        </p:nvSpPr>
        <p:spPr>
          <a:xfrm>
            <a:off x="3832533" y="5495522"/>
            <a:ext cx="304800" cy="273046"/>
          </a:xfrm>
          <a:prstGeom prst="star5">
            <a:avLst/>
          </a:prstGeom>
          <a:solidFill>
            <a:srgbClr val="FFFF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Pie 59"/>
          <p:cNvSpPr/>
          <p:nvPr/>
        </p:nvSpPr>
        <p:spPr>
          <a:xfrm>
            <a:off x="3427902" y="5531534"/>
            <a:ext cx="385791" cy="320783"/>
          </a:xfrm>
          <a:prstGeom prst="pie">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1" name="5-Point Star 60"/>
          <p:cNvSpPr/>
          <p:nvPr/>
        </p:nvSpPr>
        <p:spPr>
          <a:xfrm>
            <a:off x="3846395" y="5915602"/>
            <a:ext cx="304800" cy="273046"/>
          </a:xfrm>
          <a:prstGeom prst="star5">
            <a:avLst/>
          </a:prstGeom>
          <a:solidFill>
            <a:srgbClr val="FFFF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Pie 61"/>
          <p:cNvSpPr/>
          <p:nvPr/>
        </p:nvSpPr>
        <p:spPr>
          <a:xfrm flipH="1">
            <a:off x="3457508" y="5911965"/>
            <a:ext cx="320716" cy="305596"/>
          </a:xfrm>
          <a:prstGeom prst="pie">
            <a:avLst>
              <a:gd name="adj1" fmla="val 10800000"/>
              <a:gd name="adj2" fmla="val 16200000"/>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3" name="Oval 62"/>
          <p:cNvSpPr/>
          <p:nvPr/>
        </p:nvSpPr>
        <p:spPr>
          <a:xfrm>
            <a:off x="3424874" y="5528481"/>
            <a:ext cx="367942" cy="337133"/>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p:cNvSpPr/>
          <p:nvPr/>
        </p:nvSpPr>
        <p:spPr>
          <a:xfrm>
            <a:off x="3424104" y="5904365"/>
            <a:ext cx="367942" cy="337133"/>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5-Point Star 68"/>
          <p:cNvSpPr/>
          <p:nvPr/>
        </p:nvSpPr>
        <p:spPr>
          <a:xfrm>
            <a:off x="3615457" y="6357719"/>
            <a:ext cx="304800" cy="273046"/>
          </a:xfrm>
          <a:prstGeom prst="star5">
            <a:avLst/>
          </a:prstGeom>
          <a:solidFill>
            <a:srgbClr val="0070C0">
              <a:alpha val="40000"/>
            </a:srgbClr>
          </a:solidFill>
          <a:ln w="9525">
            <a:solidFill>
              <a:schemeClr val="tx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TextBox 69"/>
          <p:cNvSpPr txBox="1"/>
          <p:nvPr/>
        </p:nvSpPr>
        <p:spPr>
          <a:xfrm>
            <a:off x="4729815" y="5865166"/>
            <a:ext cx="2080583" cy="461665"/>
          </a:xfrm>
          <a:prstGeom prst="rect">
            <a:avLst/>
          </a:prstGeom>
          <a:noFill/>
        </p:spPr>
        <p:txBody>
          <a:bodyPr wrap="square" rtlCol="0">
            <a:spAutoFit/>
          </a:bodyPr>
          <a:lstStyle/>
          <a:p>
            <a:r>
              <a:rPr lang="en-US" sz="2000" dirty="0" smtClean="0"/>
              <a:t>.25</a:t>
            </a:r>
            <a:r>
              <a:rPr lang="en-US" dirty="0" smtClean="0"/>
              <a:t> </a:t>
            </a:r>
            <a:r>
              <a:rPr lang="en-US" dirty="0" smtClean="0">
                <a:sym typeface="Wingdings" panose="05000000000000000000" pitchFamily="2" charset="2"/>
              </a:rPr>
              <a:t> </a:t>
            </a:r>
            <a:r>
              <a:rPr lang="en-US" sz="2000" dirty="0" smtClean="0">
                <a:sym typeface="Wingdings" panose="05000000000000000000" pitchFamily="2" charset="2"/>
              </a:rPr>
              <a:t>1.00</a:t>
            </a:r>
            <a:r>
              <a:rPr lang="en-US" dirty="0" smtClean="0">
                <a:sym typeface="Wingdings" panose="05000000000000000000" pitchFamily="2" charset="2"/>
              </a:rPr>
              <a:t> </a:t>
            </a:r>
            <a:r>
              <a:rPr lang="en-US" sz="2000" dirty="0" smtClean="0">
                <a:sym typeface="Wingdings" panose="05000000000000000000" pitchFamily="2" charset="2"/>
              </a:rPr>
              <a:t>-</a:t>
            </a:r>
            <a:r>
              <a:rPr lang="en-US" dirty="0" smtClean="0">
                <a:sym typeface="Wingdings" panose="05000000000000000000" pitchFamily="2" charset="2"/>
              </a:rPr>
              <a:t> </a:t>
            </a:r>
            <a:r>
              <a:rPr lang="el-GR" sz="2400" dirty="0" smtClean="0">
                <a:sym typeface="Wingdings" panose="05000000000000000000" pitchFamily="2" charset="2"/>
              </a:rPr>
              <a:t>ε</a:t>
            </a:r>
            <a:r>
              <a:rPr lang="en-US" dirty="0" smtClean="0">
                <a:sym typeface="Wingdings" panose="05000000000000000000" pitchFamily="2" charset="2"/>
              </a:rPr>
              <a:t> </a:t>
            </a:r>
            <a:r>
              <a:rPr lang="en-US" dirty="0" smtClean="0"/>
              <a:t> </a:t>
            </a:r>
            <a:endParaRPr lang="en-US" dirty="0"/>
          </a:p>
        </p:txBody>
      </p:sp>
      <p:sp>
        <p:nvSpPr>
          <p:cNvPr id="71" name="TextBox 70"/>
          <p:cNvSpPr txBox="1"/>
          <p:nvPr/>
        </p:nvSpPr>
        <p:spPr>
          <a:xfrm>
            <a:off x="4718827" y="5519250"/>
            <a:ext cx="2080583" cy="400110"/>
          </a:xfrm>
          <a:prstGeom prst="rect">
            <a:avLst/>
          </a:prstGeom>
          <a:noFill/>
        </p:spPr>
        <p:txBody>
          <a:bodyPr wrap="square" rtlCol="0">
            <a:spAutoFit/>
          </a:bodyPr>
          <a:lstStyle/>
          <a:p>
            <a:r>
              <a:rPr lang="en-US" sz="2000" dirty="0" smtClean="0"/>
              <a:t>.75</a:t>
            </a:r>
            <a:r>
              <a:rPr lang="en-US" dirty="0" smtClean="0"/>
              <a:t> </a:t>
            </a:r>
            <a:r>
              <a:rPr lang="en-US" dirty="0" smtClean="0">
                <a:sym typeface="Wingdings" panose="05000000000000000000" pitchFamily="2" charset="2"/>
              </a:rPr>
              <a:t> </a:t>
            </a:r>
            <a:r>
              <a:rPr lang="en-US" sz="2000" dirty="0" smtClean="0">
                <a:sym typeface="Wingdings" panose="05000000000000000000" pitchFamily="2" charset="2"/>
              </a:rPr>
              <a:t>0</a:t>
            </a:r>
            <a:endParaRPr lang="en-US" dirty="0"/>
          </a:p>
        </p:txBody>
      </p:sp>
      <p:sp>
        <p:nvSpPr>
          <p:cNvPr id="72" name="TextBox 71"/>
          <p:cNvSpPr txBox="1"/>
          <p:nvPr/>
        </p:nvSpPr>
        <p:spPr>
          <a:xfrm>
            <a:off x="4929817" y="6274569"/>
            <a:ext cx="2080583" cy="461665"/>
          </a:xfrm>
          <a:prstGeom prst="rect">
            <a:avLst/>
          </a:prstGeom>
          <a:noFill/>
        </p:spPr>
        <p:txBody>
          <a:bodyPr wrap="square" rtlCol="0">
            <a:spAutoFit/>
          </a:bodyPr>
          <a:lstStyle/>
          <a:p>
            <a:r>
              <a:rPr lang="en-US" sz="2000" dirty="0" smtClean="0"/>
              <a:t>0</a:t>
            </a:r>
            <a:r>
              <a:rPr lang="en-US" dirty="0" smtClean="0"/>
              <a:t> </a:t>
            </a:r>
            <a:r>
              <a:rPr lang="en-US" dirty="0" smtClean="0">
                <a:sym typeface="Wingdings" panose="05000000000000000000" pitchFamily="2" charset="2"/>
              </a:rPr>
              <a:t> </a:t>
            </a:r>
            <a:r>
              <a:rPr lang="el-GR" sz="2400" dirty="0" smtClean="0">
                <a:sym typeface="Wingdings" panose="05000000000000000000" pitchFamily="2" charset="2"/>
              </a:rPr>
              <a:t>ε</a:t>
            </a:r>
            <a:r>
              <a:rPr lang="en-US" dirty="0" smtClean="0">
                <a:sym typeface="Wingdings" panose="05000000000000000000" pitchFamily="2" charset="2"/>
              </a:rPr>
              <a:t> </a:t>
            </a:r>
            <a:r>
              <a:rPr lang="en-US" dirty="0" smtClean="0"/>
              <a:t> </a:t>
            </a:r>
            <a:endParaRPr lang="en-US" dirty="0"/>
          </a:p>
        </p:txBody>
      </p:sp>
      <p:sp>
        <p:nvSpPr>
          <p:cNvPr id="73" name="TextBox 72"/>
          <p:cNvSpPr txBox="1"/>
          <p:nvPr/>
        </p:nvSpPr>
        <p:spPr>
          <a:xfrm>
            <a:off x="2929145" y="5724052"/>
            <a:ext cx="1119240" cy="338554"/>
          </a:xfrm>
          <a:prstGeom prst="rect">
            <a:avLst/>
          </a:prstGeom>
          <a:noFill/>
        </p:spPr>
        <p:txBody>
          <a:bodyPr wrap="square" rtlCol="0">
            <a:spAutoFit/>
          </a:bodyPr>
          <a:lstStyle/>
          <a:p>
            <a:r>
              <a:rPr lang="en-US" sz="1600" dirty="0" smtClean="0"/>
              <a:t>60%</a:t>
            </a:r>
            <a:endParaRPr lang="en-US" sz="1600" dirty="0"/>
          </a:p>
        </p:txBody>
      </p:sp>
      <p:sp>
        <p:nvSpPr>
          <p:cNvPr id="74" name="TextBox 73"/>
          <p:cNvSpPr txBox="1"/>
          <p:nvPr/>
        </p:nvSpPr>
        <p:spPr>
          <a:xfrm>
            <a:off x="4037103" y="6030354"/>
            <a:ext cx="1119240" cy="338554"/>
          </a:xfrm>
          <a:prstGeom prst="rect">
            <a:avLst/>
          </a:prstGeom>
          <a:noFill/>
        </p:spPr>
        <p:txBody>
          <a:bodyPr wrap="square" rtlCol="0">
            <a:spAutoFit/>
          </a:bodyPr>
          <a:lstStyle/>
          <a:p>
            <a:r>
              <a:rPr lang="en-US" sz="1600" dirty="0" smtClean="0"/>
              <a:t>15%</a:t>
            </a:r>
            <a:endParaRPr lang="en-US" sz="1600" dirty="0"/>
          </a:p>
        </p:txBody>
      </p:sp>
      <p:sp>
        <p:nvSpPr>
          <p:cNvPr id="75" name="TextBox 74"/>
          <p:cNvSpPr txBox="1"/>
          <p:nvPr/>
        </p:nvSpPr>
        <p:spPr>
          <a:xfrm>
            <a:off x="4024386" y="5607814"/>
            <a:ext cx="1119240" cy="338554"/>
          </a:xfrm>
          <a:prstGeom prst="rect">
            <a:avLst/>
          </a:prstGeom>
          <a:noFill/>
        </p:spPr>
        <p:txBody>
          <a:bodyPr wrap="square" rtlCol="0">
            <a:spAutoFit/>
          </a:bodyPr>
          <a:lstStyle/>
          <a:p>
            <a:r>
              <a:rPr lang="en-US" sz="1600" dirty="0" smtClean="0"/>
              <a:t>45%</a:t>
            </a:r>
            <a:endParaRPr lang="en-US" sz="1600" dirty="0"/>
          </a:p>
        </p:txBody>
      </p:sp>
      <p:sp>
        <p:nvSpPr>
          <p:cNvPr id="76" name="TextBox 75"/>
          <p:cNvSpPr txBox="1"/>
          <p:nvPr/>
        </p:nvSpPr>
        <p:spPr>
          <a:xfrm>
            <a:off x="4048385" y="6443846"/>
            <a:ext cx="1119240" cy="338554"/>
          </a:xfrm>
          <a:prstGeom prst="rect">
            <a:avLst/>
          </a:prstGeom>
          <a:noFill/>
        </p:spPr>
        <p:txBody>
          <a:bodyPr wrap="square" rtlCol="0">
            <a:spAutoFit/>
          </a:bodyPr>
          <a:lstStyle/>
          <a:p>
            <a:r>
              <a:rPr lang="en-US" sz="1600" dirty="0" smtClean="0"/>
              <a:t>40%</a:t>
            </a:r>
            <a:endParaRPr lang="en-US" sz="1600" dirty="0"/>
          </a:p>
        </p:txBody>
      </p:sp>
      <p:sp>
        <p:nvSpPr>
          <p:cNvPr id="77" name="TextBox 76"/>
          <p:cNvSpPr txBox="1"/>
          <p:nvPr/>
        </p:nvSpPr>
        <p:spPr>
          <a:xfrm>
            <a:off x="4353185" y="6214646"/>
            <a:ext cx="1119240" cy="338554"/>
          </a:xfrm>
          <a:prstGeom prst="rect">
            <a:avLst/>
          </a:prstGeom>
          <a:noFill/>
        </p:spPr>
        <p:txBody>
          <a:bodyPr wrap="square" rtlCol="0">
            <a:spAutoFit/>
          </a:bodyPr>
          <a:lstStyle/>
          <a:p>
            <a:r>
              <a:rPr lang="en-US" sz="1600" b="1" dirty="0" smtClean="0">
                <a:solidFill>
                  <a:srgbClr val="FF0000"/>
                </a:solidFill>
              </a:rPr>
              <a:t>55%</a:t>
            </a:r>
            <a:endParaRPr lang="en-US" sz="1600" b="1" dirty="0">
              <a:solidFill>
                <a:srgbClr val="FF0000"/>
              </a:solidFill>
            </a:endParaRPr>
          </a:p>
        </p:txBody>
      </p:sp>
      <p:sp>
        <p:nvSpPr>
          <p:cNvPr id="78" name="5-Point Star 77"/>
          <p:cNvSpPr/>
          <p:nvPr/>
        </p:nvSpPr>
        <p:spPr>
          <a:xfrm>
            <a:off x="5962851" y="1244771"/>
            <a:ext cx="304800" cy="273046"/>
          </a:xfrm>
          <a:prstGeom prst="star5">
            <a:avLst/>
          </a:prstGeom>
          <a:solidFill>
            <a:srgbClr val="FFFF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5-Point Star 78"/>
          <p:cNvSpPr/>
          <p:nvPr/>
        </p:nvSpPr>
        <p:spPr>
          <a:xfrm>
            <a:off x="7335711" y="1257253"/>
            <a:ext cx="304800" cy="273046"/>
          </a:xfrm>
          <a:prstGeom prst="star5">
            <a:avLst/>
          </a:prstGeom>
          <a:solidFill>
            <a:srgbClr val="0070C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TextBox 80"/>
          <p:cNvSpPr txBox="1"/>
          <p:nvPr/>
        </p:nvSpPr>
        <p:spPr>
          <a:xfrm>
            <a:off x="6248400" y="1235659"/>
            <a:ext cx="1119240" cy="338554"/>
          </a:xfrm>
          <a:prstGeom prst="rect">
            <a:avLst/>
          </a:prstGeom>
          <a:noFill/>
        </p:spPr>
        <p:txBody>
          <a:bodyPr wrap="square" rtlCol="0">
            <a:spAutoFit/>
          </a:bodyPr>
          <a:lstStyle/>
          <a:p>
            <a:r>
              <a:rPr lang="en-US" sz="1600" b="1" dirty="0" smtClean="0"/>
              <a:t>= You</a:t>
            </a:r>
            <a:endParaRPr lang="en-US" sz="1600" b="1" dirty="0"/>
          </a:p>
        </p:txBody>
      </p:sp>
      <p:sp>
        <p:nvSpPr>
          <p:cNvPr id="82" name="TextBox 81"/>
          <p:cNvSpPr txBox="1"/>
          <p:nvPr/>
        </p:nvSpPr>
        <p:spPr>
          <a:xfrm>
            <a:off x="7620000" y="1242329"/>
            <a:ext cx="1119240" cy="338554"/>
          </a:xfrm>
          <a:prstGeom prst="rect">
            <a:avLst/>
          </a:prstGeom>
          <a:noFill/>
        </p:spPr>
        <p:txBody>
          <a:bodyPr wrap="square" rtlCol="0">
            <a:spAutoFit/>
          </a:bodyPr>
          <a:lstStyle/>
          <a:p>
            <a:r>
              <a:rPr lang="en-US" sz="1600" b="1" dirty="0" smtClean="0"/>
              <a:t>= Rival</a:t>
            </a:r>
            <a:endParaRPr lang="en-US" sz="1600" b="1" dirty="0"/>
          </a:p>
        </p:txBody>
      </p:sp>
      <p:sp>
        <p:nvSpPr>
          <p:cNvPr id="83" name="Right Arrow 82"/>
          <p:cNvSpPr/>
          <p:nvPr/>
        </p:nvSpPr>
        <p:spPr>
          <a:xfrm rot="2023452">
            <a:off x="6892493" y="2729584"/>
            <a:ext cx="445263" cy="222375"/>
          </a:xfrm>
          <a:prstGeom prst="rightArrow">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ight Arrow 83"/>
          <p:cNvSpPr/>
          <p:nvPr/>
        </p:nvSpPr>
        <p:spPr>
          <a:xfrm rot="2023452">
            <a:off x="6859949" y="4558095"/>
            <a:ext cx="445263" cy="222375"/>
          </a:xfrm>
          <a:prstGeom prst="rightArrow">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ight Arrow 84"/>
          <p:cNvSpPr/>
          <p:nvPr/>
        </p:nvSpPr>
        <p:spPr>
          <a:xfrm rot="8870545">
            <a:off x="6891736" y="3250889"/>
            <a:ext cx="445263" cy="222375"/>
          </a:xfrm>
          <a:prstGeom prst="rightArrow">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6" name="Straight Connector 85"/>
          <p:cNvCxnSpPr/>
          <p:nvPr/>
        </p:nvCxnSpPr>
        <p:spPr>
          <a:xfrm flipV="1">
            <a:off x="1668825" y="5348737"/>
            <a:ext cx="0" cy="1531938"/>
          </a:xfrm>
          <a:prstGeom prst="line">
            <a:avLst/>
          </a:prstGeom>
          <a:ln w="63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87" name="Title 4"/>
          <p:cNvSpPr txBox="1">
            <a:spLocks/>
          </p:cNvSpPr>
          <p:nvPr/>
        </p:nvSpPr>
        <p:spPr>
          <a:xfrm>
            <a:off x="6476708" y="5977219"/>
            <a:ext cx="2878014" cy="740459"/>
          </a:xfrm>
          <a:prstGeom prst="rect">
            <a:avLst/>
          </a:prstGeom>
        </p:spPr>
        <p:txBody>
          <a:bodyPr vert="horz" lIns="91440" tIns="45720" rIns="91440" bIns="45720" rtlCol="0" anchor="ctr">
            <a:normAutofit fontScale="925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1800" dirty="0" smtClean="0"/>
              <a:t>* New = Before – Headache</a:t>
            </a:r>
          </a:p>
          <a:p>
            <a:pPr algn="l"/>
            <a:r>
              <a:rPr lang="en-US" sz="1800" dirty="0" smtClean="0"/>
              <a:t>* </a:t>
            </a:r>
            <a:r>
              <a:rPr lang="en-US" sz="1800" dirty="0" err="1"/>
              <a:t>R</a:t>
            </a:r>
            <a:r>
              <a:rPr lang="en-US" sz="1800" dirty="0" err="1" smtClean="0"/>
              <a:t>el</a:t>
            </a:r>
            <a:r>
              <a:rPr lang="en-US" sz="1800" dirty="0" smtClean="0"/>
              <a:t> </a:t>
            </a:r>
            <a:r>
              <a:rPr lang="en-US" sz="1800" dirty="0"/>
              <a:t>Efficiency: 0% or 100%</a:t>
            </a:r>
          </a:p>
          <a:p>
            <a:pPr algn="l"/>
            <a:r>
              <a:rPr lang="en-US" sz="1800" dirty="0" smtClean="0"/>
              <a:t>* Folk Theorem</a:t>
            </a:r>
          </a:p>
        </p:txBody>
      </p:sp>
      <p:sp>
        <p:nvSpPr>
          <p:cNvPr id="88" name="Title 4"/>
          <p:cNvSpPr txBox="1">
            <a:spLocks/>
          </p:cNvSpPr>
          <p:nvPr/>
        </p:nvSpPr>
        <p:spPr>
          <a:xfrm>
            <a:off x="547044" y="5045394"/>
            <a:ext cx="4266335" cy="252212"/>
          </a:xfrm>
          <a:prstGeom prst="rect">
            <a:avLst/>
          </a:prstGeom>
        </p:spPr>
        <p:txBody>
          <a:bodyPr vert="horz" lIns="91440" tIns="45720" rIns="91440" bIns="45720" rtlCol="0" anchor="ctr">
            <a:normAutofit fontScale="700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US" sz="1800" dirty="0"/>
          </a:p>
        </p:txBody>
      </p:sp>
    </p:spTree>
    <p:extLst>
      <p:ext uri="{BB962C8B-B14F-4D97-AF65-F5344CB8AC3E}">
        <p14:creationId xmlns:p14="http://schemas.microsoft.com/office/powerpoint/2010/main" val="287629918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5100" y="152400"/>
            <a:ext cx="5257800" cy="914400"/>
          </a:xfrm>
        </p:spPr>
        <p:txBody>
          <a:bodyPr>
            <a:noAutofit/>
          </a:bodyPr>
          <a:lstStyle/>
          <a:p>
            <a:r>
              <a:rPr lang="en-US" b="1" dirty="0" smtClean="0"/>
              <a:t>What is </a:t>
            </a:r>
            <a:r>
              <a:rPr lang="en-US" b="1" dirty="0" err="1" smtClean="0"/>
              <a:t>Drivechain</a:t>
            </a:r>
            <a:r>
              <a:rPr lang="en-US" b="1" dirty="0" smtClean="0"/>
              <a:t>?</a:t>
            </a:r>
            <a:endParaRPr lang="en-US" b="1" dirty="0"/>
          </a:p>
        </p:txBody>
      </p:sp>
      <p:sp>
        <p:nvSpPr>
          <p:cNvPr id="4" name="Slide Number Placeholder 3"/>
          <p:cNvSpPr>
            <a:spLocks noGrp="1"/>
          </p:cNvSpPr>
          <p:nvPr>
            <p:ph type="sldNum" sz="quarter" idx="12"/>
          </p:nvPr>
        </p:nvSpPr>
        <p:spPr/>
        <p:txBody>
          <a:bodyPr/>
          <a:lstStyle/>
          <a:p>
            <a:fld id="{B2FC610D-FAE1-464C-9CF3-920562D0AD66}" type="slidenum">
              <a:rPr lang="en-US" smtClean="0"/>
              <a:t>5</a:t>
            </a:fld>
            <a:endParaRPr lang="en-US" dirty="0"/>
          </a:p>
        </p:txBody>
      </p:sp>
      <p:pic>
        <p:nvPicPr>
          <p:cNvPr id="2050" name="Picture 2" descr="WT-Transaction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00" y="2699007"/>
            <a:ext cx="8741090" cy="3625593"/>
          </a:xfrm>
          <a:prstGeom prst="rect">
            <a:avLst/>
          </a:prstGeom>
          <a:ln>
            <a:solidFill>
              <a:schemeClr val="tx1"/>
            </a:solid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7000" y="1143000"/>
            <a:ext cx="6172200" cy="100012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Oval 7"/>
          <p:cNvSpPr/>
          <p:nvPr/>
        </p:nvSpPr>
        <p:spPr>
          <a:xfrm>
            <a:off x="1297367" y="1295400"/>
            <a:ext cx="553925" cy="489475"/>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400" dirty="0" smtClean="0"/>
              <a:t>M</a:t>
            </a:r>
            <a:endParaRPr lang="en-US" sz="2400" dirty="0"/>
          </a:p>
        </p:txBody>
      </p:sp>
      <p:sp>
        <p:nvSpPr>
          <p:cNvPr id="10" name="Oval 9"/>
          <p:cNvSpPr/>
          <p:nvPr/>
        </p:nvSpPr>
        <p:spPr>
          <a:xfrm>
            <a:off x="609600" y="2127460"/>
            <a:ext cx="445483" cy="413492"/>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400" dirty="0" smtClean="0"/>
              <a:t>S</a:t>
            </a:r>
            <a:endParaRPr lang="en-US" sz="2400" dirty="0"/>
          </a:p>
        </p:txBody>
      </p:sp>
      <p:sp>
        <p:nvSpPr>
          <p:cNvPr id="21" name="Oval 20"/>
          <p:cNvSpPr/>
          <p:nvPr/>
        </p:nvSpPr>
        <p:spPr>
          <a:xfrm>
            <a:off x="1074626" y="2127460"/>
            <a:ext cx="445483" cy="413492"/>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400" dirty="0" smtClean="0"/>
              <a:t>S</a:t>
            </a:r>
            <a:endParaRPr lang="en-US" sz="2400" dirty="0"/>
          </a:p>
        </p:txBody>
      </p:sp>
      <p:sp>
        <p:nvSpPr>
          <p:cNvPr id="26" name="Oval 25"/>
          <p:cNvSpPr/>
          <p:nvPr/>
        </p:nvSpPr>
        <p:spPr>
          <a:xfrm>
            <a:off x="1532809" y="2127460"/>
            <a:ext cx="445483" cy="413492"/>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400" dirty="0" smtClean="0"/>
              <a:t>S</a:t>
            </a:r>
            <a:endParaRPr lang="en-US" sz="2400" dirty="0"/>
          </a:p>
        </p:txBody>
      </p:sp>
      <p:sp>
        <p:nvSpPr>
          <p:cNvPr id="27" name="Oval 26"/>
          <p:cNvSpPr/>
          <p:nvPr/>
        </p:nvSpPr>
        <p:spPr>
          <a:xfrm>
            <a:off x="1997835" y="2127460"/>
            <a:ext cx="445483" cy="413492"/>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400" dirty="0" smtClean="0"/>
              <a:t>S</a:t>
            </a:r>
            <a:endParaRPr lang="en-US" sz="2400" dirty="0"/>
          </a:p>
        </p:txBody>
      </p:sp>
      <p:cxnSp>
        <p:nvCxnSpPr>
          <p:cNvPr id="28" name="Straight Connector 27"/>
          <p:cNvCxnSpPr/>
          <p:nvPr/>
        </p:nvCxnSpPr>
        <p:spPr>
          <a:xfrm>
            <a:off x="693626" y="1979876"/>
            <a:ext cx="1751249"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flipV="1">
            <a:off x="989844" y="1751276"/>
            <a:ext cx="311620" cy="36054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flipH="1" flipV="1">
            <a:off x="1806600" y="1752861"/>
            <a:ext cx="258626" cy="35895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flipH="1" flipV="1">
            <a:off x="1684226" y="1816273"/>
            <a:ext cx="71324" cy="26943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flipV="1">
            <a:off x="1417034" y="1816273"/>
            <a:ext cx="77183" cy="25638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3200400" y="5181600"/>
            <a:ext cx="952500" cy="738664"/>
          </a:xfrm>
          <a:prstGeom prst="rect">
            <a:avLst/>
          </a:prstGeom>
          <a:solidFill>
            <a:schemeClr val="bg1">
              <a:lumMod val="95000"/>
            </a:schemeClr>
          </a:solidFill>
          <a:ln>
            <a:solidFill>
              <a:schemeClr val="tx1"/>
            </a:solidFill>
          </a:ln>
        </p:spPr>
        <p:txBody>
          <a:bodyPr wrap="square" rtlCol="0">
            <a:spAutoFit/>
          </a:bodyPr>
          <a:lstStyle/>
          <a:p>
            <a:r>
              <a:rPr lang="en-US" sz="1400" dirty="0" smtClean="0"/>
              <a:t>Contracts, Payments,  Services</a:t>
            </a:r>
            <a:endParaRPr lang="en-US" sz="1400" dirty="0"/>
          </a:p>
        </p:txBody>
      </p:sp>
    </p:spTree>
    <p:extLst>
      <p:ext uri="{BB962C8B-B14F-4D97-AF65-F5344CB8AC3E}">
        <p14:creationId xmlns:p14="http://schemas.microsoft.com/office/powerpoint/2010/main" val="153343309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5661" y="76201"/>
            <a:ext cx="8229600" cy="1143000"/>
          </a:xfrm>
        </p:spPr>
        <p:txBody>
          <a:bodyPr>
            <a:normAutofit/>
          </a:bodyPr>
          <a:lstStyle/>
          <a:p>
            <a:r>
              <a:rPr lang="en-US" dirty="0" smtClean="0"/>
              <a:t>Miners Can’t Do Very Much</a:t>
            </a:r>
            <a:endParaRPr lang="en-US" dirty="0"/>
          </a:p>
        </p:txBody>
      </p:sp>
      <p:sp>
        <p:nvSpPr>
          <p:cNvPr id="4" name="Slide Number Placeholder 3"/>
          <p:cNvSpPr>
            <a:spLocks noGrp="1"/>
          </p:cNvSpPr>
          <p:nvPr>
            <p:ph type="sldNum" sz="quarter" idx="12"/>
          </p:nvPr>
        </p:nvSpPr>
        <p:spPr/>
        <p:txBody>
          <a:bodyPr/>
          <a:lstStyle/>
          <a:p>
            <a:fld id="{B2FC610D-FAE1-464C-9CF3-920562D0AD66}" type="slidenum">
              <a:rPr lang="en-US" smtClean="0"/>
              <a:t>50</a:t>
            </a:fld>
            <a:endParaRPr lang="en-US" dirty="0"/>
          </a:p>
        </p:txBody>
      </p:sp>
      <p:sp>
        <p:nvSpPr>
          <p:cNvPr id="5" name="Content Placeholder 2"/>
          <p:cNvSpPr txBox="1">
            <a:spLocks/>
          </p:cNvSpPr>
          <p:nvPr/>
        </p:nvSpPr>
        <p:spPr>
          <a:xfrm>
            <a:off x="269461" y="1265238"/>
            <a:ext cx="8645939" cy="5287962"/>
          </a:xfrm>
          <a:prstGeom prst="rect">
            <a:avLst/>
          </a:prstGeom>
        </p:spPr>
        <p:txBody>
          <a:bodyPr vert="horz" lIns="91440" tIns="45720" rIns="91440" bIns="45720" rtlCol="0">
            <a:normAutofit fontScale="775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t>Abilities</a:t>
            </a:r>
          </a:p>
          <a:p>
            <a:pPr lvl="1"/>
            <a:r>
              <a:rPr lang="en-US" dirty="0" smtClean="0"/>
              <a:t>Individual miner can </a:t>
            </a:r>
            <a:r>
              <a:rPr lang="en-US" b="1" dirty="0" smtClean="0"/>
              <a:t>only </a:t>
            </a:r>
            <a:r>
              <a:rPr lang="en-US" u="sng" dirty="0" smtClean="0"/>
              <a:t>filter</a:t>
            </a:r>
            <a:r>
              <a:rPr lang="en-US" dirty="0"/>
              <a:t> </a:t>
            </a:r>
            <a:r>
              <a:rPr lang="en-US" dirty="0" smtClean="0"/>
              <a:t>transactions…for </a:t>
            </a:r>
            <a:r>
              <a:rPr lang="en-US" i="1" dirty="0" smtClean="0"/>
              <a:t>their</a:t>
            </a:r>
            <a:r>
              <a:rPr lang="en-US" dirty="0" smtClean="0"/>
              <a:t> block.</a:t>
            </a:r>
          </a:p>
          <a:p>
            <a:pPr lvl="1"/>
            <a:r>
              <a:rPr lang="en-US" dirty="0" smtClean="0"/>
              <a:t>51% Miner-Group can </a:t>
            </a:r>
            <a:r>
              <a:rPr lang="en-US" b="1" dirty="0" smtClean="0"/>
              <a:t>only</a:t>
            </a:r>
            <a:r>
              <a:rPr lang="en-US" dirty="0" smtClean="0"/>
              <a:t> </a:t>
            </a:r>
            <a:r>
              <a:rPr lang="en-US" u="sng" dirty="0" smtClean="0"/>
              <a:t>order</a:t>
            </a:r>
            <a:r>
              <a:rPr lang="en-US" dirty="0" smtClean="0"/>
              <a:t> txns.</a:t>
            </a:r>
          </a:p>
          <a:p>
            <a:r>
              <a:rPr lang="en-US" dirty="0" smtClean="0"/>
              <a:t>Decision Criteria</a:t>
            </a:r>
          </a:p>
          <a:p>
            <a:pPr lvl="1"/>
            <a:r>
              <a:rPr lang="en-US" dirty="0" smtClean="0"/>
              <a:t>Txns have no identities nor context. As a result, there’s no </a:t>
            </a:r>
            <a:r>
              <a:rPr lang="en-US" dirty="0"/>
              <a:t>basis for arbitrary </a:t>
            </a:r>
            <a:r>
              <a:rPr lang="en-US" dirty="0" smtClean="0"/>
              <a:t>censorship (only for economic rationing). This is </a:t>
            </a:r>
            <a:r>
              <a:rPr lang="en-US" i="1" dirty="0" smtClean="0"/>
              <a:t>ideal!</a:t>
            </a:r>
            <a:endParaRPr lang="en-US" dirty="0" smtClean="0"/>
          </a:p>
          <a:p>
            <a:pPr lvl="1"/>
            <a:r>
              <a:rPr lang="en-US" dirty="0" smtClean="0"/>
              <a:t>With 51%, miners can (try to) reorder / re-filter txns in the immediate past.  </a:t>
            </a:r>
            <a:r>
              <a:rPr lang="en-US" i="1" dirty="0" smtClean="0"/>
              <a:t>At tremendous cost / risk.</a:t>
            </a:r>
            <a:endParaRPr lang="en-US" dirty="0" smtClean="0"/>
          </a:p>
          <a:p>
            <a:r>
              <a:rPr lang="en-US" dirty="0" smtClean="0"/>
              <a:t>Inabilities. Miners can </a:t>
            </a:r>
            <a:r>
              <a:rPr lang="en-US" b="1" dirty="0" smtClean="0"/>
              <a:t>never</a:t>
            </a:r>
            <a:r>
              <a:rPr lang="en-US" dirty="0" smtClean="0"/>
              <a:t>:</a:t>
            </a:r>
          </a:p>
          <a:p>
            <a:pPr lvl="1"/>
            <a:r>
              <a:rPr lang="en-US" dirty="0" smtClean="0"/>
              <a:t>“Steal” (Move money without a private key).</a:t>
            </a:r>
          </a:p>
          <a:p>
            <a:pPr lvl="1"/>
            <a:r>
              <a:rPr lang="en-US" dirty="0" smtClean="0"/>
              <a:t>“Print” (Mint BTC, in excess of the pre-determined schedule).</a:t>
            </a:r>
          </a:p>
          <a:p>
            <a:r>
              <a:rPr lang="en-US" dirty="0" smtClean="0"/>
              <a:t>Profitable Attack</a:t>
            </a:r>
          </a:p>
          <a:p>
            <a:pPr lvl="1"/>
            <a:r>
              <a:rPr lang="en-US" dirty="0" smtClean="0"/>
              <a:t>Miner must </a:t>
            </a:r>
            <a:r>
              <a:rPr lang="en-US" b="1" dirty="0" smtClean="0"/>
              <a:t>double-spend</a:t>
            </a:r>
            <a:r>
              <a:rPr lang="en-US" dirty="0" smtClean="0"/>
              <a:t> with </a:t>
            </a:r>
            <a:r>
              <a:rPr lang="en-US" i="1" u="sng" dirty="0" smtClean="0"/>
              <a:t>their</a:t>
            </a:r>
            <a:r>
              <a:rPr lang="en-US" dirty="0" smtClean="0"/>
              <a:t> funds.</a:t>
            </a:r>
          </a:p>
          <a:p>
            <a:pPr lvl="1"/>
            <a:r>
              <a:rPr lang="en-US" dirty="0" smtClean="0"/>
              <a:t>…yet, attack affects </a:t>
            </a:r>
            <a:r>
              <a:rPr lang="en-US" i="1" dirty="0" smtClean="0"/>
              <a:t>all</a:t>
            </a:r>
            <a:r>
              <a:rPr lang="en-US" dirty="0" smtClean="0"/>
              <a:t> funds. (Attack must pay off, big!)</a:t>
            </a:r>
          </a:p>
          <a:p>
            <a:pPr lvl="1"/>
            <a:r>
              <a:rPr lang="en-US" dirty="0" smtClean="0"/>
              <a:t>How many confirmations? </a:t>
            </a:r>
            <a:r>
              <a:rPr lang="en-US" b="1" i="1" dirty="0" smtClean="0"/>
              <a:t>Subjective</a:t>
            </a:r>
            <a:r>
              <a:rPr lang="en-US" dirty="0" smtClean="0"/>
              <a:t> answer = strategic </a:t>
            </a:r>
            <a:r>
              <a:rPr lang="en-US" b="1" i="1" dirty="0" smtClean="0"/>
              <a:t>response</a:t>
            </a:r>
            <a:r>
              <a:rPr lang="en-US" dirty="0" smtClean="0"/>
              <a:t>.</a:t>
            </a:r>
          </a:p>
        </p:txBody>
      </p:sp>
    </p:spTree>
    <p:extLst>
      <p:ext uri="{BB962C8B-B14F-4D97-AF65-F5344CB8AC3E}">
        <p14:creationId xmlns:p14="http://schemas.microsoft.com/office/powerpoint/2010/main" val="908144306"/>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5661" y="76201"/>
            <a:ext cx="8229600" cy="1143000"/>
          </a:xfrm>
        </p:spPr>
        <p:txBody>
          <a:bodyPr>
            <a:normAutofit/>
          </a:bodyPr>
          <a:lstStyle/>
          <a:p>
            <a:r>
              <a:rPr lang="en-US" dirty="0" smtClean="0"/>
              <a:t>Miners Can’t Do Very Much</a:t>
            </a:r>
            <a:endParaRPr lang="en-US" dirty="0"/>
          </a:p>
        </p:txBody>
      </p:sp>
      <p:sp>
        <p:nvSpPr>
          <p:cNvPr id="4" name="Slide Number Placeholder 3"/>
          <p:cNvSpPr>
            <a:spLocks noGrp="1"/>
          </p:cNvSpPr>
          <p:nvPr>
            <p:ph type="sldNum" sz="quarter" idx="12"/>
          </p:nvPr>
        </p:nvSpPr>
        <p:spPr/>
        <p:txBody>
          <a:bodyPr/>
          <a:lstStyle/>
          <a:p>
            <a:fld id="{B2FC610D-FAE1-464C-9CF3-920562D0AD66}" type="slidenum">
              <a:rPr lang="en-US" smtClean="0"/>
              <a:t>51</a:t>
            </a:fld>
            <a:endParaRPr lang="en-US" dirty="0"/>
          </a:p>
        </p:txBody>
      </p:sp>
      <p:sp>
        <p:nvSpPr>
          <p:cNvPr id="5" name="Content Placeholder 2"/>
          <p:cNvSpPr txBox="1">
            <a:spLocks/>
          </p:cNvSpPr>
          <p:nvPr/>
        </p:nvSpPr>
        <p:spPr>
          <a:xfrm>
            <a:off x="269461" y="1265238"/>
            <a:ext cx="8645939" cy="5287962"/>
          </a:xfrm>
          <a:prstGeom prst="rect">
            <a:avLst/>
          </a:prstGeom>
        </p:spPr>
        <p:txBody>
          <a:bodyPr vert="horz" lIns="91440" tIns="45720" rIns="91440" bIns="45720" rtlCol="0">
            <a:normAutofit fontScale="775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t>Abilities</a:t>
            </a:r>
          </a:p>
          <a:p>
            <a:pPr lvl="1"/>
            <a:r>
              <a:rPr lang="en-US" dirty="0" smtClean="0"/>
              <a:t>Individual miner can </a:t>
            </a:r>
            <a:r>
              <a:rPr lang="en-US" b="1" dirty="0" smtClean="0"/>
              <a:t>only </a:t>
            </a:r>
            <a:r>
              <a:rPr lang="en-US" u="sng" dirty="0" smtClean="0"/>
              <a:t>filter</a:t>
            </a:r>
            <a:r>
              <a:rPr lang="en-US" dirty="0"/>
              <a:t> </a:t>
            </a:r>
            <a:r>
              <a:rPr lang="en-US" dirty="0" smtClean="0"/>
              <a:t>transactions…for </a:t>
            </a:r>
            <a:r>
              <a:rPr lang="en-US" i="1" dirty="0" smtClean="0"/>
              <a:t>their</a:t>
            </a:r>
            <a:r>
              <a:rPr lang="en-US" dirty="0" smtClean="0"/>
              <a:t> block.</a:t>
            </a:r>
          </a:p>
          <a:p>
            <a:pPr lvl="1"/>
            <a:r>
              <a:rPr lang="en-US" dirty="0" smtClean="0"/>
              <a:t>51% Miner-Group can </a:t>
            </a:r>
            <a:r>
              <a:rPr lang="en-US" b="1" dirty="0" smtClean="0"/>
              <a:t>only</a:t>
            </a:r>
            <a:r>
              <a:rPr lang="en-US" dirty="0" smtClean="0"/>
              <a:t> </a:t>
            </a:r>
            <a:r>
              <a:rPr lang="en-US" u="sng" dirty="0" smtClean="0"/>
              <a:t>order</a:t>
            </a:r>
            <a:r>
              <a:rPr lang="en-US" dirty="0" smtClean="0"/>
              <a:t> txns.</a:t>
            </a:r>
          </a:p>
          <a:p>
            <a:r>
              <a:rPr lang="en-US" dirty="0" smtClean="0"/>
              <a:t>Decision Criteria</a:t>
            </a:r>
          </a:p>
          <a:p>
            <a:pPr lvl="1"/>
            <a:r>
              <a:rPr lang="en-US" dirty="0" smtClean="0"/>
              <a:t>Txns have no identities nor context. As a result, there’s no </a:t>
            </a:r>
            <a:r>
              <a:rPr lang="en-US" dirty="0"/>
              <a:t>basis for arbitrary </a:t>
            </a:r>
            <a:r>
              <a:rPr lang="en-US" dirty="0" smtClean="0"/>
              <a:t>censorship (only for economic rationing). This is </a:t>
            </a:r>
            <a:r>
              <a:rPr lang="en-US" i="1" dirty="0" smtClean="0"/>
              <a:t>ideal!</a:t>
            </a:r>
            <a:endParaRPr lang="en-US" dirty="0" smtClean="0"/>
          </a:p>
          <a:p>
            <a:pPr lvl="1"/>
            <a:r>
              <a:rPr lang="en-US" dirty="0" smtClean="0"/>
              <a:t>With 51%, miners can (try to) reorder / re-filter txns in the immediate past.  </a:t>
            </a:r>
            <a:r>
              <a:rPr lang="en-US" i="1" dirty="0" smtClean="0"/>
              <a:t>At tremendous cost / risk.</a:t>
            </a:r>
            <a:endParaRPr lang="en-US" dirty="0" smtClean="0"/>
          </a:p>
          <a:p>
            <a:r>
              <a:rPr lang="en-US" dirty="0" smtClean="0"/>
              <a:t>Inabilities. Miners can </a:t>
            </a:r>
            <a:r>
              <a:rPr lang="en-US" b="1" dirty="0" smtClean="0"/>
              <a:t>never</a:t>
            </a:r>
            <a:r>
              <a:rPr lang="en-US" dirty="0" smtClean="0"/>
              <a:t>:</a:t>
            </a:r>
          </a:p>
          <a:p>
            <a:pPr lvl="1"/>
            <a:r>
              <a:rPr lang="en-US" dirty="0" smtClean="0"/>
              <a:t>“Steal” (Move money without a private key).</a:t>
            </a:r>
          </a:p>
          <a:p>
            <a:pPr lvl="1"/>
            <a:r>
              <a:rPr lang="en-US" dirty="0" smtClean="0"/>
              <a:t>“Print” (Mint BTC, in excess of the pre-determined schedule).</a:t>
            </a:r>
          </a:p>
          <a:p>
            <a:r>
              <a:rPr lang="en-US" dirty="0" smtClean="0"/>
              <a:t>Profitable Attack</a:t>
            </a:r>
          </a:p>
          <a:p>
            <a:pPr lvl="1"/>
            <a:r>
              <a:rPr lang="en-US" dirty="0" smtClean="0"/>
              <a:t>Miner must </a:t>
            </a:r>
            <a:r>
              <a:rPr lang="en-US" b="1" dirty="0" smtClean="0"/>
              <a:t>double-spend</a:t>
            </a:r>
            <a:r>
              <a:rPr lang="en-US" dirty="0" smtClean="0"/>
              <a:t> with </a:t>
            </a:r>
            <a:r>
              <a:rPr lang="en-US" i="1" u="sng" dirty="0" smtClean="0"/>
              <a:t>their</a:t>
            </a:r>
            <a:r>
              <a:rPr lang="en-US" dirty="0" smtClean="0"/>
              <a:t> funds.</a:t>
            </a:r>
          </a:p>
          <a:p>
            <a:pPr lvl="1"/>
            <a:r>
              <a:rPr lang="en-US" dirty="0" smtClean="0"/>
              <a:t>…yet, attack affects </a:t>
            </a:r>
            <a:r>
              <a:rPr lang="en-US" i="1" dirty="0" smtClean="0"/>
              <a:t>all</a:t>
            </a:r>
            <a:r>
              <a:rPr lang="en-US" dirty="0" smtClean="0"/>
              <a:t> funds. (Attack must pay off, big!)</a:t>
            </a:r>
          </a:p>
          <a:p>
            <a:pPr lvl="1"/>
            <a:r>
              <a:rPr lang="en-US" dirty="0" smtClean="0"/>
              <a:t>How many confirmations? </a:t>
            </a:r>
            <a:r>
              <a:rPr lang="en-US" b="1" i="1" dirty="0" smtClean="0"/>
              <a:t>Subjective</a:t>
            </a:r>
            <a:r>
              <a:rPr lang="en-US" dirty="0" smtClean="0"/>
              <a:t> answer = strategic </a:t>
            </a:r>
            <a:r>
              <a:rPr lang="en-US" b="1" i="1" dirty="0" smtClean="0"/>
              <a:t>response</a:t>
            </a:r>
            <a:r>
              <a:rPr lang="en-US" dirty="0" smtClean="0"/>
              <a:t>.</a:t>
            </a:r>
          </a:p>
        </p:txBody>
      </p:sp>
      <p:sp>
        <p:nvSpPr>
          <p:cNvPr id="6" name="Rounded Rectangle 5"/>
          <p:cNvSpPr/>
          <p:nvPr/>
        </p:nvSpPr>
        <p:spPr>
          <a:xfrm>
            <a:off x="1600200" y="2971800"/>
            <a:ext cx="6122505" cy="114300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smtClean="0"/>
              <a:t>With Lightning Network, miners cede even more of their influence (to users).</a:t>
            </a:r>
            <a:endParaRPr lang="en-US" sz="2400" dirty="0"/>
          </a:p>
        </p:txBody>
      </p:sp>
    </p:spTree>
    <p:extLst>
      <p:ext uri="{BB962C8B-B14F-4D97-AF65-F5344CB8AC3E}">
        <p14:creationId xmlns:p14="http://schemas.microsoft.com/office/powerpoint/2010/main" val="3797405800"/>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normAutofit/>
          </a:bodyPr>
          <a:lstStyle/>
          <a:p>
            <a:r>
              <a:rPr lang="en-US" dirty="0" smtClean="0"/>
              <a:t>The Short Leash</a:t>
            </a:r>
            <a:endParaRPr lang="en-US" dirty="0"/>
          </a:p>
        </p:txBody>
      </p:sp>
      <p:sp>
        <p:nvSpPr>
          <p:cNvPr id="3" name="Content Placeholder 2"/>
          <p:cNvSpPr>
            <a:spLocks noGrp="1"/>
          </p:cNvSpPr>
          <p:nvPr>
            <p:ph idx="1"/>
          </p:nvPr>
        </p:nvSpPr>
        <p:spPr>
          <a:xfrm>
            <a:off x="237458" y="1143000"/>
            <a:ext cx="8491871" cy="5562600"/>
          </a:xfrm>
        </p:spPr>
        <p:txBody>
          <a:bodyPr>
            <a:normAutofit fontScale="92500" lnSpcReduction="20000"/>
          </a:bodyPr>
          <a:lstStyle/>
          <a:p>
            <a:r>
              <a:rPr lang="en-US" dirty="0" smtClean="0"/>
              <a:t>Competition erases profits.</a:t>
            </a:r>
          </a:p>
          <a:p>
            <a:pPr lvl="1"/>
            <a:r>
              <a:rPr lang="en-US" dirty="0" smtClean="0"/>
              <a:t>Best practices are copied, by rivals.</a:t>
            </a:r>
          </a:p>
          <a:p>
            <a:pPr lvl="1"/>
            <a:r>
              <a:rPr lang="en-US" dirty="0" smtClean="0"/>
              <a:t>Rivals compete, benefits pass to consumers.</a:t>
            </a:r>
          </a:p>
          <a:p>
            <a:pPr lvl="1"/>
            <a:r>
              <a:rPr lang="en-US" dirty="0" smtClean="0"/>
              <a:t>Un-copy-able resources become “rents”.</a:t>
            </a:r>
          </a:p>
          <a:p>
            <a:pPr lvl="1"/>
            <a:endParaRPr lang="en-US" dirty="0"/>
          </a:p>
          <a:p>
            <a:pPr lvl="1"/>
            <a:endParaRPr lang="en-US" dirty="0" smtClean="0"/>
          </a:p>
          <a:p>
            <a:pPr marL="457200" lvl="1" indent="0">
              <a:buNone/>
            </a:pPr>
            <a:endParaRPr lang="en-US" dirty="0" smtClean="0"/>
          </a:p>
          <a:p>
            <a:pPr marL="457200" lvl="1" indent="0">
              <a:buNone/>
            </a:pPr>
            <a:endParaRPr lang="en-US" dirty="0"/>
          </a:p>
          <a:p>
            <a:r>
              <a:rPr lang="en-US" dirty="0" smtClean="0"/>
              <a:t>Mining is </a:t>
            </a:r>
            <a:r>
              <a:rPr lang="en-US" i="1" u="sng" dirty="0" smtClean="0"/>
              <a:t>extremely competitive.</a:t>
            </a:r>
          </a:p>
          <a:p>
            <a:pPr lvl="1"/>
            <a:r>
              <a:rPr lang="en-US" dirty="0" smtClean="0"/>
              <a:t>Anyone can join (</a:t>
            </a:r>
            <a:r>
              <a:rPr lang="en-US" dirty="0" err="1" smtClean="0"/>
              <a:t>ie</a:t>
            </a:r>
            <a:r>
              <a:rPr lang="en-US" dirty="0" smtClean="0"/>
              <a:t>, anyone can provide hashes).</a:t>
            </a:r>
          </a:p>
          <a:p>
            <a:pPr lvl="1"/>
            <a:r>
              <a:rPr lang="en-US" dirty="0" smtClean="0"/>
              <a:t>Every hash has an equal chance of winning.</a:t>
            </a:r>
          </a:p>
          <a:p>
            <a:pPr lvl="1"/>
            <a:r>
              <a:rPr lang="en-US" dirty="0" smtClean="0"/>
              <a:t>Profits will constantly be erased, by difficulty increases.</a:t>
            </a:r>
          </a:p>
          <a:p>
            <a:r>
              <a:rPr lang="en-US" dirty="0" smtClean="0"/>
              <a:t>Miners more resemble </a:t>
            </a:r>
            <a:r>
              <a:rPr lang="en-US" b="1" dirty="0" smtClean="0"/>
              <a:t>Subsistence Farmers</a:t>
            </a:r>
            <a:r>
              <a:rPr lang="en-US" dirty="0" smtClean="0"/>
              <a:t>.</a:t>
            </a:r>
          </a:p>
        </p:txBody>
      </p:sp>
      <p:sp>
        <p:nvSpPr>
          <p:cNvPr id="4" name="Slide Number Placeholder 3"/>
          <p:cNvSpPr>
            <a:spLocks noGrp="1"/>
          </p:cNvSpPr>
          <p:nvPr>
            <p:ph type="sldNum" sz="quarter" idx="12"/>
          </p:nvPr>
        </p:nvSpPr>
        <p:spPr/>
        <p:txBody>
          <a:bodyPr/>
          <a:lstStyle/>
          <a:p>
            <a:fld id="{B2FC610D-FAE1-464C-9CF3-920562D0AD66}" type="slidenum">
              <a:rPr lang="en-US" smtClean="0"/>
              <a:t>52</a:t>
            </a:fld>
            <a:endParaRPr lang="en-US" dirty="0"/>
          </a:p>
        </p:txBody>
      </p:sp>
      <p:pic>
        <p:nvPicPr>
          <p:cNvPr id="5" name="Picture 4"/>
          <p:cNvPicPr>
            <a:picLocks noChangeAspect="1"/>
          </p:cNvPicPr>
          <p:nvPr/>
        </p:nvPicPr>
        <p:blipFill>
          <a:blip r:embed="rId3"/>
          <a:stretch>
            <a:fillRect/>
          </a:stretch>
        </p:blipFill>
        <p:spPr>
          <a:xfrm>
            <a:off x="152066" y="2895600"/>
            <a:ext cx="8924925" cy="1363788"/>
          </a:xfrm>
          <a:prstGeom prst="rect">
            <a:avLst/>
          </a:prstGeom>
          <a:ln>
            <a:noFill/>
          </a:ln>
          <a:effectLst>
            <a:outerShdw blurRad="292100" dist="139700" dir="2700000" algn="tl" rotWithShape="0">
              <a:srgbClr val="333333">
                <a:alpha val="65000"/>
              </a:srgbClr>
            </a:outerShdw>
          </a:effectLst>
        </p:spPr>
      </p:pic>
      <p:sp>
        <p:nvSpPr>
          <p:cNvPr id="6" name="Rounded Rectangle 5"/>
          <p:cNvSpPr/>
          <p:nvPr/>
        </p:nvSpPr>
        <p:spPr>
          <a:xfrm>
            <a:off x="4419600" y="3581400"/>
            <a:ext cx="4309729" cy="381000"/>
          </a:xfrm>
          <a:prstGeom prst="round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ontent Placeholder 2"/>
          <p:cNvSpPr txBox="1">
            <a:spLocks/>
          </p:cNvSpPr>
          <p:nvPr/>
        </p:nvSpPr>
        <p:spPr>
          <a:xfrm>
            <a:off x="6574464" y="4443186"/>
            <a:ext cx="3648742" cy="6096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dirty="0" smtClean="0"/>
              <a:t>“Contestable Market”</a:t>
            </a:r>
          </a:p>
        </p:txBody>
      </p:sp>
    </p:spTree>
    <p:extLst>
      <p:ext uri="{BB962C8B-B14F-4D97-AF65-F5344CB8AC3E}">
        <p14:creationId xmlns:p14="http://schemas.microsoft.com/office/powerpoint/2010/main" val="4065242384"/>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normAutofit/>
          </a:bodyPr>
          <a:lstStyle/>
          <a:p>
            <a:r>
              <a:rPr lang="en-US" dirty="0" smtClean="0"/>
              <a:t>The Short Leash</a:t>
            </a:r>
            <a:endParaRPr lang="en-US" dirty="0"/>
          </a:p>
        </p:txBody>
      </p:sp>
      <p:sp>
        <p:nvSpPr>
          <p:cNvPr id="3" name="Content Placeholder 2"/>
          <p:cNvSpPr>
            <a:spLocks noGrp="1"/>
          </p:cNvSpPr>
          <p:nvPr>
            <p:ph idx="1"/>
          </p:nvPr>
        </p:nvSpPr>
        <p:spPr>
          <a:xfrm>
            <a:off x="237458" y="1143000"/>
            <a:ext cx="8491871" cy="5562600"/>
          </a:xfrm>
        </p:spPr>
        <p:txBody>
          <a:bodyPr>
            <a:normAutofit fontScale="92500" lnSpcReduction="20000"/>
          </a:bodyPr>
          <a:lstStyle/>
          <a:p>
            <a:r>
              <a:rPr lang="en-US" dirty="0" smtClean="0"/>
              <a:t>Competition erases profits.</a:t>
            </a:r>
          </a:p>
          <a:p>
            <a:pPr lvl="1"/>
            <a:r>
              <a:rPr lang="en-US" dirty="0" smtClean="0"/>
              <a:t>Best practices are copied, by rivals.</a:t>
            </a:r>
          </a:p>
          <a:p>
            <a:pPr lvl="1"/>
            <a:r>
              <a:rPr lang="en-US" dirty="0" smtClean="0"/>
              <a:t>Rivals compete, benefits pass to consumers.</a:t>
            </a:r>
          </a:p>
          <a:p>
            <a:pPr lvl="1"/>
            <a:r>
              <a:rPr lang="en-US" dirty="0" smtClean="0"/>
              <a:t>Un-copy-able resources become “rents”.</a:t>
            </a:r>
          </a:p>
          <a:p>
            <a:pPr lvl="1"/>
            <a:endParaRPr lang="en-US" dirty="0"/>
          </a:p>
          <a:p>
            <a:pPr lvl="1"/>
            <a:endParaRPr lang="en-US" dirty="0" smtClean="0"/>
          </a:p>
          <a:p>
            <a:pPr marL="457200" lvl="1" indent="0">
              <a:buNone/>
            </a:pPr>
            <a:endParaRPr lang="en-US" dirty="0" smtClean="0"/>
          </a:p>
          <a:p>
            <a:pPr marL="457200" lvl="1" indent="0">
              <a:buNone/>
            </a:pPr>
            <a:endParaRPr lang="en-US" dirty="0"/>
          </a:p>
          <a:p>
            <a:r>
              <a:rPr lang="en-US" dirty="0" smtClean="0"/>
              <a:t>Mining is </a:t>
            </a:r>
            <a:r>
              <a:rPr lang="en-US" i="1" u="sng" dirty="0" smtClean="0"/>
              <a:t>extremely competitive.</a:t>
            </a:r>
          </a:p>
          <a:p>
            <a:pPr lvl="1"/>
            <a:r>
              <a:rPr lang="en-US" dirty="0" smtClean="0"/>
              <a:t>Anyone can join (</a:t>
            </a:r>
            <a:r>
              <a:rPr lang="en-US" dirty="0" err="1" smtClean="0"/>
              <a:t>ie</a:t>
            </a:r>
            <a:r>
              <a:rPr lang="en-US" dirty="0" smtClean="0"/>
              <a:t>, anyone can provide hashes).</a:t>
            </a:r>
          </a:p>
          <a:p>
            <a:pPr lvl="1"/>
            <a:r>
              <a:rPr lang="en-US" dirty="0" smtClean="0"/>
              <a:t>Every hash has an equal chance of winning.</a:t>
            </a:r>
          </a:p>
          <a:p>
            <a:pPr lvl="1"/>
            <a:r>
              <a:rPr lang="en-US" dirty="0" smtClean="0"/>
              <a:t>Profits will constantly be erased, by difficulty increases.</a:t>
            </a:r>
          </a:p>
          <a:p>
            <a:r>
              <a:rPr lang="en-US" dirty="0" smtClean="0"/>
              <a:t>Miners most resemble </a:t>
            </a:r>
            <a:r>
              <a:rPr lang="en-US" b="1" dirty="0" smtClean="0"/>
              <a:t>Subsistence Farmers</a:t>
            </a:r>
            <a:r>
              <a:rPr lang="en-US" dirty="0" smtClean="0"/>
              <a:t>.</a:t>
            </a:r>
          </a:p>
        </p:txBody>
      </p:sp>
      <p:sp>
        <p:nvSpPr>
          <p:cNvPr id="4" name="Slide Number Placeholder 3"/>
          <p:cNvSpPr>
            <a:spLocks noGrp="1"/>
          </p:cNvSpPr>
          <p:nvPr>
            <p:ph type="sldNum" sz="quarter" idx="12"/>
          </p:nvPr>
        </p:nvSpPr>
        <p:spPr/>
        <p:txBody>
          <a:bodyPr/>
          <a:lstStyle/>
          <a:p>
            <a:fld id="{B2FC610D-FAE1-464C-9CF3-920562D0AD66}" type="slidenum">
              <a:rPr lang="en-US" smtClean="0"/>
              <a:t>53</a:t>
            </a:fld>
            <a:endParaRPr lang="en-US" dirty="0"/>
          </a:p>
        </p:txBody>
      </p:sp>
      <p:pic>
        <p:nvPicPr>
          <p:cNvPr id="5" name="Picture 4"/>
          <p:cNvPicPr>
            <a:picLocks noChangeAspect="1"/>
          </p:cNvPicPr>
          <p:nvPr/>
        </p:nvPicPr>
        <p:blipFill>
          <a:blip r:embed="rId3"/>
          <a:stretch>
            <a:fillRect/>
          </a:stretch>
        </p:blipFill>
        <p:spPr>
          <a:xfrm>
            <a:off x="152066" y="2895600"/>
            <a:ext cx="8924925" cy="1363788"/>
          </a:xfrm>
          <a:prstGeom prst="rect">
            <a:avLst/>
          </a:prstGeom>
          <a:ln>
            <a:noFill/>
          </a:ln>
          <a:effectLst>
            <a:outerShdw blurRad="292100" dist="139700" dir="2700000" algn="tl" rotWithShape="0">
              <a:srgbClr val="333333">
                <a:alpha val="65000"/>
              </a:srgbClr>
            </a:outerShdw>
          </a:effectLst>
        </p:spPr>
      </p:pic>
      <p:sp>
        <p:nvSpPr>
          <p:cNvPr id="6" name="Rounded Rectangle 5"/>
          <p:cNvSpPr/>
          <p:nvPr/>
        </p:nvSpPr>
        <p:spPr>
          <a:xfrm>
            <a:off x="4419600" y="3581400"/>
            <a:ext cx="4309729" cy="381000"/>
          </a:xfrm>
          <a:prstGeom prst="round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ontent Placeholder 2"/>
          <p:cNvSpPr txBox="1">
            <a:spLocks/>
          </p:cNvSpPr>
          <p:nvPr/>
        </p:nvSpPr>
        <p:spPr>
          <a:xfrm>
            <a:off x="6574464" y="4443186"/>
            <a:ext cx="3648742" cy="6096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dirty="0" smtClean="0"/>
              <a:t>“Contestable Market”</a:t>
            </a:r>
          </a:p>
        </p:txBody>
      </p:sp>
      <p:sp>
        <p:nvSpPr>
          <p:cNvPr id="8" name="Rounded Rectangle 7"/>
          <p:cNvSpPr/>
          <p:nvPr/>
        </p:nvSpPr>
        <p:spPr>
          <a:xfrm>
            <a:off x="827576" y="916073"/>
            <a:ext cx="5236242" cy="1336504"/>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4400" dirty="0" smtClean="0"/>
              <a:t>Changing the </a:t>
            </a:r>
            <a:r>
              <a:rPr lang="en-US" sz="4400" dirty="0" err="1" smtClean="0"/>
              <a:t>PoW</a:t>
            </a:r>
            <a:r>
              <a:rPr lang="en-US" sz="4400" dirty="0" smtClean="0"/>
              <a:t> hash function.</a:t>
            </a:r>
            <a:endParaRPr lang="en-US" sz="2000" dirty="0"/>
          </a:p>
        </p:txBody>
      </p:sp>
      <p:sp>
        <p:nvSpPr>
          <p:cNvPr id="9" name="Rounded Rectangle 8"/>
          <p:cNvSpPr/>
          <p:nvPr/>
        </p:nvSpPr>
        <p:spPr>
          <a:xfrm>
            <a:off x="1172829" y="2343240"/>
            <a:ext cx="6798342" cy="434340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smtClean="0"/>
              <a:t>A </a:t>
            </a:r>
            <a:r>
              <a:rPr lang="en-US" sz="2400" u="sng" dirty="0" smtClean="0"/>
              <a:t>trivial detail</a:t>
            </a:r>
            <a:r>
              <a:rPr lang="en-US" sz="2400" dirty="0" smtClean="0"/>
              <a:t> for programmers, </a:t>
            </a:r>
          </a:p>
          <a:p>
            <a:pPr algn="ctr"/>
            <a:r>
              <a:rPr lang="en-US" sz="2400" dirty="0" smtClean="0"/>
              <a:t>a </a:t>
            </a:r>
            <a:r>
              <a:rPr lang="en-US" sz="2400" u="sng" dirty="0" smtClean="0"/>
              <a:t>temporary</a:t>
            </a:r>
            <a:r>
              <a:rPr lang="en-US" sz="2400" dirty="0" smtClean="0"/>
              <a:t> inconvenience* for users,</a:t>
            </a:r>
          </a:p>
          <a:p>
            <a:pPr algn="ctr"/>
            <a:r>
              <a:rPr lang="en-US" sz="2400" b="1" dirty="0" smtClean="0"/>
              <a:t>permanently devastating</a:t>
            </a:r>
            <a:r>
              <a:rPr lang="en-US" sz="2400" dirty="0" smtClean="0"/>
              <a:t> for miners.</a:t>
            </a:r>
          </a:p>
          <a:p>
            <a:pPr algn="ctr"/>
            <a:endParaRPr lang="en-US" sz="2400" dirty="0" smtClean="0"/>
          </a:p>
          <a:p>
            <a:pPr algn="ctr"/>
            <a:r>
              <a:rPr lang="en-US" sz="2400" dirty="0" smtClean="0"/>
              <a:t>Never, has a greater asymmetry existed between producer and consumer. The miner’s ASIC </a:t>
            </a:r>
            <a:r>
              <a:rPr lang="en-US" sz="2400" u="sng" dirty="0" smtClean="0"/>
              <a:t>equipment</a:t>
            </a:r>
            <a:r>
              <a:rPr lang="en-US" sz="2400" dirty="0" smtClean="0"/>
              <a:t> is in perfect competition…with a near-infinite family of hash function combinations.</a:t>
            </a:r>
          </a:p>
          <a:p>
            <a:pPr algn="ctr"/>
            <a:endParaRPr lang="en-US" sz="2400" dirty="0"/>
          </a:p>
          <a:p>
            <a:pPr algn="ctr"/>
            <a:r>
              <a:rPr lang="en-US" sz="2000" dirty="0" smtClean="0"/>
              <a:t>*We can improve.</a:t>
            </a:r>
            <a:endParaRPr lang="en-US" sz="2000" dirty="0"/>
          </a:p>
          <a:p>
            <a:pPr algn="ctr"/>
            <a:endParaRPr lang="en-US" sz="2400" dirty="0"/>
          </a:p>
        </p:txBody>
      </p:sp>
    </p:spTree>
    <p:extLst>
      <p:ext uri="{BB962C8B-B14F-4D97-AF65-F5344CB8AC3E}">
        <p14:creationId xmlns:p14="http://schemas.microsoft.com/office/powerpoint/2010/main" val="1446268182"/>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lstStyle/>
          <a:p>
            <a:r>
              <a:rPr lang="en-US" dirty="0" smtClean="0"/>
              <a:t>The Flow of Influence</a:t>
            </a:r>
            <a:endParaRPr lang="en-US" dirty="0"/>
          </a:p>
        </p:txBody>
      </p:sp>
      <p:sp>
        <p:nvSpPr>
          <p:cNvPr id="3" name="Content Placeholder 2"/>
          <p:cNvSpPr>
            <a:spLocks noGrp="1"/>
          </p:cNvSpPr>
          <p:nvPr>
            <p:ph idx="1"/>
          </p:nvPr>
        </p:nvSpPr>
        <p:spPr>
          <a:xfrm>
            <a:off x="457200" y="5574634"/>
            <a:ext cx="8458416" cy="1183458"/>
          </a:xfrm>
        </p:spPr>
        <p:txBody>
          <a:bodyPr>
            <a:normAutofit fontScale="77500" lnSpcReduction="20000"/>
          </a:bodyPr>
          <a:lstStyle/>
          <a:p>
            <a:pPr lvl="0"/>
            <a:r>
              <a:rPr lang="en-US" dirty="0" smtClean="0"/>
              <a:t>Users give away “real” goods and services…for digital tokens.</a:t>
            </a:r>
            <a:endParaRPr lang="en-US" dirty="0"/>
          </a:p>
          <a:p>
            <a:pPr lvl="0"/>
            <a:r>
              <a:rPr lang="en-US" dirty="0"/>
              <a:t>Expectations of future usage drive “buying of BTC</a:t>
            </a:r>
            <a:r>
              <a:rPr lang="en-US" dirty="0" smtClean="0"/>
              <a:t>”.</a:t>
            </a:r>
          </a:p>
          <a:p>
            <a:r>
              <a:rPr lang="en-US" dirty="0"/>
              <a:t>Miners are </a:t>
            </a:r>
            <a:r>
              <a:rPr lang="en-US" i="1" u="sng" dirty="0"/>
              <a:t>lowest</a:t>
            </a:r>
            <a:r>
              <a:rPr lang="en-US" dirty="0"/>
              <a:t> on the “hierarchy of influence”.</a:t>
            </a:r>
          </a:p>
          <a:p>
            <a:pPr lvl="0"/>
            <a:endParaRPr lang="en-US" dirty="0"/>
          </a:p>
          <a:p>
            <a:endParaRPr lang="en-US" dirty="0"/>
          </a:p>
        </p:txBody>
      </p:sp>
      <p:sp>
        <p:nvSpPr>
          <p:cNvPr id="4" name="Slide Number Placeholder 3"/>
          <p:cNvSpPr>
            <a:spLocks noGrp="1"/>
          </p:cNvSpPr>
          <p:nvPr>
            <p:ph type="sldNum" sz="quarter" idx="12"/>
          </p:nvPr>
        </p:nvSpPr>
        <p:spPr/>
        <p:txBody>
          <a:bodyPr/>
          <a:lstStyle/>
          <a:p>
            <a:fld id="{B2FC610D-FAE1-464C-9CF3-920562D0AD66}" type="slidenum">
              <a:rPr lang="en-US" smtClean="0"/>
              <a:t>54</a:t>
            </a:fld>
            <a:endParaRPr lang="en-US" dirty="0"/>
          </a:p>
        </p:txBody>
      </p:sp>
      <p:cxnSp>
        <p:nvCxnSpPr>
          <p:cNvPr id="6" name="Straight Arrow Connector 5"/>
          <p:cNvCxnSpPr/>
          <p:nvPr/>
        </p:nvCxnSpPr>
        <p:spPr>
          <a:xfrm>
            <a:off x="814415" y="4722313"/>
            <a:ext cx="7086600" cy="0"/>
          </a:xfrm>
          <a:prstGeom prst="straightConnector1">
            <a:avLst/>
          </a:prstGeom>
          <a:ln w="76200">
            <a:tailEnd type="triangle"/>
          </a:ln>
        </p:spPr>
        <p:style>
          <a:lnRef idx="2">
            <a:schemeClr val="dk1"/>
          </a:lnRef>
          <a:fillRef idx="0">
            <a:schemeClr val="dk1"/>
          </a:fillRef>
          <a:effectRef idx="1">
            <a:schemeClr val="dk1"/>
          </a:effectRef>
          <a:fontRef idx="minor">
            <a:schemeClr val="tx1"/>
          </a:fontRef>
        </p:style>
      </p:cxnSp>
      <p:sp>
        <p:nvSpPr>
          <p:cNvPr id="7" name="TextBox 6"/>
          <p:cNvSpPr txBox="1"/>
          <p:nvPr/>
        </p:nvSpPr>
        <p:spPr>
          <a:xfrm>
            <a:off x="7395107" y="4933162"/>
            <a:ext cx="1011815" cy="584775"/>
          </a:xfrm>
          <a:prstGeom prst="rect">
            <a:avLst/>
          </a:prstGeom>
          <a:noFill/>
        </p:spPr>
        <p:txBody>
          <a:bodyPr wrap="none" rtlCol="0">
            <a:spAutoFit/>
          </a:bodyPr>
          <a:lstStyle/>
          <a:p>
            <a:r>
              <a:rPr lang="en-US" sz="3200" dirty="0" smtClean="0"/>
              <a:t>Time</a:t>
            </a:r>
            <a:endParaRPr lang="en-US" sz="3200" dirty="0"/>
          </a:p>
        </p:txBody>
      </p:sp>
      <p:sp>
        <p:nvSpPr>
          <p:cNvPr id="9" name="TextBox 8"/>
          <p:cNvSpPr txBox="1"/>
          <p:nvPr/>
        </p:nvSpPr>
        <p:spPr>
          <a:xfrm>
            <a:off x="302881" y="2974006"/>
            <a:ext cx="816249" cy="369332"/>
          </a:xfrm>
          <a:prstGeom prst="rect">
            <a:avLst/>
          </a:prstGeom>
          <a:noFill/>
        </p:spPr>
        <p:txBody>
          <a:bodyPr wrap="none" rtlCol="0">
            <a:spAutoFit/>
          </a:bodyPr>
          <a:lstStyle/>
          <a:p>
            <a:r>
              <a:rPr lang="en-US" dirty="0" smtClean="0"/>
              <a:t>Design</a:t>
            </a:r>
            <a:endParaRPr lang="en-US" dirty="0"/>
          </a:p>
        </p:txBody>
      </p:sp>
      <p:sp>
        <p:nvSpPr>
          <p:cNvPr id="11" name="TextBox 10"/>
          <p:cNvSpPr txBox="1"/>
          <p:nvPr/>
        </p:nvSpPr>
        <p:spPr>
          <a:xfrm rot="21344337">
            <a:off x="2061421" y="5104054"/>
            <a:ext cx="2415148" cy="369332"/>
          </a:xfrm>
          <a:prstGeom prst="rect">
            <a:avLst/>
          </a:prstGeom>
          <a:noFill/>
        </p:spPr>
        <p:txBody>
          <a:bodyPr wrap="none" rtlCol="0">
            <a:spAutoFit/>
          </a:bodyPr>
          <a:lstStyle/>
          <a:p>
            <a:r>
              <a:rPr lang="en-US" dirty="0" smtClean="0"/>
              <a:t>Intertemporal Arbitrage</a:t>
            </a:r>
            <a:endParaRPr lang="en-US" dirty="0"/>
          </a:p>
        </p:txBody>
      </p:sp>
      <p:sp>
        <p:nvSpPr>
          <p:cNvPr id="12" name="TextBox 11"/>
          <p:cNvSpPr txBox="1"/>
          <p:nvPr/>
        </p:nvSpPr>
        <p:spPr>
          <a:xfrm>
            <a:off x="4915638" y="5079017"/>
            <a:ext cx="1343766" cy="461665"/>
          </a:xfrm>
          <a:prstGeom prst="rect">
            <a:avLst/>
          </a:prstGeom>
          <a:noFill/>
        </p:spPr>
        <p:txBody>
          <a:bodyPr wrap="none" rtlCol="0">
            <a:spAutoFit/>
          </a:bodyPr>
          <a:lstStyle/>
          <a:p>
            <a:r>
              <a:rPr lang="en-US" sz="2400" b="1" dirty="0" smtClean="0">
                <a:ln>
                  <a:solidFill>
                    <a:sysClr val="windowText" lastClr="000000"/>
                  </a:solidFill>
                </a:ln>
                <a:solidFill>
                  <a:srgbClr val="92D050"/>
                </a:solidFill>
              </a:rPr>
              <a:t>Investors</a:t>
            </a:r>
            <a:endParaRPr lang="en-US" b="1" dirty="0">
              <a:ln>
                <a:solidFill>
                  <a:sysClr val="windowText" lastClr="000000"/>
                </a:solidFill>
              </a:ln>
              <a:solidFill>
                <a:srgbClr val="92D050"/>
              </a:solidFill>
            </a:endParaRPr>
          </a:p>
        </p:txBody>
      </p:sp>
      <p:sp>
        <p:nvSpPr>
          <p:cNvPr id="13" name="TextBox 12"/>
          <p:cNvSpPr txBox="1"/>
          <p:nvPr/>
        </p:nvSpPr>
        <p:spPr>
          <a:xfrm>
            <a:off x="1013978" y="4920005"/>
            <a:ext cx="1128835" cy="369332"/>
          </a:xfrm>
          <a:prstGeom prst="rect">
            <a:avLst/>
          </a:prstGeom>
          <a:noFill/>
          <a:ln>
            <a:solidFill>
              <a:srgbClr val="00B050"/>
            </a:solidFill>
          </a:ln>
        </p:spPr>
        <p:txBody>
          <a:bodyPr wrap="none" rtlCol="0">
            <a:spAutoFit/>
          </a:bodyPr>
          <a:lstStyle/>
          <a:p>
            <a:r>
              <a:rPr lang="en-US" dirty="0" smtClean="0"/>
              <a:t>Spot Price</a:t>
            </a:r>
            <a:endParaRPr lang="en-US" dirty="0"/>
          </a:p>
        </p:txBody>
      </p:sp>
      <p:sp>
        <p:nvSpPr>
          <p:cNvPr id="14" name="Rounded Rectangle 13"/>
          <p:cNvSpPr/>
          <p:nvPr/>
        </p:nvSpPr>
        <p:spPr>
          <a:xfrm>
            <a:off x="2494860" y="3330644"/>
            <a:ext cx="4900247" cy="317618"/>
          </a:xfrm>
          <a:prstGeom prst="round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Utility</a:t>
            </a:r>
            <a:endParaRPr lang="en-US" dirty="0">
              <a:solidFill>
                <a:schemeClr val="tx1"/>
              </a:solidFill>
            </a:endParaRPr>
          </a:p>
        </p:txBody>
      </p:sp>
      <p:sp>
        <p:nvSpPr>
          <p:cNvPr id="15" name="Cloud 14"/>
          <p:cNvSpPr/>
          <p:nvPr/>
        </p:nvSpPr>
        <p:spPr>
          <a:xfrm>
            <a:off x="149561" y="2731628"/>
            <a:ext cx="1236651" cy="901243"/>
          </a:xfrm>
          <a:prstGeom prst="cloud">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1749025" y="2797733"/>
            <a:ext cx="2381934" cy="400110"/>
          </a:xfrm>
          <a:prstGeom prst="rect">
            <a:avLst/>
          </a:prstGeom>
          <a:noFill/>
        </p:spPr>
        <p:txBody>
          <a:bodyPr wrap="none" rtlCol="0">
            <a:spAutoFit/>
          </a:bodyPr>
          <a:lstStyle/>
          <a:p>
            <a:r>
              <a:rPr lang="en-US" sz="2000" b="1" dirty="0" smtClean="0">
                <a:ln>
                  <a:solidFill>
                    <a:schemeClr val="tx1"/>
                  </a:solidFill>
                </a:ln>
                <a:solidFill>
                  <a:srgbClr val="00B0F0"/>
                </a:solidFill>
              </a:rPr>
              <a:t>Satoshi / Developers</a:t>
            </a:r>
            <a:endParaRPr lang="en-US" sz="2000" b="1" dirty="0">
              <a:ln>
                <a:solidFill>
                  <a:schemeClr val="tx1"/>
                </a:solidFill>
              </a:ln>
              <a:solidFill>
                <a:srgbClr val="00B0F0"/>
              </a:solidFill>
            </a:endParaRPr>
          </a:p>
        </p:txBody>
      </p:sp>
      <p:sp>
        <p:nvSpPr>
          <p:cNvPr id="17" name="TextBox 16"/>
          <p:cNvSpPr txBox="1"/>
          <p:nvPr/>
        </p:nvSpPr>
        <p:spPr>
          <a:xfrm>
            <a:off x="7642780" y="3829594"/>
            <a:ext cx="892617" cy="461665"/>
          </a:xfrm>
          <a:prstGeom prst="rect">
            <a:avLst/>
          </a:prstGeom>
          <a:noFill/>
        </p:spPr>
        <p:txBody>
          <a:bodyPr wrap="none" rtlCol="0">
            <a:spAutoFit/>
          </a:bodyPr>
          <a:lstStyle/>
          <a:p>
            <a:r>
              <a:rPr lang="en-US" sz="2400" b="1" dirty="0" smtClean="0">
                <a:ln>
                  <a:solidFill>
                    <a:schemeClr val="tx1"/>
                  </a:solidFill>
                </a:ln>
                <a:solidFill>
                  <a:schemeClr val="accent2">
                    <a:lumMod val="75000"/>
                  </a:schemeClr>
                </a:solidFill>
              </a:rPr>
              <a:t>Users</a:t>
            </a:r>
            <a:endParaRPr lang="en-US" sz="2000" b="1" dirty="0">
              <a:ln>
                <a:solidFill>
                  <a:schemeClr val="tx1"/>
                </a:solidFill>
              </a:ln>
              <a:solidFill>
                <a:schemeClr val="accent2">
                  <a:lumMod val="75000"/>
                </a:schemeClr>
              </a:solidFill>
            </a:endParaRPr>
          </a:p>
        </p:txBody>
      </p:sp>
      <p:sp>
        <p:nvSpPr>
          <p:cNvPr id="18" name="Curved Left Arrow 17"/>
          <p:cNvSpPr/>
          <p:nvPr/>
        </p:nvSpPr>
        <p:spPr>
          <a:xfrm>
            <a:off x="3537619" y="4240347"/>
            <a:ext cx="449703" cy="286990"/>
          </a:xfrm>
          <a:prstGeom prst="curvedLef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19" name="Curved Left Arrow 18"/>
          <p:cNvSpPr/>
          <p:nvPr/>
        </p:nvSpPr>
        <p:spPr>
          <a:xfrm rot="10800000">
            <a:off x="2968436" y="4199514"/>
            <a:ext cx="457200" cy="286990"/>
          </a:xfrm>
          <a:prstGeom prst="curvedLef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20" name="Curved Left Arrow 19"/>
          <p:cNvSpPr/>
          <p:nvPr/>
        </p:nvSpPr>
        <p:spPr>
          <a:xfrm>
            <a:off x="4861305" y="4240347"/>
            <a:ext cx="449703" cy="286990"/>
          </a:xfrm>
          <a:prstGeom prst="curvedLef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21" name="Curved Left Arrow 20"/>
          <p:cNvSpPr/>
          <p:nvPr/>
        </p:nvSpPr>
        <p:spPr>
          <a:xfrm rot="10800000">
            <a:off x="4292122" y="4199514"/>
            <a:ext cx="457200" cy="286990"/>
          </a:xfrm>
          <a:prstGeom prst="curvedLef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22" name="Curved Left Arrow 21"/>
          <p:cNvSpPr/>
          <p:nvPr/>
        </p:nvSpPr>
        <p:spPr>
          <a:xfrm>
            <a:off x="6156705" y="4240347"/>
            <a:ext cx="449703" cy="286990"/>
          </a:xfrm>
          <a:prstGeom prst="curvedLef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23" name="Curved Left Arrow 22"/>
          <p:cNvSpPr/>
          <p:nvPr/>
        </p:nvSpPr>
        <p:spPr>
          <a:xfrm rot="10800000">
            <a:off x="5587522" y="4199514"/>
            <a:ext cx="457200" cy="286990"/>
          </a:xfrm>
          <a:prstGeom prst="curvedLef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24" name="Rounded Rectangle 23"/>
          <p:cNvSpPr/>
          <p:nvPr/>
        </p:nvSpPr>
        <p:spPr>
          <a:xfrm>
            <a:off x="2458822" y="3715505"/>
            <a:ext cx="5109900" cy="1217657"/>
          </a:xfrm>
          <a:prstGeom prst="round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 name="Isosceles Triangle 4"/>
          <p:cNvSpPr/>
          <p:nvPr/>
        </p:nvSpPr>
        <p:spPr>
          <a:xfrm>
            <a:off x="3425636" y="4603537"/>
            <a:ext cx="180686" cy="228600"/>
          </a:xfrm>
          <a:prstGeom prst="triangl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Isosceles Triangle 24"/>
          <p:cNvSpPr/>
          <p:nvPr/>
        </p:nvSpPr>
        <p:spPr>
          <a:xfrm>
            <a:off x="3192001" y="4593958"/>
            <a:ext cx="180686" cy="228600"/>
          </a:xfrm>
          <a:prstGeom prst="triangl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Isosceles Triangle 25"/>
          <p:cNvSpPr/>
          <p:nvPr/>
        </p:nvSpPr>
        <p:spPr>
          <a:xfrm>
            <a:off x="4111436" y="4591666"/>
            <a:ext cx="180686" cy="228600"/>
          </a:xfrm>
          <a:prstGeom prst="triangl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Isosceles Triangle 26"/>
          <p:cNvSpPr/>
          <p:nvPr/>
        </p:nvSpPr>
        <p:spPr>
          <a:xfrm>
            <a:off x="5185783" y="4621109"/>
            <a:ext cx="180686" cy="228600"/>
          </a:xfrm>
          <a:prstGeom prst="triangl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8" name="Isosceles Triangle 27"/>
          <p:cNvSpPr/>
          <p:nvPr/>
        </p:nvSpPr>
        <p:spPr>
          <a:xfrm>
            <a:off x="6003935" y="4621109"/>
            <a:ext cx="180686" cy="228600"/>
          </a:xfrm>
          <a:prstGeom prst="triangl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9" name="Isosceles Triangle 28"/>
          <p:cNvSpPr/>
          <p:nvPr/>
        </p:nvSpPr>
        <p:spPr>
          <a:xfrm>
            <a:off x="6422055" y="4621109"/>
            <a:ext cx="180686" cy="228600"/>
          </a:xfrm>
          <a:prstGeom prst="triangl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0" name="Isosceles Triangle 29"/>
          <p:cNvSpPr/>
          <p:nvPr/>
        </p:nvSpPr>
        <p:spPr>
          <a:xfrm>
            <a:off x="6678544" y="4621109"/>
            <a:ext cx="180686" cy="228600"/>
          </a:xfrm>
          <a:prstGeom prst="triangl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1" name="Isosceles Triangle 30"/>
          <p:cNvSpPr/>
          <p:nvPr/>
        </p:nvSpPr>
        <p:spPr>
          <a:xfrm>
            <a:off x="2649396" y="4575795"/>
            <a:ext cx="180686" cy="228600"/>
          </a:xfrm>
          <a:prstGeom prst="triangl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8" name="Right Arrow 7"/>
          <p:cNvSpPr/>
          <p:nvPr/>
        </p:nvSpPr>
        <p:spPr>
          <a:xfrm rot="11704239">
            <a:off x="4085411" y="3315001"/>
            <a:ext cx="3624112" cy="334389"/>
          </a:xfrm>
          <a:prstGeom prst="rightArrow">
            <a:avLst/>
          </a:prstGeom>
          <a:solidFill>
            <a:srgbClr val="FFFF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ight Arrow 31"/>
          <p:cNvSpPr/>
          <p:nvPr/>
        </p:nvSpPr>
        <p:spPr>
          <a:xfrm rot="3484444">
            <a:off x="3397181" y="4094396"/>
            <a:ext cx="2263661" cy="253346"/>
          </a:xfrm>
          <a:prstGeom prst="rightArrow">
            <a:avLst/>
          </a:prstGeom>
          <a:solidFill>
            <a:srgbClr val="FFFF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ounded Rectangle 32"/>
          <p:cNvSpPr/>
          <p:nvPr/>
        </p:nvSpPr>
        <p:spPr>
          <a:xfrm>
            <a:off x="1013102" y="4907541"/>
            <a:ext cx="1128533" cy="376332"/>
          </a:xfrm>
          <a:prstGeom prst="round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cxnSp>
        <p:nvCxnSpPr>
          <p:cNvPr id="43" name="Straight Arrow Connector 42"/>
          <p:cNvCxnSpPr/>
          <p:nvPr/>
        </p:nvCxnSpPr>
        <p:spPr>
          <a:xfrm flipH="1">
            <a:off x="2219025" y="5009362"/>
            <a:ext cx="1752600" cy="118646"/>
          </a:xfrm>
          <a:prstGeom prst="straightConnector1">
            <a:avLst/>
          </a:prstGeom>
          <a:ln w="57150">
            <a:solidFill>
              <a:srgbClr val="00B050"/>
            </a:solidFill>
            <a:tailEnd type="triangle"/>
          </a:ln>
        </p:spPr>
        <p:style>
          <a:lnRef idx="1">
            <a:schemeClr val="accent2"/>
          </a:lnRef>
          <a:fillRef idx="0">
            <a:schemeClr val="accent2"/>
          </a:fillRef>
          <a:effectRef idx="0">
            <a:schemeClr val="accent2"/>
          </a:effectRef>
          <a:fontRef idx="minor">
            <a:schemeClr val="tx1"/>
          </a:fontRef>
        </p:style>
      </p:cxnSp>
      <p:sp>
        <p:nvSpPr>
          <p:cNvPr id="44" name="Isosceles Triangle 43"/>
          <p:cNvSpPr/>
          <p:nvPr/>
        </p:nvSpPr>
        <p:spPr>
          <a:xfrm flipV="1">
            <a:off x="1529220" y="4612693"/>
            <a:ext cx="166639" cy="212175"/>
          </a:xfrm>
          <a:prstGeom prst="triangle">
            <a:avLst/>
          </a:prstGeom>
          <a:solidFill>
            <a:srgbClr val="92D050"/>
          </a:solidFill>
          <a:ln>
            <a:solidFill>
              <a:srgbClr val="00B05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5" name="TextBox 44"/>
          <p:cNvSpPr txBox="1"/>
          <p:nvPr/>
        </p:nvSpPr>
        <p:spPr>
          <a:xfrm>
            <a:off x="249431" y="4243280"/>
            <a:ext cx="1942904" cy="369332"/>
          </a:xfrm>
          <a:prstGeom prst="rect">
            <a:avLst/>
          </a:prstGeom>
          <a:noFill/>
          <a:ln>
            <a:noFill/>
          </a:ln>
        </p:spPr>
        <p:txBody>
          <a:bodyPr wrap="none" rtlCol="0">
            <a:spAutoFit/>
          </a:bodyPr>
          <a:lstStyle/>
          <a:p>
            <a:r>
              <a:rPr lang="en-US" dirty="0" smtClean="0"/>
              <a:t>PP of Blockreward</a:t>
            </a:r>
          </a:p>
        </p:txBody>
      </p:sp>
      <p:sp>
        <p:nvSpPr>
          <p:cNvPr id="46" name="Right Arrow 45"/>
          <p:cNvSpPr/>
          <p:nvPr/>
        </p:nvSpPr>
        <p:spPr>
          <a:xfrm rot="12296882">
            <a:off x="1965868" y="4523805"/>
            <a:ext cx="3082433" cy="247880"/>
          </a:xfrm>
          <a:prstGeom prst="rightArrow">
            <a:avLst/>
          </a:prstGeom>
          <a:solidFill>
            <a:srgbClr val="FFFF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p:cNvPicPr>
            <a:picLocks noChangeAspect="1"/>
          </p:cNvPicPr>
          <p:nvPr/>
        </p:nvPicPr>
        <p:blipFill>
          <a:blip r:embed="rId3"/>
          <a:stretch>
            <a:fillRect/>
          </a:stretch>
        </p:blipFill>
        <p:spPr>
          <a:xfrm>
            <a:off x="161744" y="1283873"/>
            <a:ext cx="8820511" cy="1200791"/>
          </a:xfrm>
          <a:prstGeom prst="rect">
            <a:avLst/>
          </a:prstGeom>
          <a:ln>
            <a:noFill/>
          </a:ln>
          <a:effectLst>
            <a:outerShdw blurRad="292100" dist="139700" dir="2700000" algn="tl" rotWithShape="0">
              <a:srgbClr val="333333">
                <a:alpha val="65000"/>
              </a:srgbClr>
            </a:outerShdw>
          </a:effectLst>
        </p:spPr>
      </p:pic>
      <p:sp>
        <p:nvSpPr>
          <p:cNvPr id="48" name="Right Arrow 47"/>
          <p:cNvSpPr/>
          <p:nvPr/>
        </p:nvSpPr>
        <p:spPr>
          <a:xfrm>
            <a:off x="7183145" y="2672879"/>
            <a:ext cx="1719771" cy="615602"/>
          </a:xfrm>
          <a:prstGeom prst="rightArrow">
            <a:avLst/>
          </a:prstGeom>
          <a:solidFill>
            <a:srgbClr val="FFFF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Influence</a:t>
            </a:r>
            <a:endParaRPr lang="en-US" dirty="0">
              <a:solidFill>
                <a:schemeClr val="tx1"/>
              </a:solidFill>
            </a:endParaRPr>
          </a:p>
        </p:txBody>
      </p:sp>
      <p:cxnSp>
        <p:nvCxnSpPr>
          <p:cNvPr id="49" name="Straight Arrow Connector 48"/>
          <p:cNvCxnSpPr/>
          <p:nvPr/>
        </p:nvCxnSpPr>
        <p:spPr>
          <a:xfrm>
            <a:off x="1039228" y="3302194"/>
            <a:ext cx="1419594" cy="189032"/>
          </a:xfrm>
          <a:prstGeom prst="straightConnector1">
            <a:avLst/>
          </a:prstGeom>
          <a:ln w="57150">
            <a:solidFill>
              <a:srgbClr val="0070C0"/>
            </a:solidFill>
            <a:tailEnd type="triangle"/>
          </a:ln>
        </p:spPr>
        <p:style>
          <a:lnRef idx="1">
            <a:schemeClr val="accent2"/>
          </a:lnRef>
          <a:fillRef idx="0">
            <a:schemeClr val="accent2"/>
          </a:fillRef>
          <a:effectRef idx="0">
            <a:schemeClr val="accent2"/>
          </a:effectRef>
          <a:fontRef idx="minor">
            <a:schemeClr val="tx1"/>
          </a:fontRef>
        </p:style>
      </p:cxnSp>
      <p:cxnSp>
        <p:nvCxnSpPr>
          <p:cNvPr id="54" name="Straight Arrow Connector 53"/>
          <p:cNvCxnSpPr>
            <a:stCxn id="14" idx="2"/>
          </p:cNvCxnSpPr>
          <p:nvPr/>
        </p:nvCxnSpPr>
        <p:spPr>
          <a:xfrm>
            <a:off x="4944984" y="3648262"/>
            <a:ext cx="714811" cy="572069"/>
          </a:xfrm>
          <a:prstGeom prst="straightConnector1">
            <a:avLst/>
          </a:prstGeom>
          <a:ln w="57150">
            <a:solidFill>
              <a:schemeClr val="accent2">
                <a:lumMod val="75000"/>
              </a:schemeClr>
            </a:solidFill>
            <a:tailEnd type="triangle"/>
          </a:ln>
        </p:spPr>
        <p:style>
          <a:lnRef idx="1">
            <a:schemeClr val="accent2"/>
          </a:lnRef>
          <a:fillRef idx="0">
            <a:schemeClr val="accent2"/>
          </a:fillRef>
          <a:effectRef idx="0">
            <a:schemeClr val="accent2"/>
          </a:effectRef>
          <a:fontRef idx="minor">
            <a:schemeClr val="tx1"/>
          </a:fontRef>
        </p:style>
      </p:cxnSp>
      <p:sp>
        <p:nvSpPr>
          <p:cNvPr id="10" name="TextBox 9"/>
          <p:cNvSpPr txBox="1"/>
          <p:nvPr/>
        </p:nvSpPr>
        <p:spPr>
          <a:xfrm>
            <a:off x="2781872" y="3762519"/>
            <a:ext cx="3452836" cy="369332"/>
          </a:xfrm>
          <a:prstGeom prst="rect">
            <a:avLst/>
          </a:prstGeom>
          <a:noFill/>
        </p:spPr>
        <p:txBody>
          <a:bodyPr wrap="square" rtlCol="0">
            <a:spAutoFit/>
          </a:bodyPr>
          <a:lstStyle/>
          <a:p>
            <a:r>
              <a:rPr lang="en-US" dirty="0" smtClean="0"/>
              <a:t>User’s transactional need for BTC.</a:t>
            </a:r>
            <a:endParaRPr lang="en-US" dirty="0"/>
          </a:p>
        </p:txBody>
      </p:sp>
      <p:sp>
        <p:nvSpPr>
          <p:cNvPr id="62" name="Rectangle 61"/>
          <p:cNvSpPr/>
          <p:nvPr/>
        </p:nvSpPr>
        <p:spPr>
          <a:xfrm>
            <a:off x="-20731" y="3762375"/>
            <a:ext cx="2197525" cy="461665"/>
          </a:xfrm>
          <a:prstGeom prst="rect">
            <a:avLst/>
          </a:prstGeom>
          <a:noFill/>
        </p:spPr>
        <p:txBody>
          <a:bodyPr wrap="none">
            <a:spAutoFit/>
          </a:bodyPr>
          <a:lstStyle/>
          <a:p>
            <a:r>
              <a:rPr lang="en-US" dirty="0"/>
              <a:t>Quantity of </a:t>
            </a:r>
            <a:r>
              <a:rPr lang="en-US" sz="2400" b="1" dirty="0">
                <a:ln>
                  <a:solidFill>
                    <a:sysClr val="windowText" lastClr="000000"/>
                  </a:solidFill>
                </a:ln>
                <a:solidFill>
                  <a:schemeClr val="accent6">
                    <a:lumMod val="40000"/>
                    <a:lumOff val="60000"/>
                  </a:schemeClr>
                </a:solidFill>
              </a:rPr>
              <a:t>Mining</a:t>
            </a:r>
            <a:endParaRPr lang="en-US" b="1" dirty="0">
              <a:ln>
                <a:solidFill>
                  <a:sysClr val="windowText" lastClr="000000"/>
                </a:solidFill>
              </a:ln>
              <a:solidFill>
                <a:schemeClr val="accent6">
                  <a:lumMod val="40000"/>
                  <a:lumOff val="60000"/>
                </a:schemeClr>
              </a:solidFill>
            </a:endParaRPr>
          </a:p>
        </p:txBody>
      </p:sp>
      <p:cxnSp>
        <p:nvCxnSpPr>
          <p:cNvPr id="64" name="Straight Arrow Connector 63"/>
          <p:cNvCxnSpPr/>
          <p:nvPr/>
        </p:nvCxnSpPr>
        <p:spPr>
          <a:xfrm flipH="1" flipV="1">
            <a:off x="625141" y="4549496"/>
            <a:ext cx="255499" cy="520994"/>
          </a:xfrm>
          <a:prstGeom prst="straightConnector1">
            <a:avLst/>
          </a:prstGeom>
          <a:ln w="57150">
            <a:solidFill>
              <a:schemeClr val="accent6">
                <a:lumMod val="60000"/>
                <a:lumOff val="40000"/>
              </a:schemeClr>
            </a:solidFill>
            <a:tailEnd type="triangle"/>
          </a:ln>
        </p:spPr>
        <p:style>
          <a:lnRef idx="1">
            <a:schemeClr val="accent2"/>
          </a:lnRef>
          <a:fillRef idx="0">
            <a:schemeClr val="accent2"/>
          </a:fillRef>
          <a:effectRef idx="0">
            <a:schemeClr val="accent2"/>
          </a:effectRef>
          <a:fontRef idx="minor">
            <a:schemeClr val="tx1"/>
          </a:fontRef>
        </p:style>
      </p:cxnSp>
      <p:cxnSp>
        <p:nvCxnSpPr>
          <p:cNvPr id="68" name="Straight Arrow Connector 67"/>
          <p:cNvCxnSpPr/>
          <p:nvPr/>
        </p:nvCxnSpPr>
        <p:spPr>
          <a:xfrm flipV="1">
            <a:off x="549895" y="4138820"/>
            <a:ext cx="836317" cy="152439"/>
          </a:xfrm>
          <a:prstGeom prst="straightConnector1">
            <a:avLst/>
          </a:prstGeom>
          <a:ln w="57150">
            <a:solidFill>
              <a:schemeClr val="accent6">
                <a:lumMod val="60000"/>
                <a:lumOff val="40000"/>
              </a:schemeClr>
            </a:solidFill>
            <a:tailEnd type="triangle"/>
          </a:ln>
        </p:spPr>
        <p:style>
          <a:lnRef idx="1">
            <a:schemeClr val="accent2"/>
          </a:lnRef>
          <a:fillRef idx="0">
            <a:schemeClr val="accent2"/>
          </a:fillRef>
          <a:effectRef idx="0">
            <a:schemeClr val="accent2"/>
          </a:effectRef>
          <a:fontRef idx="minor">
            <a:schemeClr val="tx1"/>
          </a:fontRef>
        </p:style>
      </p:cxnSp>
      <p:cxnSp>
        <p:nvCxnSpPr>
          <p:cNvPr id="72" name="Straight Connector 71"/>
          <p:cNvCxnSpPr/>
          <p:nvPr/>
        </p:nvCxnSpPr>
        <p:spPr>
          <a:xfrm flipH="1" flipV="1">
            <a:off x="121737" y="3733800"/>
            <a:ext cx="2240463" cy="10845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04634012"/>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80593"/>
            <a:ext cx="8229600" cy="1143000"/>
          </a:xfrm>
        </p:spPr>
        <p:txBody>
          <a:bodyPr/>
          <a:lstStyle/>
          <a:p>
            <a:r>
              <a:rPr lang="en-US" dirty="0" smtClean="0"/>
              <a:t>Miners As Waves</a:t>
            </a:r>
            <a:endParaRPr lang="en-US" dirty="0"/>
          </a:p>
        </p:txBody>
      </p:sp>
      <p:sp>
        <p:nvSpPr>
          <p:cNvPr id="4" name="Slide Number Placeholder 3"/>
          <p:cNvSpPr>
            <a:spLocks noGrp="1"/>
          </p:cNvSpPr>
          <p:nvPr>
            <p:ph type="sldNum" sz="quarter" idx="12"/>
          </p:nvPr>
        </p:nvSpPr>
        <p:spPr/>
        <p:txBody>
          <a:bodyPr/>
          <a:lstStyle/>
          <a:p>
            <a:fld id="{B2FC610D-FAE1-464C-9CF3-920562D0AD66}" type="slidenum">
              <a:rPr lang="en-US" smtClean="0"/>
              <a:t>55</a:t>
            </a:fld>
            <a:endParaRPr lang="en-US" dirty="0"/>
          </a:p>
        </p:txBody>
      </p:sp>
      <p:sp>
        <p:nvSpPr>
          <p:cNvPr id="5" name="AutoShape 4" descr="Image result for droplet of water ripple"/>
          <p:cNvSpPr>
            <a:spLocks noChangeAspect="1" noChangeArrowheads="1"/>
          </p:cNvSpPr>
          <p:nvPr/>
        </p:nvSpPr>
        <p:spPr bwMode="auto">
          <a:xfrm>
            <a:off x="155575" y="-1287463"/>
            <a:ext cx="4048125" cy="268605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54" name="Picture 6" descr="Image result for droplet of water ripp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1334" y="2863058"/>
            <a:ext cx="4581192" cy="303975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050" name="Picture 2" descr="Image result for sound wave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0" y="1824514"/>
            <a:ext cx="5586396" cy="254238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1219200" y="1188417"/>
            <a:ext cx="8077200" cy="461665"/>
          </a:xfrm>
          <a:prstGeom prst="rect">
            <a:avLst/>
          </a:prstGeom>
          <a:solidFill>
            <a:schemeClr val="bg1">
              <a:lumMod val="95000"/>
            </a:schemeClr>
          </a:solidFill>
          <a:ln>
            <a:solidFill>
              <a:schemeClr val="tx1"/>
            </a:solidFill>
          </a:ln>
        </p:spPr>
        <p:txBody>
          <a:bodyPr wrap="square" rtlCol="0">
            <a:spAutoFit/>
          </a:bodyPr>
          <a:lstStyle/>
          <a:p>
            <a:r>
              <a:rPr lang="en-US" sz="2400" dirty="0" smtClean="0"/>
              <a:t>Stimulus = { Spot Price of BTC, Mining Tech &amp; Best Practices }</a:t>
            </a:r>
            <a:endParaRPr lang="en-US" sz="2400" dirty="0"/>
          </a:p>
        </p:txBody>
      </p:sp>
      <p:sp>
        <p:nvSpPr>
          <p:cNvPr id="9" name="TextBox 8"/>
          <p:cNvSpPr txBox="1"/>
          <p:nvPr/>
        </p:nvSpPr>
        <p:spPr>
          <a:xfrm>
            <a:off x="381000" y="4748653"/>
            <a:ext cx="4343400" cy="1938992"/>
          </a:xfrm>
          <a:prstGeom prst="rect">
            <a:avLst/>
          </a:prstGeom>
          <a:solidFill>
            <a:schemeClr val="bg1">
              <a:lumMod val="95000"/>
            </a:schemeClr>
          </a:solidFill>
          <a:ln>
            <a:solidFill>
              <a:schemeClr val="tx1"/>
            </a:solidFill>
          </a:ln>
        </p:spPr>
        <p:txBody>
          <a:bodyPr wrap="square" rtlCol="0">
            <a:spAutoFit/>
          </a:bodyPr>
          <a:lstStyle/>
          <a:p>
            <a:pPr marL="457200" indent="-457200">
              <a:buAutoNum type="arabicPeriod"/>
            </a:pPr>
            <a:r>
              <a:rPr lang="en-US" sz="2400" dirty="0" smtClean="0"/>
              <a:t>Customer is a single numeric function – no substitutes, no excuses, </a:t>
            </a:r>
            <a:r>
              <a:rPr lang="en-US" sz="2400" dirty="0"/>
              <a:t>no differentiation, no creativity, </a:t>
            </a:r>
            <a:r>
              <a:rPr lang="en-US" sz="2400" dirty="0" smtClean="0"/>
              <a:t>.</a:t>
            </a:r>
          </a:p>
          <a:p>
            <a:pPr marL="457200" indent="-457200">
              <a:buAutoNum type="arabicPeriod"/>
            </a:pPr>
            <a:endParaRPr lang="en-US" sz="2400" dirty="0"/>
          </a:p>
        </p:txBody>
      </p:sp>
    </p:spTree>
    <p:extLst>
      <p:ext uri="{BB962C8B-B14F-4D97-AF65-F5344CB8AC3E}">
        <p14:creationId xmlns:p14="http://schemas.microsoft.com/office/powerpoint/2010/main" val="1993224822"/>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smtClean="0"/>
              <a:t>Conclusion</a:t>
            </a:r>
            <a:endParaRPr lang="en-US" dirty="0"/>
          </a:p>
        </p:txBody>
      </p:sp>
      <p:sp>
        <p:nvSpPr>
          <p:cNvPr id="3" name="Content Placeholder 2"/>
          <p:cNvSpPr>
            <a:spLocks noGrp="1"/>
          </p:cNvSpPr>
          <p:nvPr>
            <p:ph idx="1"/>
          </p:nvPr>
        </p:nvSpPr>
        <p:spPr>
          <a:xfrm>
            <a:off x="228600" y="914400"/>
            <a:ext cx="8763000" cy="4525963"/>
          </a:xfrm>
        </p:spPr>
        <p:txBody>
          <a:bodyPr/>
          <a:lstStyle/>
          <a:p>
            <a:r>
              <a:rPr lang="en-US" dirty="0" smtClean="0"/>
              <a:t>Users have a safe relationship with miners.</a:t>
            </a:r>
            <a:endParaRPr lang="en-US" dirty="0"/>
          </a:p>
          <a:p>
            <a:r>
              <a:rPr lang="en-US" dirty="0" smtClean="0"/>
              <a:t>Miners don’t have many decisions to make:</a:t>
            </a:r>
          </a:p>
          <a:p>
            <a:pPr lvl="1"/>
            <a:r>
              <a:rPr lang="en-US" dirty="0" smtClean="0"/>
              <a:t>Supply hashes? Include tx? Attempt double-spend?</a:t>
            </a:r>
          </a:p>
          <a:p>
            <a:pPr lvl="1"/>
            <a:r>
              <a:rPr lang="en-US" dirty="0" smtClean="0"/>
              <a:t>Miners </a:t>
            </a:r>
            <a:r>
              <a:rPr lang="en-US" b="1" i="1" u="sng" dirty="0" smtClean="0"/>
              <a:t>must</a:t>
            </a:r>
            <a:r>
              <a:rPr lang="en-US" dirty="0" smtClean="0"/>
              <a:t> walk “the path of efficiency”, improving their hardware, software, location, strategy, (</a:t>
            </a:r>
            <a:r>
              <a:rPr lang="en-US" dirty="0" err="1" smtClean="0"/>
              <a:t>etc</a:t>
            </a:r>
            <a:r>
              <a:rPr lang="en-US" dirty="0" smtClean="0"/>
              <a:t>) .</a:t>
            </a:r>
          </a:p>
          <a:p>
            <a:r>
              <a:rPr lang="en-US" dirty="0" smtClean="0"/>
              <a:t>Miners are on a short leash.</a:t>
            </a:r>
          </a:p>
          <a:p>
            <a:r>
              <a:rPr lang="en-US" dirty="0"/>
              <a:t>Mining is </a:t>
            </a:r>
            <a:r>
              <a:rPr lang="en-US" b="1" dirty="0"/>
              <a:t>caused</a:t>
            </a:r>
            <a:r>
              <a:rPr lang="en-US" dirty="0"/>
              <a:t>, it is not “a cause”.</a:t>
            </a:r>
          </a:p>
          <a:p>
            <a:pPr lvl="1"/>
            <a:endParaRPr lang="en-US" dirty="0" smtClean="0"/>
          </a:p>
          <a:p>
            <a:endParaRPr lang="en-US" dirty="0"/>
          </a:p>
        </p:txBody>
      </p:sp>
      <p:sp>
        <p:nvSpPr>
          <p:cNvPr id="4" name="Slide Number Placeholder 3"/>
          <p:cNvSpPr>
            <a:spLocks noGrp="1"/>
          </p:cNvSpPr>
          <p:nvPr>
            <p:ph type="sldNum" sz="quarter" idx="12"/>
          </p:nvPr>
        </p:nvSpPr>
        <p:spPr/>
        <p:txBody>
          <a:bodyPr/>
          <a:lstStyle/>
          <a:p>
            <a:fld id="{B2FC610D-FAE1-464C-9CF3-920562D0AD66}" type="slidenum">
              <a:rPr lang="en-US" smtClean="0"/>
              <a:t>56</a:t>
            </a:fld>
            <a:endParaRPr lang="en-US"/>
          </a:p>
        </p:txBody>
      </p:sp>
      <p:sp>
        <p:nvSpPr>
          <p:cNvPr id="6" name="Rounded Rectangle 5"/>
          <p:cNvSpPr/>
          <p:nvPr/>
        </p:nvSpPr>
        <p:spPr>
          <a:xfrm>
            <a:off x="6705600" y="4114800"/>
            <a:ext cx="2227118" cy="14001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Anyone can mine.</a:t>
            </a:r>
          </a:p>
          <a:p>
            <a:pPr algn="ctr"/>
            <a:r>
              <a:rPr lang="en-US" dirty="0" smtClean="0"/>
              <a:t>Anyone can become a peer.</a:t>
            </a:r>
          </a:p>
          <a:p>
            <a:pPr algn="ctr"/>
            <a:r>
              <a:rPr lang="en-US" dirty="0" smtClean="0"/>
              <a:t>Progress sans identity.</a:t>
            </a:r>
            <a:endParaRPr lang="en-US"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4953000"/>
            <a:ext cx="5886450" cy="140017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Plaque 6"/>
          <p:cNvSpPr/>
          <p:nvPr/>
        </p:nvSpPr>
        <p:spPr>
          <a:xfrm>
            <a:off x="6934200" y="5763489"/>
            <a:ext cx="1371600" cy="561975"/>
          </a:xfrm>
          <a:prstGeom prst="plaque">
            <a:avLst>
              <a:gd name="adj" fmla="val 39394"/>
            </a:avLst>
          </a:prstGeom>
          <a:effectLst>
            <a:outerShdw blurRad="88900" dist="622300" dir="600000" sx="103000" sy="103000" kx="-800400" algn="bl" rotWithShape="0">
              <a:prstClr val="black">
                <a:alpha val="51000"/>
              </a:prstClr>
            </a:outerShdw>
          </a:effectLst>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Node Network</a:t>
            </a:r>
            <a:endParaRPr lang="en-US" dirty="0"/>
          </a:p>
        </p:txBody>
      </p:sp>
      <p:sp>
        <p:nvSpPr>
          <p:cNvPr id="8" name="TextBox 7"/>
          <p:cNvSpPr txBox="1"/>
          <p:nvPr/>
        </p:nvSpPr>
        <p:spPr>
          <a:xfrm>
            <a:off x="6514052" y="6412468"/>
            <a:ext cx="840295" cy="369332"/>
          </a:xfrm>
          <a:prstGeom prst="rect">
            <a:avLst/>
          </a:prstGeom>
          <a:noFill/>
        </p:spPr>
        <p:txBody>
          <a:bodyPr wrap="none" rtlCol="0">
            <a:spAutoFit/>
          </a:bodyPr>
          <a:lstStyle/>
          <a:p>
            <a:r>
              <a:rPr lang="en-US" i="1" dirty="0" smtClean="0"/>
              <a:t>Mining</a:t>
            </a:r>
            <a:endParaRPr lang="en-US" i="1" dirty="0"/>
          </a:p>
        </p:txBody>
      </p:sp>
      <p:cxnSp>
        <p:nvCxnSpPr>
          <p:cNvPr id="10" name="Straight Arrow Connector 9"/>
          <p:cNvCxnSpPr/>
          <p:nvPr/>
        </p:nvCxnSpPr>
        <p:spPr>
          <a:xfrm flipV="1">
            <a:off x="7354347" y="6325465"/>
            <a:ext cx="951453" cy="271670"/>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92980845"/>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9099" y="361553"/>
            <a:ext cx="8229600" cy="1143000"/>
          </a:xfrm>
        </p:spPr>
        <p:txBody>
          <a:bodyPr>
            <a:noAutofit/>
          </a:bodyPr>
          <a:lstStyle/>
          <a:p>
            <a:r>
              <a:rPr lang="en-US" sz="7200" dirty="0" smtClean="0"/>
              <a:t>Part 3 - Bandwidth</a:t>
            </a:r>
            <a:endParaRPr lang="en-US" sz="7200" dirty="0"/>
          </a:p>
        </p:txBody>
      </p:sp>
      <p:sp>
        <p:nvSpPr>
          <p:cNvPr id="3" name="Slide Number Placeholder 2"/>
          <p:cNvSpPr>
            <a:spLocks noGrp="1"/>
          </p:cNvSpPr>
          <p:nvPr>
            <p:ph type="sldNum" sz="quarter" idx="12"/>
          </p:nvPr>
        </p:nvSpPr>
        <p:spPr/>
        <p:txBody>
          <a:bodyPr/>
          <a:lstStyle/>
          <a:p>
            <a:fld id="{B2FC610D-FAE1-464C-9CF3-920562D0AD66}" type="slidenum">
              <a:rPr lang="en-US" smtClean="0"/>
              <a:t>57</a:t>
            </a:fld>
            <a:endParaRPr lang="en-US"/>
          </a:p>
        </p:txBody>
      </p:sp>
      <p:sp>
        <p:nvSpPr>
          <p:cNvPr id="9" name="Title 1"/>
          <p:cNvSpPr txBox="1">
            <a:spLocks/>
          </p:cNvSpPr>
          <p:nvPr/>
        </p:nvSpPr>
        <p:spPr>
          <a:xfrm>
            <a:off x="228600" y="5223165"/>
            <a:ext cx="8229600" cy="1143000"/>
          </a:xfrm>
          <a:prstGeom prst="rect">
            <a:avLst/>
          </a:prstGeom>
        </p:spPr>
        <p:txBody>
          <a:bodyPr vert="horz" lIns="91440" tIns="45720" rIns="91440" bIns="45720" rtlCol="0" anchor="ctr">
            <a:normAutofit fontScale="850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742950" indent="-742950" algn="l">
              <a:buFont typeface="+mj-lt"/>
              <a:buAutoNum type="arabicPeriod"/>
            </a:pPr>
            <a:r>
              <a:rPr lang="en-US" sz="3600" dirty="0" smtClean="0"/>
              <a:t>Isn’t bandwidth just another full node cost?</a:t>
            </a:r>
          </a:p>
          <a:p>
            <a:pPr marL="742950" indent="-742950" algn="l">
              <a:buFont typeface="+mj-lt"/>
              <a:buAutoNum type="arabicPeriod"/>
            </a:pPr>
            <a:r>
              <a:rPr lang="en-US" sz="3600" dirty="0" smtClean="0"/>
              <a:t>If not, </a:t>
            </a:r>
            <a:r>
              <a:rPr lang="en-US" sz="3600" i="1" dirty="0" smtClean="0"/>
              <a:t>why </a:t>
            </a:r>
            <a:r>
              <a:rPr lang="en-US" sz="3600" dirty="0" smtClean="0"/>
              <a:t>not?</a:t>
            </a:r>
            <a:endParaRPr lang="en-US" sz="3600" dirty="0"/>
          </a:p>
        </p:txBody>
      </p:sp>
      <p:pic>
        <p:nvPicPr>
          <p:cNvPr id="11" name="Picture 10"/>
          <p:cNvPicPr>
            <a:picLocks noChangeAspect="1"/>
          </p:cNvPicPr>
          <p:nvPr/>
        </p:nvPicPr>
        <p:blipFill>
          <a:blip r:embed="rId3"/>
          <a:stretch>
            <a:fillRect/>
          </a:stretch>
        </p:blipFill>
        <p:spPr>
          <a:xfrm>
            <a:off x="2590800" y="1919854"/>
            <a:ext cx="3828738" cy="293979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074111719"/>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Bandwidth – Beyond the Limits</a:t>
            </a:r>
            <a:endParaRPr lang="en-US" dirty="0"/>
          </a:p>
        </p:txBody>
      </p:sp>
      <p:sp>
        <p:nvSpPr>
          <p:cNvPr id="4" name="Slide Number Placeholder 3"/>
          <p:cNvSpPr>
            <a:spLocks noGrp="1"/>
          </p:cNvSpPr>
          <p:nvPr>
            <p:ph type="sldNum" sz="quarter" idx="12"/>
          </p:nvPr>
        </p:nvSpPr>
        <p:spPr/>
        <p:txBody>
          <a:bodyPr/>
          <a:lstStyle/>
          <a:p>
            <a:fld id="{B2FC610D-FAE1-464C-9CF3-920562D0AD66}" type="slidenum">
              <a:rPr lang="en-US" smtClean="0"/>
              <a:t>58</a:t>
            </a:fld>
            <a:endParaRPr lang="en-US"/>
          </a:p>
        </p:txBody>
      </p:sp>
      <p:pic>
        <p:nvPicPr>
          <p:cNvPr id="7" name="Picture 6"/>
          <p:cNvPicPr>
            <a:picLocks noChangeAspect="1"/>
          </p:cNvPicPr>
          <p:nvPr/>
        </p:nvPicPr>
        <p:blipFill>
          <a:blip r:embed="rId3"/>
          <a:stretch>
            <a:fillRect/>
          </a:stretch>
        </p:blipFill>
        <p:spPr>
          <a:xfrm>
            <a:off x="3231481" y="1752065"/>
            <a:ext cx="5480719" cy="3505200"/>
          </a:xfrm>
          <a:prstGeom prst="rect">
            <a:avLst/>
          </a:prstGeom>
          <a:ln>
            <a:noFill/>
          </a:ln>
          <a:effectLst>
            <a:outerShdw blurRad="292100" dist="139700" dir="2700000" algn="tl" rotWithShape="0">
              <a:srgbClr val="333333">
                <a:alpha val="65000"/>
              </a:srgbClr>
            </a:outerShdw>
          </a:effectLst>
        </p:spPr>
      </p:pic>
      <p:sp>
        <p:nvSpPr>
          <p:cNvPr id="8" name="Title 1"/>
          <p:cNvSpPr txBox="1">
            <a:spLocks/>
          </p:cNvSpPr>
          <p:nvPr/>
        </p:nvSpPr>
        <p:spPr>
          <a:xfrm>
            <a:off x="2514600" y="5852276"/>
            <a:ext cx="4953000" cy="799527"/>
          </a:xfrm>
          <a:prstGeom prst="rect">
            <a:avLst/>
          </a:prstGeom>
          <a:solidFill>
            <a:schemeClr val="bg1">
              <a:alpha val="83000"/>
            </a:schemeClr>
          </a:solidFill>
          <a:ln w="38100">
            <a:solidFill>
              <a:srgbClr val="FF0000"/>
            </a:solidFill>
          </a:ln>
        </p:spPr>
        <p:txBody>
          <a:bodyPr vert="horz" lIns="91440" tIns="45720" rIns="91440" bIns="45720" rtlCol="0" anchor="ctr">
            <a:normAutofit fontScale="850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200" dirty="0" smtClean="0"/>
              <a:t>What happens to mining, on </a:t>
            </a:r>
            <a:r>
              <a:rPr lang="en-US" sz="3200" dirty="0" err="1" smtClean="0"/>
              <a:t>mainchain</a:t>
            </a:r>
            <a:r>
              <a:rPr lang="en-US" sz="3200" dirty="0" smtClean="0"/>
              <a:t> Bitcoin?</a:t>
            </a:r>
            <a:endParaRPr lang="en-US" sz="3200" dirty="0"/>
          </a:p>
        </p:txBody>
      </p:sp>
      <p:pic>
        <p:nvPicPr>
          <p:cNvPr id="9" name="Picture 8"/>
          <p:cNvPicPr>
            <a:picLocks noChangeAspect="1"/>
          </p:cNvPicPr>
          <p:nvPr/>
        </p:nvPicPr>
        <p:blipFill>
          <a:blip r:embed="rId4"/>
          <a:stretch>
            <a:fillRect/>
          </a:stretch>
        </p:blipFill>
        <p:spPr>
          <a:xfrm>
            <a:off x="457200" y="1639174"/>
            <a:ext cx="2296886" cy="373098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812012991"/>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Bandwidth – Beyond the Limits</a:t>
            </a:r>
            <a:endParaRPr lang="en-US" dirty="0"/>
          </a:p>
        </p:txBody>
      </p:sp>
      <p:sp>
        <p:nvSpPr>
          <p:cNvPr id="4" name="Slide Number Placeholder 3"/>
          <p:cNvSpPr>
            <a:spLocks noGrp="1"/>
          </p:cNvSpPr>
          <p:nvPr>
            <p:ph type="sldNum" sz="quarter" idx="12"/>
          </p:nvPr>
        </p:nvSpPr>
        <p:spPr/>
        <p:txBody>
          <a:bodyPr/>
          <a:lstStyle/>
          <a:p>
            <a:fld id="{B2FC610D-FAE1-464C-9CF3-920562D0AD66}" type="slidenum">
              <a:rPr lang="en-US" smtClean="0"/>
              <a:t>59</a:t>
            </a:fld>
            <a:endParaRPr lang="en-US"/>
          </a:p>
        </p:txBody>
      </p:sp>
      <p:pic>
        <p:nvPicPr>
          <p:cNvPr id="7" name="Picture 6"/>
          <p:cNvPicPr>
            <a:picLocks noChangeAspect="1"/>
          </p:cNvPicPr>
          <p:nvPr/>
        </p:nvPicPr>
        <p:blipFill>
          <a:blip r:embed="rId3"/>
          <a:stretch>
            <a:fillRect/>
          </a:stretch>
        </p:blipFill>
        <p:spPr>
          <a:xfrm>
            <a:off x="3231481" y="1752065"/>
            <a:ext cx="5480719" cy="3505200"/>
          </a:xfrm>
          <a:prstGeom prst="rect">
            <a:avLst/>
          </a:prstGeom>
          <a:ln>
            <a:noFill/>
          </a:ln>
          <a:effectLst>
            <a:outerShdw blurRad="292100" dist="139700" dir="2700000" algn="tl" rotWithShape="0">
              <a:srgbClr val="333333">
                <a:alpha val="65000"/>
              </a:srgbClr>
            </a:outerShdw>
          </a:effectLst>
        </p:spPr>
      </p:pic>
      <p:sp>
        <p:nvSpPr>
          <p:cNvPr id="8" name="Title 1"/>
          <p:cNvSpPr txBox="1">
            <a:spLocks/>
          </p:cNvSpPr>
          <p:nvPr/>
        </p:nvSpPr>
        <p:spPr>
          <a:xfrm>
            <a:off x="2514600" y="5852276"/>
            <a:ext cx="4953000" cy="799527"/>
          </a:xfrm>
          <a:prstGeom prst="rect">
            <a:avLst/>
          </a:prstGeom>
          <a:solidFill>
            <a:schemeClr val="bg1">
              <a:alpha val="83000"/>
            </a:schemeClr>
          </a:solidFill>
          <a:ln w="38100">
            <a:solidFill>
              <a:srgbClr val="FF0000"/>
            </a:solidFill>
          </a:ln>
        </p:spPr>
        <p:txBody>
          <a:bodyPr vert="horz" lIns="91440" tIns="45720" rIns="91440" bIns="45720" rtlCol="0" anchor="ctr">
            <a:normAutofit fontScale="850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200" dirty="0" smtClean="0"/>
              <a:t>What happens to mining, on </a:t>
            </a:r>
            <a:r>
              <a:rPr lang="en-US" sz="3200" dirty="0" err="1" smtClean="0"/>
              <a:t>mainchain</a:t>
            </a:r>
            <a:r>
              <a:rPr lang="en-US" sz="3200" dirty="0" smtClean="0"/>
              <a:t> Bitcoin?</a:t>
            </a:r>
            <a:endParaRPr lang="en-US" sz="3200" dirty="0"/>
          </a:p>
        </p:txBody>
      </p:sp>
      <p:pic>
        <p:nvPicPr>
          <p:cNvPr id="9" name="Picture 8"/>
          <p:cNvPicPr>
            <a:picLocks noChangeAspect="1"/>
          </p:cNvPicPr>
          <p:nvPr/>
        </p:nvPicPr>
        <p:blipFill>
          <a:blip r:embed="rId4"/>
          <a:stretch>
            <a:fillRect/>
          </a:stretch>
        </p:blipFill>
        <p:spPr>
          <a:xfrm>
            <a:off x="457200" y="1639174"/>
            <a:ext cx="2296886" cy="373098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15254474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5100" y="152400"/>
            <a:ext cx="5257800" cy="914400"/>
          </a:xfrm>
        </p:spPr>
        <p:txBody>
          <a:bodyPr>
            <a:noAutofit/>
          </a:bodyPr>
          <a:lstStyle/>
          <a:p>
            <a:r>
              <a:rPr lang="en-US" b="1" dirty="0" smtClean="0"/>
              <a:t>What is </a:t>
            </a:r>
            <a:r>
              <a:rPr lang="en-US" b="1" dirty="0" err="1" smtClean="0"/>
              <a:t>Drivechain</a:t>
            </a:r>
            <a:r>
              <a:rPr lang="en-US" b="1" dirty="0" smtClean="0"/>
              <a:t>?</a:t>
            </a:r>
            <a:endParaRPr lang="en-US" b="1" dirty="0"/>
          </a:p>
        </p:txBody>
      </p:sp>
      <p:sp>
        <p:nvSpPr>
          <p:cNvPr id="4" name="Slide Number Placeholder 3"/>
          <p:cNvSpPr>
            <a:spLocks noGrp="1"/>
          </p:cNvSpPr>
          <p:nvPr>
            <p:ph type="sldNum" sz="quarter" idx="12"/>
          </p:nvPr>
        </p:nvSpPr>
        <p:spPr/>
        <p:txBody>
          <a:bodyPr/>
          <a:lstStyle/>
          <a:p>
            <a:fld id="{B2FC610D-FAE1-464C-9CF3-920562D0AD66}" type="slidenum">
              <a:rPr lang="en-US" smtClean="0"/>
              <a:t>6</a:t>
            </a:fld>
            <a:endParaRPr lang="en-US" dirty="0"/>
          </a:p>
        </p:txBody>
      </p:sp>
      <p:pic>
        <p:nvPicPr>
          <p:cNvPr id="2050" name="Picture 2" descr="WT-Transaction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2910" y="2699007"/>
            <a:ext cx="8741090" cy="362559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7000" y="1143000"/>
            <a:ext cx="6172200" cy="100012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Oval 7"/>
          <p:cNvSpPr/>
          <p:nvPr/>
        </p:nvSpPr>
        <p:spPr>
          <a:xfrm>
            <a:off x="1297367" y="1295400"/>
            <a:ext cx="553925" cy="489475"/>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400" dirty="0" smtClean="0"/>
              <a:t>M</a:t>
            </a:r>
            <a:endParaRPr lang="en-US" sz="2400" dirty="0"/>
          </a:p>
        </p:txBody>
      </p:sp>
      <p:sp>
        <p:nvSpPr>
          <p:cNvPr id="10" name="Oval 9"/>
          <p:cNvSpPr/>
          <p:nvPr/>
        </p:nvSpPr>
        <p:spPr>
          <a:xfrm>
            <a:off x="609600" y="2127460"/>
            <a:ext cx="445483" cy="413492"/>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400" dirty="0" smtClean="0"/>
              <a:t>S</a:t>
            </a:r>
            <a:endParaRPr lang="en-US" sz="2400" dirty="0"/>
          </a:p>
        </p:txBody>
      </p:sp>
      <p:sp>
        <p:nvSpPr>
          <p:cNvPr id="21" name="Oval 20"/>
          <p:cNvSpPr/>
          <p:nvPr/>
        </p:nvSpPr>
        <p:spPr>
          <a:xfrm>
            <a:off x="1074626" y="2127460"/>
            <a:ext cx="445483" cy="413492"/>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400" dirty="0" smtClean="0"/>
              <a:t>S</a:t>
            </a:r>
            <a:endParaRPr lang="en-US" sz="2400" dirty="0"/>
          </a:p>
        </p:txBody>
      </p:sp>
      <p:sp>
        <p:nvSpPr>
          <p:cNvPr id="26" name="Oval 25"/>
          <p:cNvSpPr/>
          <p:nvPr/>
        </p:nvSpPr>
        <p:spPr>
          <a:xfrm>
            <a:off x="1532809" y="2127460"/>
            <a:ext cx="445483" cy="413492"/>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400" dirty="0" smtClean="0"/>
              <a:t>S</a:t>
            </a:r>
            <a:endParaRPr lang="en-US" sz="2400" dirty="0"/>
          </a:p>
        </p:txBody>
      </p:sp>
      <p:sp>
        <p:nvSpPr>
          <p:cNvPr id="27" name="Oval 26"/>
          <p:cNvSpPr/>
          <p:nvPr/>
        </p:nvSpPr>
        <p:spPr>
          <a:xfrm>
            <a:off x="1997835" y="2127460"/>
            <a:ext cx="445483" cy="413492"/>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400" dirty="0" smtClean="0"/>
              <a:t>S</a:t>
            </a:r>
            <a:endParaRPr lang="en-US" sz="2400" dirty="0"/>
          </a:p>
        </p:txBody>
      </p:sp>
      <p:cxnSp>
        <p:nvCxnSpPr>
          <p:cNvPr id="28" name="Straight Connector 27"/>
          <p:cNvCxnSpPr/>
          <p:nvPr/>
        </p:nvCxnSpPr>
        <p:spPr>
          <a:xfrm>
            <a:off x="693626" y="1979876"/>
            <a:ext cx="1751249"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flipV="1">
            <a:off x="989844" y="1751276"/>
            <a:ext cx="311620" cy="36054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flipH="1" flipV="1">
            <a:off x="1806600" y="1752861"/>
            <a:ext cx="258626" cy="35895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flipH="1" flipV="1">
            <a:off x="1684226" y="1816273"/>
            <a:ext cx="71324" cy="26943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flipV="1">
            <a:off x="1417034" y="1816273"/>
            <a:ext cx="77183" cy="25638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3200400" y="5181600"/>
            <a:ext cx="952500" cy="738664"/>
          </a:xfrm>
          <a:prstGeom prst="rect">
            <a:avLst/>
          </a:prstGeom>
          <a:solidFill>
            <a:schemeClr val="bg1">
              <a:lumMod val="95000"/>
            </a:schemeClr>
          </a:solidFill>
          <a:ln>
            <a:solidFill>
              <a:schemeClr val="tx1"/>
            </a:solidFill>
          </a:ln>
        </p:spPr>
        <p:txBody>
          <a:bodyPr wrap="square" rtlCol="0">
            <a:spAutoFit/>
          </a:bodyPr>
          <a:lstStyle/>
          <a:p>
            <a:r>
              <a:rPr lang="en-US" sz="1400" dirty="0" smtClean="0"/>
              <a:t>Contracts, Payments,  Services</a:t>
            </a:r>
            <a:endParaRPr lang="en-US" sz="1400" dirty="0"/>
          </a:p>
        </p:txBody>
      </p:sp>
      <p:pic>
        <p:nvPicPr>
          <p:cNvPr id="2053" name="Picture 5" descr="WT-Timeline"/>
          <p:cNvPicPr>
            <a:picLocks noChangeAspect="1" noChangeArrowheads="1"/>
          </p:cNvPicPr>
          <p:nvPr/>
        </p:nvPicPr>
        <p:blipFill rotWithShape="1">
          <a:blip r:embed="rId5">
            <a:extLst>
              <a:ext uri="{28A0092B-C50C-407E-A947-70E740481C1C}">
                <a14:useLocalDpi xmlns:a14="http://schemas.microsoft.com/office/drawing/2010/main" val="0"/>
              </a:ext>
            </a:extLst>
          </a:blip>
          <a:srcRect l="1292" r="1"/>
          <a:stretch/>
        </p:blipFill>
        <p:spPr bwMode="auto">
          <a:xfrm>
            <a:off x="92597" y="1311438"/>
            <a:ext cx="7076062" cy="5394162"/>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3" name="Rectangle 2"/>
          <p:cNvSpPr/>
          <p:nvPr/>
        </p:nvSpPr>
        <p:spPr>
          <a:xfrm>
            <a:off x="2819400" y="537867"/>
            <a:ext cx="4114800" cy="646331"/>
          </a:xfrm>
          <a:prstGeom prst="rect">
            <a:avLst/>
          </a:prstGeom>
          <a:solidFill>
            <a:schemeClr val="accent5">
              <a:lumMod val="40000"/>
              <a:lumOff val="60000"/>
            </a:schemeClr>
          </a:solidFill>
          <a:ln>
            <a:solidFill>
              <a:schemeClr val="tx1"/>
            </a:solidFill>
          </a:ln>
        </p:spPr>
        <p:txBody>
          <a:bodyPr wrap="square">
            <a:spAutoFit/>
          </a:bodyPr>
          <a:lstStyle/>
          <a:p>
            <a:r>
              <a:rPr lang="en-US" dirty="0"/>
              <a:t>04B4697D5319B8B0E461BE624EAD61331CA613216F061D2533490ABBB71616A0</a:t>
            </a:r>
          </a:p>
        </p:txBody>
      </p:sp>
      <p:cxnSp>
        <p:nvCxnSpPr>
          <p:cNvPr id="6" name="Straight Connector 5"/>
          <p:cNvCxnSpPr/>
          <p:nvPr/>
        </p:nvCxnSpPr>
        <p:spPr>
          <a:xfrm flipH="1">
            <a:off x="1188434" y="1127328"/>
            <a:ext cx="1630966" cy="473337"/>
          </a:xfrm>
          <a:prstGeom prst="line">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67015139"/>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lvl="0"/>
            <a:r>
              <a:rPr lang="en-US" dirty="0" smtClean="0"/>
              <a:t>There’s something </a:t>
            </a:r>
            <a:r>
              <a:rPr lang="en-US" b="1" dirty="0" smtClean="0"/>
              <a:t>special</a:t>
            </a:r>
            <a:r>
              <a:rPr lang="en-US" dirty="0" smtClean="0"/>
              <a:t> about “propagation”.</a:t>
            </a:r>
            <a:endParaRPr lang="en-US" dirty="0"/>
          </a:p>
        </p:txBody>
      </p:sp>
      <p:sp>
        <p:nvSpPr>
          <p:cNvPr id="3" name="Content Placeholder 2"/>
          <p:cNvSpPr>
            <a:spLocks noGrp="1"/>
          </p:cNvSpPr>
          <p:nvPr>
            <p:ph idx="1"/>
          </p:nvPr>
        </p:nvSpPr>
        <p:spPr>
          <a:xfrm>
            <a:off x="457200" y="1752600"/>
            <a:ext cx="8229600" cy="5105400"/>
          </a:xfrm>
        </p:spPr>
        <p:txBody>
          <a:bodyPr>
            <a:normAutofit fontScale="92500" lnSpcReduction="20000"/>
          </a:bodyPr>
          <a:lstStyle/>
          <a:p>
            <a:pPr lvl="0"/>
            <a:r>
              <a:rPr lang="en-US" dirty="0" smtClean="0"/>
              <a:t>Or, let’s call it “connectivity” or “bandwidth”.</a:t>
            </a:r>
          </a:p>
          <a:p>
            <a:pPr lvl="0"/>
            <a:endParaRPr lang="en-US" dirty="0" smtClean="0"/>
          </a:p>
          <a:p>
            <a:pPr lvl="0"/>
            <a:endParaRPr lang="en-US" dirty="0"/>
          </a:p>
          <a:p>
            <a:pPr lvl="0"/>
            <a:endParaRPr lang="en-US" dirty="0" smtClean="0"/>
          </a:p>
          <a:p>
            <a:pPr lvl="0"/>
            <a:endParaRPr lang="en-US" dirty="0" smtClean="0"/>
          </a:p>
          <a:p>
            <a:pPr lvl="0"/>
            <a:endParaRPr lang="en-US" dirty="0" smtClean="0"/>
          </a:p>
          <a:p>
            <a:pPr lvl="0"/>
            <a:endParaRPr lang="en-US" dirty="0" smtClean="0"/>
          </a:p>
          <a:p>
            <a:pPr lvl="0"/>
            <a:r>
              <a:rPr lang="en-US" dirty="0" smtClean="0"/>
              <a:t>Compare the </a:t>
            </a:r>
            <a:r>
              <a:rPr lang="en-US" b="1" baseline="0" dirty="0" smtClean="0"/>
              <a:t>non-special</a:t>
            </a:r>
            <a:r>
              <a:rPr lang="en-US" baseline="0" dirty="0" smtClean="0"/>
              <a:t>: labor, power, hardware, cooling tech, land.</a:t>
            </a:r>
          </a:p>
          <a:p>
            <a:pPr lvl="0"/>
            <a:r>
              <a:rPr lang="en-US" baseline="0" dirty="0" smtClean="0"/>
              <a:t>These are </a:t>
            </a:r>
            <a:r>
              <a:rPr lang="en-US" b="1" baseline="0" dirty="0" smtClean="0"/>
              <a:t>internalized</a:t>
            </a:r>
            <a:r>
              <a:rPr lang="en-US" baseline="0" dirty="0" smtClean="0"/>
              <a:t>: Improvement = higher profits</a:t>
            </a:r>
            <a:r>
              <a:rPr lang="en-US" dirty="0" smtClean="0"/>
              <a:t>.</a:t>
            </a:r>
            <a:endParaRPr lang="en-US" baseline="0" dirty="0" smtClean="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4803" y="2438400"/>
            <a:ext cx="6694394" cy="22098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Slide Number Placeholder 3"/>
          <p:cNvSpPr>
            <a:spLocks noGrp="1"/>
          </p:cNvSpPr>
          <p:nvPr>
            <p:ph type="sldNum" sz="quarter" idx="12"/>
          </p:nvPr>
        </p:nvSpPr>
        <p:spPr/>
        <p:txBody>
          <a:bodyPr/>
          <a:lstStyle/>
          <a:p>
            <a:fld id="{B2FC610D-FAE1-464C-9CF3-920562D0AD66}" type="slidenum">
              <a:rPr lang="en-US" smtClean="0"/>
              <a:t>60</a:t>
            </a:fld>
            <a:endParaRPr lang="en-US"/>
          </a:p>
        </p:txBody>
      </p:sp>
    </p:spTree>
    <p:extLst>
      <p:ext uri="{BB962C8B-B14F-4D97-AF65-F5344CB8AC3E}">
        <p14:creationId xmlns:p14="http://schemas.microsoft.com/office/powerpoint/2010/main" val="1622529611"/>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smtClean="0"/>
              <a:t>Section Agenda</a:t>
            </a:r>
            <a:endParaRPr lang="en-US" dirty="0"/>
          </a:p>
        </p:txBody>
      </p:sp>
      <p:sp>
        <p:nvSpPr>
          <p:cNvPr id="3" name="Content Placeholder 2"/>
          <p:cNvSpPr>
            <a:spLocks noGrp="1"/>
          </p:cNvSpPr>
          <p:nvPr>
            <p:ph idx="1"/>
          </p:nvPr>
        </p:nvSpPr>
        <p:spPr/>
        <p:txBody>
          <a:bodyPr>
            <a:normAutofit/>
          </a:bodyPr>
          <a:lstStyle/>
          <a:p>
            <a:r>
              <a:rPr lang="en-US" sz="3600" dirty="0" smtClean="0"/>
              <a:t>Problem (9 Slides)</a:t>
            </a:r>
          </a:p>
          <a:p>
            <a:r>
              <a:rPr lang="en-US" sz="3600" dirty="0" smtClean="0"/>
              <a:t>Other Research (4)</a:t>
            </a:r>
          </a:p>
          <a:p>
            <a:r>
              <a:rPr lang="en-US" sz="3600" dirty="0" smtClean="0"/>
              <a:t>Solution (7)</a:t>
            </a:r>
          </a:p>
          <a:p>
            <a:r>
              <a:rPr lang="en-US" sz="3600" dirty="0" smtClean="0"/>
              <a:t>Safety (4)</a:t>
            </a:r>
          </a:p>
          <a:p>
            <a:r>
              <a:rPr lang="en-US" sz="3600" dirty="0" smtClean="0"/>
              <a:t>Improvements (2)</a:t>
            </a:r>
            <a:endParaRPr lang="en-US" sz="3600" dirty="0"/>
          </a:p>
        </p:txBody>
      </p:sp>
      <p:sp>
        <p:nvSpPr>
          <p:cNvPr id="4" name="Slide Number Placeholder 3"/>
          <p:cNvSpPr>
            <a:spLocks noGrp="1"/>
          </p:cNvSpPr>
          <p:nvPr>
            <p:ph type="sldNum" sz="quarter" idx="12"/>
          </p:nvPr>
        </p:nvSpPr>
        <p:spPr/>
        <p:txBody>
          <a:bodyPr/>
          <a:lstStyle/>
          <a:p>
            <a:fld id="{B2FC610D-FAE1-464C-9CF3-920562D0AD66}" type="slidenum">
              <a:rPr lang="en-US" smtClean="0"/>
              <a:t>61</a:t>
            </a:fld>
            <a:endParaRPr lang="en-US" dirty="0"/>
          </a:p>
        </p:txBody>
      </p:sp>
    </p:spTree>
    <p:extLst>
      <p:ext uri="{BB962C8B-B14F-4D97-AF65-F5344CB8AC3E}">
        <p14:creationId xmlns:p14="http://schemas.microsoft.com/office/powerpoint/2010/main" val="3610342005"/>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Inherently Interpersonal</a:t>
            </a:r>
            <a:endParaRPr lang="en-US" dirty="0"/>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2"/>
          </p:nvPr>
        </p:nvSpPr>
        <p:spPr/>
        <p:txBody>
          <a:bodyPr/>
          <a:lstStyle/>
          <a:p>
            <a:fld id="{B2FC610D-FAE1-464C-9CF3-920562D0AD66}" type="slidenum">
              <a:rPr lang="en-US" smtClean="0"/>
              <a:t>62</a:t>
            </a:fld>
            <a:endParaRPr lang="en-US" dirty="0"/>
          </a:p>
        </p:txBody>
      </p:sp>
      <p:pic>
        <p:nvPicPr>
          <p:cNvPr id="1026" name="Picture 2" descr="wnetwork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9729" y="1636500"/>
            <a:ext cx="8349938" cy="470794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228600" y="1483409"/>
            <a:ext cx="6723240" cy="646331"/>
          </a:xfrm>
          <a:prstGeom prst="rect">
            <a:avLst/>
          </a:prstGeom>
          <a:solidFill>
            <a:schemeClr val="bg1">
              <a:lumMod val="95000"/>
            </a:schemeClr>
          </a:solidFill>
          <a:ln>
            <a:solidFill>
              <a:schemeClr val="tx1">
                <a:lumMod val="65000"/>
                <a:lumOff val="35000"/>
              </a:schemeClr>
            </a:solidFill>
          </a:ln>
        </p:spPr>
        <p:txBody>
          <a:bodyPr wrap="square" rtlCol="0">
            <a:spAutoFit/>
          </a:bodyPr>
          <a:lstStyle/>
          <a:p>
            <a:r>
              <a:rPr lang="en-US" dirty="0" smtClean="0"/>
              <a:t>Just as a chain is only as strong as its weakest link, a</a:t>
            </a:r>
          </a:p>
          <a:p>
            <a:r>
              <a:rPr lang="en-US" dirty="0" smtClean="0"/>
              <a:t>broadcast network is only as fast as its slowest bilateral connection.</a:t>
            </a:r>
            <a:endParaRPr lang="en-US" dirty="0"/>
          </a:p>
        </p:txBody>
      </p:sp>
      <p:sp>
        <p:nvSpPr>
          <p:cNvPr id="8" name="TextBox 7"/>
          <p:cNvSpPr txBox="1"/>
          <p:nvPr/>
        </p:nvSpPr>
        <p:spPr>
          <a:xfrm>
            <a:off x="3993881" y="2781424"/>
            <a:ext cx="4079444" cy="646331"/>
          </a:xfrm>
          <a:prstGeom prst="rect">
            <a:avLst/>
          </a:prstGeom>
          <a:solidFill>
            <a:schemeClr val="bg1">
              <a:lumMod val="95000"/>
            </a:schemeClr>
          </a:solidFill>
          <a:ln>
            <a:solidFill>
              <a:schemeClr val="tx1">
                <a:lumMod val="65000"/>
                <a:lumOff val="35000"/>
              </a:schemeClr>
            </a:solidFill>
          </a:ln>
        </p:spPr>
        <p:txBody>
          <a:bodyPr wrap="square" rtlCol="0">
            <a:spAutoFit/>
          </a:bodyPr>
          <a:lstStyle/>
          <a:p>
            <a:r>
              <a:rPr lang="en-US" dirty="0" smtClean="0"/>
              <a:t>* [12] ------------ [12] *</a:t>
            </a:r>
          </a:p>
          <a:p>
            <a:r>
              <a:rPr lang="en-US" dirty="0" smtClean="0"/>
              <a:t>* [35] ----------------------------------- [35] *</a:t>
            </a:r>
            <a:endParaRPr lang="en-US" dirty="0"/>
          </a:p>
        </p:txBody>
      </p:sp>
      <p:pic>
        <p:nvPicPr>
          <p:cNvPr id="6" name="Picture 5"/>
          <p:cNvPicPr>
            <a:picLocks noChangeAspect="1"/>
          </p:cNvPicPr>
          <p:nvPr/>
        </p:nvPicPr>
        <p:blipFill>
          <a:blip r:embed="rId4"/>
          <a:stretch>
            <a:fillRect/>
          </a:stretch>
        </p:blipFill>
        <p:spPr>
          <a:xfrm>
            <a:off x="379391" y="4585137"/>
            <a:ext cx="3519732" cy="1946518"/>
          </a:xfrm>
          <a:prstGeom prst="rect">
            <a:avLst/>
          </a:prstGeom>
          <a:ln>
            <a:noFill/>
          </a:ln>
          <a:effectLst>
            <a:outerShdw blurRad="292100" dist="139700" dir="2700000" algn="tl" rotWithShape="0">
              <a:srgbClr val="333333">
                <a:alpha val="65000"/>
              </a:srgbClr>
            </a:outerShdw>
          </a:effectLst>
        </p:spPr>
      </p:pic>
      <p:sp>
        <p:nvSpPr>
          <p:cNvPr id="7" name="TextBox 6"/>
          <p:cNvSpPr txBox="1"/>
          <p:nvPr/>
        </p:nvSpPr>
        <p:spPr>
          <a:xfrm>
            <a:off x="4572000" y="5615582"/>
            <a:ext cx="4079444" cy="923330"/>
          </a:xfrm>
          <a:prstGeom prst="rect">
            <a:avLst/>
          </a:prstGeom>
          <a:solidFill>
            <a:schemeClr val="bg1">
              <a:lumMod val="95000"/>
            </a:schemeClr>
          </a:solidFill>
          <a:ln>
            <a:solidFill>
              <a:schemeClr val="tx1">
                <a:lumMod val="65000"/>
                <a:lumOff val="35000"/>
              </a:schemeClr>
            </a:solidFill>
          </a:ln>
        </p:spPr>
        <p:txBody>
          <a:bodyPr wrap="square" rtlCol="0">
            <a:spAutoFit/>
          </a:bodyPr>
          <a:lstStyle/>
          <a:p>
            <a:r>
              <a:rPr lang="en-US" dirty="0" smtClean="0"/>
              <a:t>Block Withholding (“Selfish Mining”) is </a:t>
            </a:r>
            <a:r>
              <a:rPr lang="en-US" i="1" dirty="0"/>
              <a:t>intentional</a:t>
            </a:r>
            <a:r>
              <a:rPr lang="en-US" dirty="0"/>
              <a:t> bandwidth manipulation</a:t>
            </a:r>
            <a:r>
              <a:rPr lang="en-US" dirty="0" smtClean="0"/>
              <a:t>.</a:t>
            </a:r>
          </a:p>
          <a:p>
            <a:r>
              <a:rPr lang="en-US" dirty="0" smtClean="0"/>
              <a:t>As is a 51% attack to create lengthy reorg.</a:t>
            </a:r>
            <a:endParaRPr lang="en-US" dirty="0"/>
          </a:p>
        </p:txBody>
      </p:sp>
    </p:spTree>
    <p:extLst>
      <p:ext uri="{BB962C8B-B14F-4D97-AF65-F5344CB8AC3E}">
        <p14:creationId xmlns:p14="http://schemas.microsoft.com/office/powerpoint/2010/main" val="1536820450"/>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lstStyle/>
          <a:p>
            <a:pPr lvl="0"/>
            <a:r>
              <a:rPr lang="en-US" dirty="0" smtClean="0"/>
              <a:t>Orphaning “Costs” - Bifurcation</a:t>
            </a:r>
            <a:endParaRPr lang="en-US" dirty="0"/>
          </a:p>
        </p:txBody>
      </p:sp>
      <p:cxnSp>
        <p:nvCxnSpPr>
          <p:cNvPr id="5" name="Straight Connector 4"/>
          <p:cNvCxnSpPr/>
          <p:nvPr/>
        </p:nvCxnSpPr>
        <p:spPr>
          <a:xfrm>
            <a:off x="914400" y="5181600"/>
            <a:ext cx="6511936" cy="28545"/>
          </a:xfrm>
          <a:prstGeom prst="line">
            <a:avLst/>
          </a:prstGeom>
          <a:ln w="762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a:endCxn id="22" idx="2"/>
          </p:cNvCxnSpPr>
          <p:nvPr/>
        </p:nvCxnSpPr>
        <p:spPr>
          <a:xfrm flipV="1">
            <a:off x="914399" y="1319212"/>
            <a:ext cx="0" cy="3890933"/>
          </a:xfrm>
          <a:prstGeom prst="line">
            <a:avLst/>
          </a:prstGeom>
          <a:ln w="762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914400" y="4829177"/>
            <a:ext cx="5980127" cy="35231"/>
          </a:xfrm>
          <a:prstGeom prst="line">
            <a:avLst/>
          </a:prstGeom>
          <a:ln w="762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rot="20796522">
            <a:off x="6849996" y="4279678"/>
            <a:ext cx="2064732" cy="400110"/>
          </a:xfrm>
          <a:prstGeom prst="rect">
            <a:avLst/>
          </a:prstGeom>
          <a:noFill/>
        </p:spPr>
        <p:txBody>
          <a:bodyPr wrap="none" rtlCol="0">
            <a:spAutoFit/>
          </a:bodyPr>
          <a:lstStyle/>
          <a:p>
            <a:r>
              <a:rPr lang="en-US" sz="2000" b="1" dirty="0" smtClean="0"/>
              <a:t>Propagation Time</a:t>
            </a:r>
            <a:endParaRPr lang="en-US" b="1" dirty="0"/>
          </a:p>
        </p:txBody>
      </p:sp>
      <p:sp>
        <p:nvSpPr>
          <p:cNvPr id="13" name="TextBox 12"/>
          <p:cNvSpPr txBox="1"/>
          <p:nvPr/>
        </p:nvSpPr>
        <p:spPr>
          <a:xfrm rot="20631031">
            <a:off x="7442379" y="4889508"/>
            <a:ext cx="1764317" cy="1015663"/>
          </a:xfrm>
          <a:prstGeom prst="rect">
            <a:avLst/>
          </a:prstGeom>
          <a:noFill/>
        </p:spPr>
        <p:txBody>
          <a:bodyPr wrap="square" rtlCol="0">
            <a:spAutoFit/>
          </a:bodyPr>
          <a:lstStyle/>
          <a:p>
            <a:r>
              <a:rPr lang="en-US" sz="2000" b="1" dirty="0" smtClean="0"/>
              <a:t>Hashrate In Your Trusted Group</a:t>
            </a:r>
            <a:endParaRPr lang="en-US" b="1" dirty="0"/>
          </a:p>
        </p:txBody>
      </p:sp>
      <p:cxnSp>
        <p:nvCxnSpPr>
          <p:cNvPr id="15" name="Straight Connector 14"/>
          <p:cNvCxnSpPr/>
          <p:nvPr/>
        </p:nvCxnSpPr>
        <p:spPr>
          <a:xfrm>
            <a:off x="4038600" y="5124510"/>
            <a:ext cx="0" cy="1504890"/>
          </a:xfrm>
          <a:prstGeom prst="line">
            <a:avLst/>
          </a:prstGeom>
          <a:ln w="762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2110726" y="5212982"/>
            <a:ext cx="817853" cy="400110"/>
          </a:xfrm>
          <a:prstGeom prst="rect">
            <a:avLst/>
          </a:prstGeom>
          <a:noFill/>
        </p:spPr>
        <p:txBody>
          <a:bodyPr wrap="none" rtlCol="0">
            <a:spAutoFit/>
          </a:bodyPr>
          <a:lstStyle/>
          <a:p>
            <a:r>
              <a:rPr lang="en-US" sz="2000" b="1" dirty="0" smtClean="0"/>
              <a:t>&lt; 50%</a:t>
            </a:r>
            <a:endParaRPr lang="en-US" b="1" dirty="0"/>
          </a:p>
        </p:txBody>
      </p:sp>
      <p:sp>
        <p:nvSpPr>
          <p:cNvPr id="19" name="TextBox 18"/>
          <p:cNvSpPr txBox="1"/>
          <p:nvPr/>
        </p:nvSpPr>
        <p:spPr>
          <a:xfrm>
            <a:off x="5261774" y="5212982"/>
            <a:ext cx="817853" cy="400110"/>
          </a:xfrm>
          <a:prstGeom prst="rect">
            <a:avLst/>
          </a:prstGeom>
          <a:noFill/>
        </p:spPr>
        <p:txBody>
          <a:bodyPr wrap="none" rtlCol="0">
            <a:spAutoFit/>
          </a:bodyPr>
          <a:lstStyle/>
          <a:p>
            <a:r>
              <a:rPr lang="en-US" sz="2000" b="1" dirty="0" smtClean="0"/>
              <a:t>&gt; 50%</a:t>
            </a:r>
            <a:endParaRPr lang="en-US" b="1" dirty="0"/>
          </a:p>
        </p:txBody>
      </p:sp>
      <p:sp>
        <p:nvSpPr>
          <p:cNvPr id="20" name="TextBox 19"/>
          <p:cNvSpPr txBox="1"/>
          <p:nvPr/>
        </p:nvSpPr>
        <p:spPr>
          <a:xfrm>
            <a:off x="781053" y="5562600"/>
            <a:ext cx="3255165" cy="1138773"/>
          </a:xfrm>
          <a:prstGeom prst="rect">
            <a:avLst/>
          </a:prstGeom>
          <a:noFill/>
        </p:spPr>
        <p:txBody>
          <a:bodyPr wrap="square" rtlCol="0">
            <a:spAutoFit/>
          </a:bodyPr>
          <a:lstStyle/>
          <a:p>
            <a:pPr algn="ctr"/>
            <a:r>
              <a:rPr lang="en-US" sz="2000" dirty="0" smtClean="0"/>
              <a:t>1</a:t>
            </a:r>
            <a:r>
              <a:rPr lang="en-US" sz="2000" baseline="30000" dirty="0" smtClean="0"/>
              <a:t>st</a:t>
            </a:r>
            <a:r>
              <a:rPr lang="en-US" sz="2000" dirty="0" smtClean="0"/>
              <a:t>: Download &amp; Validate,</a:t>
            </a:r>
            <a:br>
              <a:rPr lang="en-US" sz="2000" dirty="0" smtClean="0"/>
            </a:br>
            <a:r>
              <a:rPr lang="en-US" sz="2000" dirty="0" smtClean="0"/>
              <a:t>2</a:t>
            </a:r>
            <a:r>
              <a:rPr lang="en-US" sz="2000" baseline="30000" dirty="0" smtClean="0"/>
              <a:t>nd</a:t>
            </a:r>
            <a:r>
              <a:rPr lang="en-US" sz="2000" dirty="0" smtClean="0"/>
              <a:t>: Start mining.</a:t>
            </a:r>
          </a:p>
          <a:p>
            <a:pPr algn="ctr"/>
            <a:r>
              <a:rPr lang="en-US" sz="2800" b="1" dirty="0" smtClean="0">
                <a:solidFill>
                  <a:srgbClr val="FF0000"/>
                </a:solidFill>
              </a:rPr>
              <a:t>“ You wait. ”</a:t>
            </a:r>
          </a:p>
        </p:txBody>
      </p:sp>
      <p:sp>
        <p:nvSpPr>
          <p:cNvPr id="22" name="TextBox 21"/>
          <p:cNvSpPr txBox="1"/>
          <p:nvPr/>
        </p:nvSpPr>
        <p:spPr>
          <a:xfrm>
            <a:off x="336484" y="857547"/>
            <a:ext cx="1155829" cy="461665"/>
          </a:xfrm>
          <a:prstGeom prst="rect">
            <a:avLst/>
          </a:prstGeom>
          <a:noFill/>
        </p:spPr>
        <p:txBody>
          <a:bodyPr wrap="none" rtlCol="0">
            <a:spAutoFit/>
          </a:bodyPr>
          <a:lstStyle/>
          <a:p>
            <a:r>
              <a:rPr lang="en-US" sz="2400" b="1" dirty="0" smtClean="0"/>
              <a:t>Reward</a:t>
            </a:r>
            <a:endParaRPr lang="en-US" sz="2000" b="1" dirty="0"/>
          </a:p>
        </p:txBody>
      </p:sp>
      <p:cxnSp>
        <p:nvCxnSpPr>
          <p:cNvPr id="39" name="Straight Connector 38"/>
          <p:cNvCxnSpPr/>
          <p:nvPr/>
        </p:nvCxnSpPr>
        <p:spPr>
          <a:xfrm>
            <a:off x="901700" y="3137581"/>
            <a:ext cx="6557141" cy="47460"/>
          </a:xfrm>
          <a:prstGeom prst="line">
            <a:avLst/>
          </a:prstGeom>
          <a:ln w="9525">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sp>
        <p:nvSpPr>
          <p:cNvPr id="49" name="Freeform 48"/>
          <p:cNvSpPr/>
          <p:nvPr/>
        </p:nvSpPr>
        <p:spPr>
          <a:xfrm>
            <a:off x="1066800" y="3149600"/>
            <a:ext cx="2781300" cy="1612900"/>
          </a:xfrm>
          <a:custGeom>
            <a:avLst/>
            <a:gdLst>
              <a:gd name="connsiteX0" fmla="*/ 0 w 2781300"/>
              <a:gd name="connsiteY0" fmla="*/ 0 h 1612900"/>
              <a:gd name="connsiteX1" fmla="*/ 863600 w 2781300"/>
              <a:gd name="connsiteY1" fmla="*/ 317500 h 1612900"/>
              <a:gd name="connsiteX2" fmla="*/ 1308100 w 2781300"/>
              <a:gd name="connsiteY2" fmla="*/ 1320800 h 1612900"/>
              <a:gd name="connsiteX3" fmla="*/ 2781300 w 2781300"/>
              <a:gd name="connsiteY3" fmla="*/ 1612900 h 1612900"/>
            </a:gdLst>
            <a:ahLst/>
            <a:cxnLst>
              <a:cxn ang="0">
                <a:pos x="connsiteX0" y="connsiteY0"/>
              </a:cxn>
              <a:cxn ang="0">
                <a:pos x="connsiteX1" y="connsiteY1"/>
              </a:cxn>
              <a:cxn ang="0">
                <a:pos x="connsiteX2" y="connsiteY2"/>
              </a:cxn>
              <a:cxn ang="0">
                <a:pos x="connsiteX3" y="connsiteY3"/>
              </a:cxn>
            </a:cxnLst>
            <a:rect l="l" t="t" r="r" b="b"/>
            <a:pathLst>
              <a:path w="2781300" h="1612900">
                <a:moveTo>
                  <a:pt x="0" y="0"/>
                </a:moveTo>
                <a:cubicBezTo>
                  <a:pt x="322791" y="48683"/>
                  <a:pt x="645583" y="97367"/>
                  <a:pt x="863600" y="317500"/>
                </a:cubicBezTo>
                <a:cubicBezTo>
                  <a:pt x="1081617" y="537633"/>
                  <a:pt x="988483" y="1104900"/>
                  <a:pt x="1308100" y="1320800"/>
                </a:cubicBezTo>
                <a:cubicBezTo>
                  <a:pt x="1627717" y="1536700"/>
                  <a:pt x="2204508" y="1574800"/>
                  <a:pt x="2781300" y="1612900"/>
                </a:cubicBezTo>
              </a:path>
            </a:pathLst>
          </a:custGeom>
          <a:noFill/>
          <a:ln w="571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Freeform 50"/>
          <p:cNvSpPr/>
          <p:nvPr/>
        </p:nvSpPr>
        <p:spPr>
          <a:xfrm flipV="1">
            <a:off x="4229100" y="1524000"/>
            <a:ext cx="2781300" cy="1612900"/>
          </a:xfrm>
          <a:custGeom>
            <a:avLst/>
            <a:gdLst>
              <a:gd name="connsiteX0" fmla="*/ 0 w 2781300"/>
              <a:gd name="connsiteY0" fmla="*/ 0 h 1612900"/>
              <a:gd name="connsiteX1" fmla="*/ 863600 w 2781300"/>
              <a:gd name="connsiteY1" fmla="*/ 317500 h 1612900"/>
              <a:gd name="connsiteX2" fmla="*/ 1308100 w 2781300"/>
              <a:gd name="connsiteY2" fmla="*/ 1320800 h 1612900"/>
              <a:gd name="connsiteX3" fmla="*/ 2781300 w 2781300"/>
              <a:gd name="connsiteY3" fmla="*/ 1612900 h 1612900"/>
            </a:gdLst>
            <a:ahLst/>
            <a:cxnLst>
              <a:cxn ang="0">
                <a:pos x="connsiteX0" y="connsiteY0"/>
              </a:cxn>
              <a:cxn ang="0">
                <a:pos x="connsiteX1" y="connsiteY1"/>
              </a:cxn>
              <a:cxn ang="0">
                <a:pos x="connsiteX2" y="connsiteY2"/>
              </a:cxn>
              <a:cxn ang="0">
                <a:pos x="connsiteX3" y="connsiteY3"/>
              </a:cxn>
            </a:cxnLst>
            <a:rect l="l" t="t" r="r" b="b"/>
            <a:pathLst>
              <a:path w="2781300" h="1612900">
                <a:moveTo>
                  <a:pt x="0" y="0"/>
                </a:moveTo>
                <a:cubicBezTo>
                  <a:pt x="322791" y="48683"/>
                  <a:pt x="645583" y="97367"/>
                  <a:pt x="863600" y="317500"/>
                </a:cubicBezTo>
                <a:cubicBezTo>
                  <a:pt x="1081617" y="537633"/>
                  <a:pt x="988483" y="1104900"/>
                  <a:pt x="1308100" y="1320800"/>
                </a:cubicBezTo>
                <a:cubicBezTo>
                  <a:pt x="1627717" y="1536700"/>
                  <a:pt x="2204508" y="1574800"/>
                  <a:pt x="2781300" y="1612900"/>
                </a:cubicBezTo>
              </a:path>
            </a:pathLst>
          </a:custGeom>
          <a:noFill/>
          <a:ln w="571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TextBox 65"/>
          <p:cNvSpPr txBox="1"/>
          <p:nvPr/>
        </p:nvSpPr>
        <p:spPr>
          <a:xfrm>
            <a:off x="4224337" y="5715000"/>
            <a:ext cx="2790825" cy="830997"/>
          </a:xfrm>
          <a:prstGeom prst="rect">
            <a:avLst/>
          </a:prstGeom>
          <a:noFill/>
        </p:spPr>
        <p:txBody>
          <a:bodyPr wrap="square" rtlCol="0">
            <a:spAutoFit/>
          </a:bodyPr>
          <a:lstStyle/>
          <a:p>
            <a:pPr algn="ctr"/>
            <a:r>
              <a:rPr lang="en-US" sz="2000" dirty="0" smtClean="0"/>
              <a:t>Mine immediately.</a:t>
            </a:r>
          </a:p>
          <a:p>
            <a:pPr algn="ctr"/>
            <a:r>
              <a:rPr lang="en-US" sz="2800" b="1" dirty="0" smtClean="0">
                <a:solidFill>
                  <a:srgbClr val="00B050"/>
                </a:solidFill>
              </a:rPr>
              <a:t>“ They wait. ”</a:t>
            </a:r>
          </a:p>
        </p:txBody>
      </p:sp>
      <p:sp>
        <p:nvSpPr>
          <p:cNvPr id="3" name="Slide Number Placeholder 2"/>
          <p:cNvSpPr>
            <a:spLocks noGrp="1"/>
          </p:cNvSpPr>
          <p:nvPr>
            <p:ph type="sldNum" sz="quarter" idx="12"/>
          </p:nvPr>
        </p:nvSpPr>
        <p:spPr/>
        <p:txBody>
          <a:bodyPr/>
          <a:lstStyle/>
          <a:p>
            <a:fld id="{B2FC610D-FAE1-464C-9CF3-920562D0AD66}" type="slidenum">
              <a:rPr lang="en-US" smtClean="0"/>
              <a:t>63</a:t>
            </a:fld>
            <a:endParaRPr lang="en-US"/>
          </a:p>
        </p:txBody>
      </p:sp>
      <p:cxnSp>
        <p:nvCxnSpPr>
          <p:cNvPr id="21" name="Straight Connector 20"/>
          <p:cNvCxnSpPr/>
          <p:nvPr/>
        </p:nvCxnSpPr>
        <p:spPr>
          <a:xfrm>
            <a:off x="4036218" y="4648200"/>
            <a:ext cx="0" cy="355210"/>
          </a:xfrm>
          <a:prstGeom prst="line">
            <a:avLst/>
          </a:prstGeom>
          <a:ln w="762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901700" y="4755178"/>
            <a:ext cx="476412" cy="369332"/>
          </a:xfrm>
          <a:prstGeom prst="rect">
            <a:avLst/>
          </a:prstGeom>
          <a:noFill/>
        </p:spPr>
        <p:txBody>
          <a:bodyPr wrap="none" rtlCol="0">
            <a:spAutoFit/>
          </a:bodyPr>
          <a:lstStyle/>
          <a:p>
            <a:r>
              <a:rPr lang="en-US" dirty="0" smtClean="0"/>
              <a:t>0.0</a:t>
            </a:r>
            <a:endParaRPr lang="en-US" dirty="0"/>
          </a:p>
        </p:txBody>
      </p:sp>
      <p:sp>
        <p:nvSpPr>
          <p:cNvPr id="24" name="TextBox 23"/>
          <p:cNvSpPr txBox="1"/>
          <p:nvPr/>
        </p:nvSpPr>
        <p:spPr>
          <a:xfrm>
            <a:off x="3469481" y="4765645"/>
            <a:ext cx="593432" cy="369332"/>
          </a:xfrm>
          <a:prstGeom prst="rect">
            <a:avLst/>
          </a:prstGeom>
          <a:noFill/>
        </p:spPr>
        <p:txBody>
          <a:bodyPr wrap="none" rtlCol="0">
            <a:spAutoFit/>
          </a:bodyPr>
          <a:lstStyle/>
          <a:p>
            <a:r>
              <a:rPr lang="en-US" dirty="0" smtClean="0"/>
              <a:t>10.0</a:t>
            </a:r>
            <a:endParaRPr lang="en-US" dirty="0"/>
          </a:p>
        </p:txBody>
      </p:sp>
      <p:sp>
        <p:nvSpPr>
          <p:cNvPr id="25" name="TextBox 24"/>
          <p:cNvSpPr txBox="1"/>
          <p:nvPr/>
        </p:nvSpPr>
        <p:spPr>
          <a:xfrm>
            <a:off x="4030030" y="4767400"/>
            <a:ext cx="476412" cy="369332"/>
          </a:xfrm>
          <a:prstGeom prst="rect">
            <a:avLst/>
          </a:prstGeom>
          <a:noFill/>
        </p:spPr>
        <p:txBody>
          <a:bodyPr wrap="none" rtlCol="0">
            <a:spAutoFit/>
          </a:bodyPr>
          <a:lstStyle/>
          <a:p>
            <a:r>
              <a:rPr lang="en-US" dirty="0" smtClean="0"/>
              <a:t>0.0</a:t>
            </a:r>
            <a:endParaRPr lang="en-US" dirty="0"/>
          </a:p>
        </p:txBody>
      </p:sp>
      <p:sp>
        <p:nvSpPr>
          <p:cNvPr id="26" name="TextBox 25"/>
          <p:cNvSpPr txBox="1"/>
          <p:nvPr/>
        </p:nvSpPr>
        <p:spPr>
          <a:xfrm>
            <a:off x="6535016" y="4801597"/>
            <a:ext cx="593432" cy="369332"/>
          </a:xfrm>
          <a:prstGeom prst="rect">
            <a:avLst/>
          </a:prstGeom>
          <a:noFill/>
        </p:spPr>
        <p:txBody>
          <a:bodyPr wrap="none" rtlCol="0">
            <a:spAutoFit/>
          </a:bodyPr>
          <a:lstStyle/>
          <a:p>
            <a:r>
              <a:rPr lang="en-US" dirty="0" smtClean="0"/>
              <a:t>10.0</a:t>
            </a:r>
            <a:endParaRPr lang="en-US" dirty="0"/>
          </a:p>
        </p:txBody>
      </p:sp>
    </p:spTree>
    <p:extLst>
      <p:ext uri="{BB962C8B-B14F-4D97-AF65-F5344CB8AC3E}">
        <p14:creationId xmlns:p14="http://schemas.microsoft.com/office/powerpoint/2010/main" val="3834273071"/>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52400"/>
            <a:ext cx="8823252" cy="1143000"/>
          </a:xfrm>
        </p:spPr>
        <p:txBody>
          <a:bodyPr>
            <a:normAutofit fontScale="90000"/>
          </a:bodyPr>
          <a:lstStyle/>
          <a:p>
            <a:r>
              <a:rPr lang="en-US" dirty="0" smtClean="0"/>
              <a:t>The Propagation Paradox:</a:t>
            </a:r>
            <a:br>
              <a:rPr lang="en-US" dirty="0" smtClean="0"/>
            </a:br>
            <a:r>
              <a:rPr lang="en-US" dirty="0" smtClean="0"/>
              <a:t>Connectivity Down, Profits…Up?!</a:t>
            </a:r>
            <a:endParaRPr lang="en-US" dirty="0"/>
          </a:p>
        </p:txBody>
      </p:sp>
      <p:sp>
        <p:nvSpPr>
          <p:cNvPr id="4" name="Oval 3"/>
          <p:cNvSpPr/>
          <p:nvPr/>
        </p:nvSpPr>
        <p:spPr>
          <a:xfrm>
            <a:off x="3599121" y="1821712"/>
            <a:ext cx="1371600" cy="1371600"/>
          </a:xfrm>
          <a:prstGeom prst="ellipse">
            <a:avLst/>
          </a:prstGeom>
          <a:solidFill>
            <a:srgbClr val="FF0000">
              <a:alpha val="50000"/>
            </a:srgbClr>
          </a:solidFill>
          <a:ln>
            <a:solidFill>
              <a:srgbClr val="FF0000"/>
            </a:solidFill>
          </a:ln>
          <a:scene3d>
            <a:camera prst="isometricRight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3599121" y="1821712"/>
            <a:ext cx="1371600" cy="1371600"/>
          </a:xfrm>
          <a:prstGeom prst="ellipse">
            <a:avLst/>
          </a:prstGeom>
          <a:solidFill>
            <a:srgbClr val="FF0000">
              <a:alpha val="50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5867400" y="1821712"/>
            <a:ext cx="1371600" cy="1371600"/>
          </a:xfrm>
          <a:prstGeom prst="ellipse">
            <a:avLst/>
          </a:prstGeom>
          <a:solidFill>
            <a:schemeClr val="accent1">
              <a:alpha val="50000"/>
            </a:schemeClr>
          </a:solidFill>
          <a:scene3d>
            <a:camera prst="isometricRight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5867400" y="1821712"/>
            <a:ext cx="1371600" cy="1371600"/>
          </a:xfrm>
          <a:prstGeom prst="ellipse">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457200" y="5029200"/>
            <a:ext cx="8518452" cy="1200329"/>
          </a:xfrm>
          <a:prstGeom prst="rect">
            <a:avLst/>
          </a:prstGeom>
          <a:noFill/>
        </p:spPr>
        <p:txBody>
          <a:bodyPr wrap="square" rtlCol="0">
            <a:spAutoFit/>
          </a:bodyPr>
          <a:lstStyle/>
          <a:p>
            <a:pPr marL="285750" indent="-285750">
              <a:buFont typeface="Arial" charset="0"/>
              <a:buChar char="•"/>
            </a:pPr>
            <a:r>
              <a:rPr lang="en-US" sz="2400" dirty="0" smtClean="0"/>
              <a:t>75% of hashrate teleports to Mars.</a:t>
            </a:r>
          </a:p>
          <a:p>
            <a:pPr marL="285750" indent="-285750">
              <a:buFont typeface="Arial" charset="0"/>
              <a:buChar char="•"/>
            </a:pPr>
            <a:r>
              <a:rPr lang="en-US" sz="2400" dirty="0" smtClean="0"/>
              <a:t>It takes 1 hour for messages to pass between planets.</a:t>
            </a:r>
          </a:p>
          <a:p>
            <a:pPr marL="285750" indent="-285750">
              <a:buFont typeface="Arial" charset="0"/>
              <a:buChar char="•"/>
            </a:pPr>
            <a:r>
              <a:rPr lang="en-US" sz="2400" dirty="0" smtClean="0"/>
              <a:t>(Mars miners are not necessarily coordinating with each other).</a:t>
            </a:r>
          </a:p>
        </p:txBody>
      </p:sp>
      <p:graphicFrame>
        <p:nvGraphicFramePr>
          <p:cNvPr id="11" name="Table 10"/>
          <p:cNvGraphicFramePr>
            <a:graphicFrameLocks noGrp="1"/>
          </p:cNvGraphicFramePr>
          <p:nvPr>
            <p:extLst/>
          </p:nvPr>
        </p:nvGraphicFramePr>
        <p:xfrm>
          <a:off x="1257300" y="3429000"/>
          <a:ext cx="6324600" cy="1112520"/>
        </p:xfrm>
        <a:graphic>
          <a:graphicData uri="http://schemas.openxmlformats.org/drawingml/2006/table">
            <a:tbl>
              <a:tblPr firstRow="1" firstCol="1">
                <a:tableStyleId>{5C22544A-7EE6-4342-B048-85BDC9FD1C3A}</a:tableStyleId>
              </a:tblPr>
              <a:tblGrid>
                <a:gridCol w="1957614"/>
                <a:gridCol w="2108200"/>
                <a:gridCol w="2258786"/>
              </a:tblGrid>
              <a:tr h="370840">
                <a:tc>
                  <a:txBody>
                    <a:bodyPr/>
                    <a:lstStyle/>
                    <a:p>
                      <a:r>
                        <a:rPr lang="en-US" dirty="0" smtClean="0">
                          <a:solidFill>
                            <a:schemeClr val="tx1"/>
                          </a:solidFill>
                        </a:rPr>
                        <a:t>Planet:</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smtClean="0">
                          <a:solidFill>
                            <a:schemeClr val="tx1"/>
                          </a:solidFill>
                        </a:rPr>
                        <a:t>Mars</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smtClean="0">
                          <a:solidFill>
                            <a:schemeClr val="tx1"/>
                          </a:solidFill>
                        </a:rPr>
                        <a:t>Earth</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p>
                      <a:r>
                        <a:rPr lang="en-US" dirty="0" smtClean="0">
                          <a:solidFill>
                            <a:schemeClr val="tx1"/>
                          </a:solidFill>
                        </a:rPr>
                        <a:t>Hashrate:</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smtClean="0">
                          <a:solidFill>
                            <a:schemeClr val="tx1"/>
                          </a:solidFill>
                        </a:rPr>
                        <a:t>75%</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smtClean="0">
                          <a:solidFill>
                            <a:schemeClr val="tx1"/>
                          </a:solidFill>
                        </a:rPr>
                        <a:t>25%</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p>
                      <a:r>
                        <a:rPr lang="en-US" dirty="0" err="1" smtClean="0">
                          <a:solidFill>
                            <a:schemeClr val="tx1"/>
                          </a:solidFill>
                        </a:rPr>
                        <a:t>Txn</a:t>
                      </a:r>
                      <a:r>
                        <a:rPr lang="en-US" baseline="0" dirty="0" smtClean="0">
                          <a:solidFill>
                            <a:schemeClr val="tx1"/>
                          </a:solidFill>
                        </a:rPr>
                        <a:t> </a:t>
                      </a:r>
                      <a:r>
                        <a:rPr lang="en-US" dirty="0" smtClean="0">
                          <a:solidFill>
                            <a:schemeClr val="tx1"/>
                          </a:solidFill>
                        </a:rPr>
                        <a:t>Volume:</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smtClean="0">
                          <a:solidFill>
                            <a:schemeClr val="tx1"/>
                          </a:solidFill>
                        </a:rPr>
                        <a:t>10%</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smtClean="0">
                          <a:solidFill>
                            <a:schemeClr val="tx1"/>
                          </a:solidFill>
                        </a:rPr>
                        <a:t>90%</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3" name="Slide Number Placeholder 2"/>
          <p:cNvSpPr>
            <a:spLocks noGrp="1"/>
          </p:cNvSpPr>
          <p:nvPr>
            <p:ph type="sldNum" sz="quarter" idx="12"/>
          </p:nvPr>
        </p:nvSpPr>
        <p:spPr/>
        <p:txBody>
          <a:bodyPr/>
          <a:lstStyle/>
          <a:p>
            <a:fld id="{B2FC610D-FAE1-464C-9CF3-920562D0AD66}" type="slidenum">
              <a:rPr lang="en-US" smtClean="0"/>
              <a:t>64</a:t>
            </a:fld>
            <a:endParaRPr lang="en-US"/>
          </a:p>
        </p:txBody>
      </p:sp>
    </p:spTree>
    <p:extLst>
      <p:ext uri="{BB962C8B-B14F-4D97-AF65-F5344CB8AC3E}">
        <p14:creationId xmlns:p14="http://schemas.microsoft.com/office/powerpoint/2010/main" val="1702075221"/>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02" name="Straight Connector 201"/>
          <p:cNvCxnSpPr/>
          <p:nvPr/>
        </p:nvCxnSpPr>
        <p:spPr>
          <a:xfrm>
            <a:off x="5711736" y="4805742"/>
            <a:ext cx="625549"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p:nvCxnSpPr>
        <p:spPr>
          <a:xfrm>
            <a:off x="2812405" y="5920827"/>
            <a:ext cx="625549"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a:off x="2815902" y="3895203"/>
            <a:ext cx="625549"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p:nvCxnSpPr>
        <p:spPr>
          <a:xfrm>
            <a:off x="2819301" y="4884174"/>
            <a:ext cx="625549"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p:cNvCxnSpPr/>
          <p:nvPr/>
        </p:nvCxnSpPr>
        <p:spPr>
          <a:xfrm>
            <a:off x="4035103" y="3878598"/>
            <a:ext cx="625549"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p:nvCxnSpPr>
        <p:spPr>
          <a:xfrm>
            <a:off x="2039749" y="6201525"/>
            <a:ext cx="625549"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p:cNvCxnSpPr/>
          <p:nvPr/>
        </p:nvCxnSpPr>
        <p:spPr>
          <a:xfrm>
            <a:off x="2928501" y="6329064"/>
            <a:ext cx="625549"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p:cNvCxnSpPr/>
          <p:nvPr/>
        </p:nvCxnSpPr>
        <p:spPr>
          <a:xfrm>
            <a:off x="7540303" y="5793432"/>
            <a:ext cx="625549" cy="0"/>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p:nvPr/>
        </p:nvCxnSpPr>
        <p:spPr>
          <a:xfrm>
            <a:off x="2046645" y="5164872"/>
            <a:ext cx="625549"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p:cNvCxnSpPr>
            <a:endCxn id="177" idx="3"/>
          </p:cNvCxnSpPr>
          <p:nvPr/>
        </p:nvCxnSpPr>
        <p:spPr>
          <a:xfrm flipV="1">
            <a:off x="7539295" y="4895527"/>
            <a:ext cx="404947" cy="3348"/>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6645349" y="2802139"/>
            <a:ext cx="625549"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1947577" y="2802139"/>
            <a:ext cx="625549"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17721" y="-76200"/>
            <a:ext cx="7162800" cy="838200"/>
          </a:xfrm>
        </p:spPr>
        <p:txBody>
          <a:bodyPr>
            <a:normAutofit/>
          </a:bodyPr>
          <a:lstStyle/>
          <a:p>
            <a:r>
              <a:rPr lang="en-US" sz="3600" dirty="0" smtClean="0"/>
              <a:t>Paradox: Bandwidth Bad, Profits Up</a:t>
            </a:r>
            <a:endParaRPr lang="en-US" sz="3600" dirty="0"/>
          </a:p>
        </p:txBody>
      </p:sp>
      <p:sp>
        <p:nvSpPr>
          <p:cNvPr id="4" name="Oval 3"/>
          <p:cNvSpPr/>
          <p:nvPr/>
        </p:nvSpPr>
        <p:spPr>
          <a:xfrm>
            <a:off x="2130102" y="685800"/>
            <a:ext cx="1371600" cy="1371600"/>
          </a:xfrm>
          <a:prstGeom prst="ellipse">
            <a:avLst/>
          </a:prstGeom>
          <a:solidFill>
            <a:srgbClr val="FF0000">
              <a:alpha val="50000"/>
            </a:srgbClr>
          </a:solidFill>
          <a:ln>
            <a:solidFill>
              <a:srgbClr val="FF0000"/>
            </a:solidFill>
          </a:ln>
          <a:scene3d>
            <a:camera prst="isometricRight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2130102" y="685800"/>
            <a:ext cx="1371600" cy="1371600"/>
          </a:xfrm>
          <a:prstGeom prst="ellipse">
            <a:avLst/>
          </a:prstGeom>
          <a:solidFill>
            <a:srgbClr val="FF0000">
              <a:alpha val="50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6858000" y="730988"/>
            <a:ext cx="1371600" cy="1371600"/>
          </a:xfrm>
          <a:prstGeom prst="ellipse">
            <a:avLst/>
          </a:prstGeom>
          <a:solidFill>
            <a:schemeClr val="accent1">
              <a:alpha val="50000"/>
            </a:schemeClr>
          </a:solidFill>
          <a:scene3d>
            <a:camera prst="isometricRight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6858000" y="730988"/>
            <a:ext cx="1371600" cy="1371600"/>
          </a:xfrm>
          <a:prstGeom prst="ellipse">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ounded Rectangle 2"/>
          <p:cNvSpPr/>
          <p:nvPr/>
        </p:nvSpPr>
        <p:spPr>
          <a:xfrm>
            <a:off x="152400" y="2590800"/>
            <a:ext cx="8610600" cy="990600"/>
          </a:xfrm>
          <a:prstGeom prst="roundRect">
            <a:avLst/>
          </a:prstGeom>
          <a:noFill/>
          <a:ln w="571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237044" y="2590800"/>
            <a:ext cx="782587" cy="461665"/>
          </a:xfrm>
          <a:prstGeom prst="rect">
            <a:avLst/>
          </a:prstGeom>
          <a:noFill/>
        </p:spPr>
        <p:txBody>
          <a:bodyPr wrap="none" rtlCol="0">
            <a:spAutoFit/>
          </a:bodyPr>
          <a:lstStyle/>
          <a:p>
            <a:r>
              <a:rPr lang="en-US" sz="2400" b="1" dirty="0" smtClean="0">
                <a:solidFill>
                  <a:schemeClr val="tx1">
                    <a:lumMod val="75000"/>
                    <a:lumOff val="25000"/>
                  </a:schemeClr>
                </a:solidFill>
              </a:rPr>
              <a:t>T = 1</a:t>
            </a:r>
            <a:endParaRPr lang="en-US" b="1" dirty="0">
              <a:solidFill>
                <a:schemeClr val="tx1">
                  <a:lumMod val="75000"/>
                  <a:lumOff val="25000"/>
                </a:schemeClr>
              </a:solidFill>
            </a:endParaRPr>
          </a:p>
        </p:txBody>
      </p:sp>
      <p:sp>
        <p:nvSpPr>
          <p:cNvPr id="12" name="Rounded Rectangle 11"/>
          <p:cNvSpPr/>
          <p:nvPr/>
        </p:nvSpPr>
        <p:spPr>
          <a:xfrm>
            <a:off x="152400" y="3581400"/>
            <a:ext cx="8610600" cy="990600"/>
          </a:xfrm>
          <a:prstGeom prst="roundRect">
            <a:avLst/>
          </a:prstGeom>
          <a:noFill/>
          <a:ln w="571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235349" y="3581400"/>
            <a:ext cx="782587" cy="461665"/>
          </a:xfrm>
          <a:prstGeom prst="rect">
            <a:avLst/>
          </a:prstGeom>
          <a:noFill/>
        </p:spPr>
        <p:txBody>
          <a:bodyPr wrap="none" rtlCol="0">
            <a:spAutoFit/>
          </a:bodyPr>
          <a:lstStyle/>
          <a:p>
            <a:r>
              <a:rPr lang="en-US" sz="2400" b="1" dirty="0" smtClean="0">
                <a:solidFill>
                  <a:schemeClr val="tx1">
                    <a:lumMod val="75000"/>
                    <a:lumOff val="25000"/>
                  </a:schemeClr>
                </a:solidFill>
              </a:rPr>
              <a:t>T = 2</a:t>
            </a:r>
            <a:endParaRPr lang="en-US" b="1" dirty="0">
              <a:solidFill>
                <a:schemeClr val="tx1">
                  <a:lumMod val="75000"/>
                  <a:lumOff val="25000"/>
                </a:schemeClr>
              </a:solidFill>
            </a:endParaRPr>
          </a:p>
        </p:txBody>
      </p:sp>
      <p:cxnSp>
        <p:nvCxnSpPr>
          <p:cNvPr id="16" name="Straight Connector 15"/>
          <p:cNvCxnSpPr/>
          <p:nvPr/>
        </p:nvCxnSpPr>
        <p:spPr>
          <a:xfrm>
            <a:off x="1828800" y="693740"/>
            <a:ext cx="0" cy="6019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3733800" y="685800"/>
            <a:ext cx="0" cy="6019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6553200" y="685800"/>
            <a:ext cx="0" cy="6019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8534400" y="685800"/>
            <a:ext cx="0" cy="6019800"/>
          </a:xfrm>
          <a:prstGeom prst="line">
            <a:avLst/>
          </a:prstGeom>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4572000" y="1641341"/>
            <a:ext cx="1139736" cy="400110"/>
          </a:xfrm>
          <a:prstGeom prst="rect">
            <a:avLst/>
          </a:prstGeom>
          <a:noFill/>
        </p:spPr>
        <p:txBody>
          <a:bodyPr wrap="none" rtlCol="0">
            <a:spAutoFit/>
          </a:bodyPr>
          <a:lstStyle/>
          <a:p>
            <a:r>
              <a:rPr lang="en-US" sz="2000" dirty="0" smtClean="0"/>
              <a:t>In Transit</a:t>
            </a:r>
            <a:endParaRPr lang="en-US" dirty="0"/>
          </a:p>
        </p:txBody>
      </p:sp>
      <p:sp>
        <p:nvSpPr>
          <p:cNvPr id="31" name="TextBox 30"/>
          <p:cNvSpPr txBox="1"/>
          <p:nvPr/>
        </p:nvSpPr>
        <p:spPr>
          <a:xfrm>
            <a:off x="2458849" y="2102588"/>
            <a:ext cx="714106" cy="400110"/>
          </a:xfrm>
          <a:prstGeom prst="rect">
            <a:avLst/>
          </a:prstGeom>
          <a:noFill/>
        </p:spPr>
        <p:txBody>
          <a:bodyPr wrap="none" rtlCol="0">
            <a:spAutoFit/>
          </a:bodyPr>
          <a:lstStyle/>
          <a:p>
            <a:r>
              <a:rPr lang="en-US" sz="2000" dirty="0" smtClean="0"/>
              <a:t>Mars</a:t>
            </a:r>
            <a:endParaRPr lang="en-US" dirty="0"/>
          </a:p>
        </p:txBody>
      </p:sp>
      <p:sp>
        <p:nvSpPr>
          <p:cNvPr id="33" name="TextBox 32"/>
          <p:cNvSpPr txBox="1"/>
          <p:nvPr/>
        </p:nvSpPr>
        <p:spPr>
          <a:xfrm>
            <a:off x="7148635" y="2121195"/>
            <a:ext cx="739883" cy="400110"/>
          </a:xfrm>
          <a:prstGeom prst="rect">
            <a:avLst/>
          </a:prstGeom>
          <a:noFill/>
        </p:spPr>
        <p:txBody>
          <a:bodyPr wrap="none" rtlCol="0">
            <a:spAutoFit/>
          </a:bodyPr>
          <a:lstStyle/>
          <a:p>
            <a:r>
              <a:rPr lang="en-US" sz="2000" dirty="0" smtClean="0"/>
              <a:t>Earth</a:t>
            </a:r>
            <a:endParaRPr lang="en-US" dirty="0"/>
          </a:p>
        </p:txBody>
      </p:sp>
      <p:sp>
        <p:nvSpPr>
          <p:cNvPr id="34" name="TextBox 33"/>
          <p:cNvSpPr txBox="1"/>
          <p:nvPr/>
        </p:nvSpPr>
        <p:spPr>
          <a:xfrm>
            <a:off x="257215" y="3212068"/>
            <a:ext cx="813043" cy="369332"/>
          </a:xfrm>
          <a:prstGeom prst="rect">
            <a:avLst/>
          </a:prstGeom>
          <a:noFill/>
        </p:spPr>
        <p:txBody>
          <a:bodyPr wrap="none" rtlCol="0">
            <a:spAutoFit/>
          </a:bodyPr>
          <a:lstStyle/>
          <a:p>
            <a:r>
              <a:rPr lang="en-US" dirty="0" smtClean="0"/>
              <a:t>0 </a:t>
            </a:r>
            <a:r>
              <a:rPr lang="en-US" dirty="0" err="1" smtClean="0"/>
              <a:t>mins</a:t>
            </a:r>
            <a:endParaRPr lang="en-US" sz="1400" dirty="0"/>
          </a:p>
        </p:txBody>
      </p:sp>
      <p:sp>
        <p:nvSpPr>
          <p:cNvPr id="35" name="TextBox 34"/>
          <p:cNvSpPr txBox="1"/>
          <p:nvPr/>
        </p:nvSpPr>
        <p:spPr>
          <a:xfrm>
            <a:off x="206657" y="4196615"/>
            <a:ext cx="920445" cy="369332"/>
          </a:xfrm>
          <a:prstGeom prst="rect">
            <a:avLst/>
          </a:prstGeom>
          <a:noFill/>
        </p:spPr>
        <p:txBody>
          <a:bodyPr wrap="none" rtlCol="0">
            <a:spAutoFit/>
          </a:bodyPr>
          <a:lstStyle/>
          <a:p>
            <a:r>
              <a:rPr lang="en-US" dirty="0"/>
              <a:t>4</a:t>
            </a:r>
            <a:r>
              <a:rPr lang="en-US" dirty="0" smtClean="0"/>
              <a:t>0 </a:t>
            </a:r>
            <a:r>
              <a:rPr lang="en-US" dirty="0" err="1" smtClean="0"/>
              <a:t>mins</a:t>
            </a:r>
            <a:endParaRPr lang="en-US" sz="1400" dirty="0"/>
          </a:p>
        </p:txBody>
      </p:sp>
      <p:sp>
        <p:nvSpPr>
          <p:cNvPr id="36" name="Rounded Rectangle 35"/>
          <p:cNvSpPr/>
          <p:nvPr/>
        </p:nvSpPr>
        <p:spPr>
          <a:xfrm>
            <a:off x="152400" y="4572000"/>
            <a:ext cx="8610600" cy="990600"/>
          </a:xfrm>
          <a:prstGeom prst="roundRect">
            <a:avLst/>
          </a:prstGeom>
          <a:noFill/>
          <a:ln w="571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p:cNvSpPr txBox="1"/>
          <p:nvPr/>
        </p:nvSpPr>
        <p:spPr>
          <a:xfrm>
            <a:off x="235349" y="4572000"/>
            <a:ext cx="782587" cy="461665"/>
          </a:xfrm>
          <a:prstGeom prst="rect">
            <a:avLst/>
          </a:prstGeom>
          <a:noFill/>
        </p:spPr>
        <p:txBody>
          <a:bodyPr wrap="none" rtlCol="0">
            <a:spAutoFit/>
          </a:bodyPr>
          <a:lstStyle/>
          <a:p>
            <a:r>
              <a:rPr lang="en-US" sz="2400" b="1" dirty="0" smtClean="0">
                <a:solidFill>
                  <a:schemeClr val="tx1">
                    <a:lumMod val="75000"/>
                    <a:lumOff val="25000"/>
                  </a:schemeClr>
                </a:solidFill>
              </a:rPr>
              <a:t>T = 3</a:t>
            </a:r>
            <a:endParaRPr lang="en-US" b="1" dirty="0">
              <a:solidFill>
                <a:schemeClr val="tx1">
                  <a:lumMod val="75000"/>
                  <a:lumOff val="25000"/>
                </a:schemeClr>
              </a:solidFill>
            </a:endParaRPr>
          </a:p>
        </p:txBody>
      </p:sp>
      <p:sp>
        <p:nvSpPr>
          <p:cNvPr id="38" name="TextBox 37"/>
          <p:cNvSpPr txBox="1"/>
          <p:nvPr/>
        </p:nvSpPr>
        <p:spPr>
          <a:xfrm>
            <a:off x="206657" y="5187215"/>
            <a:ext cx="920445" cy="369332"/>
          </a:xfrm>
          <a:prstGeom prst="rect">
            <a:avLst/>
          </a:prstGeom>
          <a:noFill/>
        </p:spPr>
        <p:txBody>
          <a:bodyPr wrap="none" rtlCol="0">
            <a:spAutoFit/>
          </a:bodyPr>
          <a:lstStyle/>
          <a:p>
            <a:r>
              <a:rPr lang="en-US" dirty="0" smtClean="0"/>
              <a:t>80 </a:t>
            </a:r>
            <a:r>
              <a:rPr lang="en-US" dirty="0" err="1" smtClean="0"/>
              <a:t>mins</a:t>
            </a:r>
            <a:endParaRPr lang="en-US" sz="1400" dirty="0"/>
          </a:p>
        </p:txBody>
      </p:sp>
      <p:sp>
        <p:nvSpPr>
          <p:cNvPr id="40" name="Rounded Rectangle 39"/>
          <p:cNvSpPr/>
          <p:nvPr/>
        </p:nvSpPr>
        <p:spPr>
          <a:xfrm>
            <a:off x="152400" y="5562600"/>
            <a:ext cx="8610600" cy="990600"/>
          </a:xfrm>
          <a:prstGeom prst="roundRect">
            <a:avLst/>
          </a:prstGeom>
          <a:noFill/>
          <a:ln w="571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p:cNvSpPr txBox="1"/>
          <p:nvPr/>
        </p:nvSpPr>
        <p:spPr>
          <a:xfrm>
            <a:off x="206657" y="5562600"/>
            <a:ext cx="782587" cy="461665"/>
          </a:xfrm>
          <a:prstGeom prst="rect">
            <a:avLst/>
          </a:prstGeom>
          <a:noFill/>
        </p:spPr>
        <p:txBody>
          <a:bodyPr wrap="none" rtlCol="0">
            <a:spAutoFit/>
          </a:bodyPr>
          <a:lstStyle/>
          <a:p>
            <a:r>
              <a:rPr lang="en-US" sz="2400" b="1" dirty="0" smtClean="0">
                <a:solidFill>
                  <a:schemeClr val="tx1">
                    <a:lumMod val="75000"/>
                    <a:lumOff val="25000"/>
                  </a:schemeClr>
                </a:solidFill>
              </a:rPr>
              <a:t>T = 4</a:t>
            </a:r>
            <a:endParaRPr lang="en-US" b="1" dirty="0">
              <a:solidFill>
                <a:schemeClr val="tx1">
                  <a:lumMod val="75000"/>
                  <a:lumOff val="25000"/>
                </a:schemeClr>
              </a:solidFill>
            </a:endParaRPr>
          </a:p>
        </p:txBody>
      </p:sp>
      <p:sp>
        <p:nvSpPr>
          <p:cNvPr id="42" name="TextBox 41"/>
          <p:cNvSpPr txBox="1"/>
          <p:nvPr/>
        </p:nvSpPr>
        <p:spPr>
          <a:xfrm>
            <a:off x="206657" y="6177815"/>
            <a:ext cx="1037463" cy="369332"/>
          </a:xfrm>
          <a:prstGeom prst="rect">
            <a:avLst/>
          </a:prstGeom>
          <a:noFill/>
        </p:spPr>
        <p:txBody>
          <a:bodyPr wrap="none" rtlCol="0">
            <a:spAutoFit/>
          </a:bodyPr>
          <a:lstStyle/>
          <a:p>
            <a:r>
              <a:rPr lang="en-US" dirty="0" smtClean="0"/>
              <a:t>120 </a:t>
            </a:r>
            <a:r>
              <a:rPr lang="en-US" dirty="0" err="1" smtClean="0"/>
              <a:t>mins</a:t>
            </a:r>
            <a:endParaRPr lang="en-US" sz="1400" dirty="0"/>
          </a:p>
        </p:txBody>
      </p:sp>
      <p:sp>
        <p:nvSpPr>
          <p:cNvPr id="43" name="Rectangle 42"/>
          <p:cNvSpPr/>
          <p:nvPr/>
        </p:nvSpPr>
        <p:spPr>
          <a:xfrm>
            <a:off x="1931628" y="2723707"/>
            <a:ext cx="152400" cy="15016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4" name="Rectangle 43"/>
          <p:cNvSpPr/>
          <p:nvPr/>
        </p:nvSpPr>
        <p:spPr>
          <a:xfrm>
            <a:off x="2200124" y="2723707"/>
            <a:ext cx="152400" cy="15016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5" name="Rectangle 44"/>
          <p:cNvSpPr/>
          <p:nvPr/>
        </p:nvSpPr>
        <p:spPr>
          <a:xfrm>
            <a:off x="2480977" y="2723707"/>
            <a:ext cx="152400" cy="150168"/>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8" name="Rectangle 47"/>
          <p:cNvSpPr/>
          <p:nvPr/>
        </p:nvSpPr>
        <p:spPr>
          <a:xfrm>
            <a:off x="6629400" y="2723707"/>
            <a:ext cx="152400" cy="15016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9" name="Rectangle 48"/>
          <p:cNvSpPr/>
          <p:nvPr/>
        </p:nvSpPr>
        <p:spPr>
          <a:xfrm>
            <a:off x="6897896" y="2723707"/>
            <a:ext cx="152400" cy="15016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0" name="Rectangle 49"/>
          <p:cNvSpPr/>
          <p:nvPr/>
        </p:nvSpPr>
        <p:spPr>
          <a:xfrm>
            <a:off x="7178749" y="2723707"/>
            <a:ext cx="152400" cy="150168"/>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cxnSp>
        <p:nvCxnSpPr>
          <p:cNvPr id="76" name="Straight Connector 75"/>
          <p:cNvCxnSpPr/>
          <p:nvPr/>
        </p:nvCxnSpPr>
        <p:spPr>
          <a:xfrm>
            <a:off x="1951074" y="3765972"/>
            <a:ext cx="625549"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77" name="Rectangle 76"/>
          <p:cNvSpPr/>
          <p:nvPr/>
        </p:nvSpPr>
        <p:spPr>
          <a:xfrm>
            <a:off x="1935125" y="3687540"/>
            <a:ext cx="152400" cy="15016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8" name="Rectangle 77"/>
          <p:cNvSpPr/>
          <p:nvPr/>
        </p:nvSpPr>
        <p:spPr>
          <a:xfrm>
            <a:off x="2203621" y="3687540"/>
            <a:ext cx="152400" cy="15016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9" name="Rectangle 78"/>
          <p:cNvSpPr/>
          <p:nvPr/>
        </p:nvSpPr>
        <p:spPr>
          <a:xfrm>
            <a:off x="2484474" y="3687540"/>
            <a:ext cx="152400" cy="150168"/>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cxnSp>
        <p:nvCxnSpPr>
          <p:cNvPr id="80" name="Straight Connector 79"/>
          <p:cNvCxnSpPr>
            <a:stCxn id="79" idx="3"/>
          </p:cNvCxnSpPr>
          <p:nvPr/>
        </p:nvCxnSpPr>
        <p:spPr>
          <a:xfrm>
            <a:off x="2636874" y="3762624"/>
            <a:ext cx="182525" cy="7508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81" name="Rectangle 80"/>
          <p:cNvSpPr/>
          <p:nvPr/>
        </p:nvSpPr>
        <p:spPr>
          <a:xfrm>
            <a:off x="2799953" y="3816771"/>
            <a:ext cx="152400" cy="150168"/>
          </a:xfrm>
          <a:prstGeom prst="rect">
            <a:avLst/>
          </a:prstGeom>
          <a:solidFill>
            <a:srgbClr val="FF00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t>1</a:t>
            </a:r>
            <a:endParaRPr lang="en-US" dirty="0"/>
          </a:p>
        </p:txBody>
      </p:sp>
      <p:sp>
        <p:nvSpPr>
          <p:cNvPr id="82" name="Rectangle 81"/>
          <p:cNvSpPr/>
          <p:nvPr/>
        </p:nvSpPr>
        <p:spPr>
          <a:xfrm>
            <a:off x="3068449" y="3816771"/>
            <a:ext cx="152400" cy="150168"/>
          </a:xfrm>
          <a:prstGeom prst="rect">
            <a:avLst/>
          </a:prstGeom>
          <a:solidFill>
            <a:srgbClr val="FF00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t>2</a:t>
            </a:r>
            <a:endParaRPr lang="en-US" dirty="0"/>
          </a:p>
        </p:txBody>
      </p:sp>
      <p:sp>
        <p:nvSpPr>
          <p:cNvPr id="84" name="Rectangle 83"/>
          <p:cNvSpPr/>
          <p:nvPr/>
        </p:nvSpPr>
        <p:spPr>
          <a:xfrm>
            <a:off x="3352799" y="3816771"/>
            <a:ext cx="152400" cy="150168"/>
          </a:xfrm>
          <a:prstGeom prst="rect">
            <a:avLst/>
          </a:prstGeom>
          <a:solidFill>
            <a:srgbClr val="FF0000"/>
          </a:solidFill>
          <a:ln>
            <a:solidFill>
              <a:srgbClr val="FF000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t>3</a:t>
            </a:r>
            <a:endParaRPr lang="en-US" dirty="0"/>
          </a:p>
        </p:txBody>
      </p:sp>
      <p:cxnSp>
        <p:nvCxnSpPr>
          <p:cNvPr id="95" name="Straight Connector 94"/>
          <p:cNvCxnSpPr/>
          <p:nvPr/>
        </p:nvCxnSpPr>
        <p:spPr>
          <a:xfrm>
            <a:off x="1954473" y="4754943"/>
            <a:ext cx="625549"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96" name="Rectangle 95"/>
          <p:cNvSpPr/>
          <p:nvPr/>
        </p:nvSpPr>
        <p:spPr>
          <a:xfrm>
            <a:off x="1938524" y="4676511"/>
            <a:ext cx="152400" cy="15016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7" name="Rectangle 96"/>
          <p:cNvSpPr/>
          <p:nvPr/>
        </p:nvSpPr>
        <p:spPr>
          <a:xfrm>
            <a:off x="2207020" y="4676511"/>
            <a:ext cx="152400" cy="15016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8" name="Rectangle 97"/>
          <p:cNvSpPr/>
          <p:nvPr/>
        </p:nvSpPr>
        <p:spPr>
          <a:xfrm>
            <a:off x="2487873" y="4676511"/>
            <a:ext cx="152400" cy="150168"/>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cxnSp>
        <p:nvCxnSpPr>
          <p:cNvPr id="99" name="Straight Connector 98"/>
          <p:cNvCxnSpPr>
            <a:stCxn id="98" idx="3"/>
          </p:cNvCxnSpPr>
          <p:nvPr/>
        </p:nvCxnSpPr>
        <p:spPr>
          <a:xfrm>
            <a:off x="2640273" y="4751595"/>
            <a:ext cx="182525" cy="7508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00" name="Rectangle 99"/>
          <p:cNvSpPr/>
          <p:nvPr/>
        </p:nvSpPr>
        <p:spPr>
          <a:xfrm>
            <a:off x="2803352" y="4805742"/>
            <a:ext cx="152400" cy="150168"/>
          </a:xfrm>
          <a:prstGeom prst="rect">
            <a:avLst/>
          </a:prstGeom>
          <a:solidFill>
            <a:srgbClr val="FF00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t>1</a:t>
            </a:r>
            <a:endParaRPr lang="en-US" dirty="0"/>
          </a:p>
        </p:txBody>
      </p:sp>
      <p:sp>
        <p:nvSpPr>
          <p:cNvPr id="101" name="Rectangle 100"/>
          <p:cNvSpPr/>
          <p:nvPr/>
        </p:nvSpPr>
        <p:spPr>
          <a:xfrm>
            <a:off x="3071848" y="4805742"/>
            <a:ext cx="152400" cy="150168"/>
          </a:xfrm>
          <a:prstGeom prst="rect">
            <a:avLst/>
          </a:prstGeom>
          <a:solidFill>
            <a:srgbClr val="FF00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t>2</a:t>
            </a:r>
            <a:endParaRPr lang="en-US" dirty="0"/>
          </a:p>
        </p:txBody>
      </p:sp>
      <p:sp>
        <p:nvSpPr>
          <p:cNvPr id="103" name="Rectangle 102"/>
          <p:cNvSpPr/>
          <p:nvPr/>
        </p:nvSpPr>
        <p:spPr>
          <a:xfrm>
            <a:off x="3356198" y="4805742"/>
            <a:ext cx="152400" cy="150168"/>
          </a:xfrm>
          <a:prstGeom prst="rect">
            <a:avLst/>
          </a:prstGeom>
          <a:solidFill>
            <a:srgbClr val="FF0000"/>
          </a:solidFill>
          <a:ln>
            <a:solidFill>
              <a:srgbClr val="FF000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t>3</a:t>
            </a:r>
            <a:endParaRPr lang="en-US" dirty="0"/>
          </a:p>
        </p:txBody>
      </p:sp>
      <p:sp>
        <p:nvSpPr>
          <p:cNvPr id="104" name="Freeform 103"/>
          <p:cNvSpPr/>
          <p:nvPr/>
        </p:nvSpPr>
        <p:spPr>
          <a:xfrm>
            <a:off x="1639219" y="4866125"/>
            <a:ext cx="2186648" cy="287079"/>
          </a:xfrm>
          <a:custGeom>
            <a:avLst/>
            <a:gdLst>
              <a:gd name="connsiteX0" fmla="*/ 1918951 w 2186648"/>
              <a:gd name="connsiteY0" fmla="*/ 0 h 287079"/>
              <a:gd name="connsiteX1" fmla="*/ 2035910 w 2186648"/>
              <a:gd name="connsiteY1" fmla="*/ 116958 h 287079"/>
              <a:gd name="connsiteX2" fmla="*/ 111417 w 2186648"/>
              <a:gd name="connsiteY2" fmla="*/ 191386 h 287079"/>
              <a:gd name="connsiteX3" fmla="*/ 398496 w 2186648"/>
              <a:gd name="connsiteY3" fmla="*/ 287079 h 287079"/>
            </a:gdLst>
            <a:ahLst/>
            <a:cxnLst>
              <a:cxn ang="0">
                <a:pos x="connsiteX0" y="connsiteY0"/>
              </a:cxn>
              <a:cxn ang="0">
                <a:pos x="connsiteX1" y="connsiteY1"/>
              </a:cxn>
              <a:cxn ang="0">
                <a:pos x="connsiteX2" y="connsiteY2"/>
              </a:cxn>
              <a:cxn ang="0">
                <a:pos x="connsiteX3" y="connsiteY3"/>
              </a:cxn>
            </a:cxnLst>
            <a:rect l="l" t="t" r="r" b="b"/>
            <a:pathLst>
              <a:path w="2186648" h="287079">
                <a:moveTo>
                  <a:pt x="1918951" y="0"/>
                </a:moveTo>
                <a:cubicBezTo>
                  <a:pt x="2128058" y="42530"/>
                  <a:pt x="2337166" y="85060"/>
                  <a:pt x="2035910" y="116958"/>
                </a:cubicBezTo>
                <a:cubicBezTo>
                  <a:pt x="1734654" y="148856"/>
                  <a:pt x="384319" y="163033"/>
                  <a:pt x="111417" y="191386"/>
                </a:cubicBezTo>
                <a:cubicBezTo>
                  <a:pt x="-161485" y="219739"/>
                  <a:pt x="118505" y="253409"/>
                  <a:pt x="398496" y="287079"/>
                </a:cubicBezTo>
              </a:path>
            </a:pathLst>
          </a:cu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5" name="Rectangle 104"/>
          <p:cNvSpPr/>
          <p:nvPr/>
        </p:nvSpPr>
        <p:spPr>
          <a:xfrm>
            <a:off x="2030696" y="5086440"/>
            <a:ext cx="152400" cy="150168"/>
          </a:xfrm>
          <a:prstGeom prst="rect">
            <a:avLst/>
          </a:prstGeom>
          <a:solidFill>
            <a:srgbClr val="FF00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t>4</a:t>
            </a:r>
            <a:endParaRPr lang="en-US" dirty="0"/>
          </a:p>
        </p:txBody>
      </p:sp>
      <p:sp>
        <p:nvSpPr>
          <p:cNvPr id="106" name="Rectangle 105"/>
          <p:cNvSpPr/>
          <p:nvPr/>
        </p:nvSpPr>
        <p:spPr>
          <a:xfrm>
            <a:off x="2299192" y="5086440"/>
            <a:ext cx="152400" cy="150168"/>
          </a:xfrm>
          <a:prstGeom prst="rect">
            <a:avLst/>
          </a:prstGeom>
          <a:solidFill>
            <a:srgbClr val="FF00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t>5</a:t>
            </a:r>
            <a:endParaRPr lang="en-US" dirty="0"/>
          </a:p>
        </p:txBody>
      </p:sp>
      <p:sp>
        <p:nvSpPr>
          <p:cNvPr id="108" name="Rectangle 107"/>
          <p:cNvSpPr/>
          <p:nvPr/>
        </p:nvSpPr>
        <p:spPr>
          <a:xfrm>
            <a:off x="2583542" y="5086440"/>
            <a:ext cx="152400" cy="150168"/>
          </a:xfrm>
          <a:prstGeom prst="rect">
            <a:avLst/>
          </a:prstGeom>
          <a:solidFill>
            <a:srgbClr val="FF0000"/>
          </a:solidFill>
          <a:ln>
            <a:solidFill>
              <a:srgbClr val="FF000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t>6</a:t>
            </a:r>
            <a:endParaRPr lang="en-US" dirty="0"/>
          </a:p>
        </p:txBody>
      </p:sp>
      <p:cxnSp>
        <p:nvCxnSpPr>
          <p:cNvPr id="114" name="Straight Connector 113"/>
          <p:cNvCxnSpPr/>
          <p:nvPr/>
        </p:nvCxnSpPr>
        <p:spPr>
          <a:xfrm>
            <a:off x="1947577" y="5791596"/>
            <a:ext cx="625549"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15" name="Rectangle 114"/>
          <p:cNvSpPr/>
          <p:nvPr/>
        </p:nvSpPr>
        <p:spPr>
          <a:xfrm>
            <a:off x="1931628" y="5664201"/>
            <a:ext cx="152400" cy="15016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6" name="Rectangle 115"/>
          <p:cNvSpPr/>
          <p:nvPr/>
        </p:nvSpPr>
        <p:spPr>
          <a:xfrm>
            <a:off x="2200124" y="5664201"/>
            <a:ext cx="152400" cy="15016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7" name="Rectangle 116"/>
          <p:cNvSpPr/>
          <p:nvPr/>
        </p:nvSpPr>
        <p:spPr>
          <a:xfrm>
            <a:off x="2480977" y="5664201"/>
            <a:ext cx="152400" cy="150168"/>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cxnSp>
        <p:nvCxnSpPr>
          <p:cNvPr id="118" name="Straight Connector 117"/>
          <p:cNvCxnSpPr/>
          <p:nvPr/>
        </p:nvCxnSpPr>
        <p:spPr>
          <a:xfrm>
            <a:off x="2633377" y="5788248"/>
            <a:ext cx="182525" cy="7508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19" name="Rectangle 118"/>
          <p:cNvSpPr/>
          <p:nvPr/>
        </p:nvSpPr>
        <p:spPr>
          <a:xfrm>
            <a:off x="2796456" y="5842395"/>
            <a:ext cx="152400" cy="150168"/>
          </a:xfrm>
          <a:prstGeom prst="rect">
            <a:avLst/>
          </a:prstGeom>
          <a:solidFill>
            <a:srgbClr val="FF00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t>1</a:t>
            </a:r>
            <a:endParaRPr lang="en-US" dirty="0"/>
          </a:p>
        </p:txBody>
      </p:sp>
      <p:sp>
        <p:nvSpPr>
          <p:cNvPr id="120" name="Rectangle 119"/>
          <p:cNvSpPr/>
          <p:nvPr/>
        </p:nvSpPr>
        <p:spPr>
          <a:xfrm>
            <a:off x="3064952" y="5842395"/>
            <a:ext cx="152400" cy="150168"/>
          </a:xfrm>
          <a:prstGeom prst="rect">
            <a:avLst/>
          </a:prstGeom>
          <a:solidFill>
            <a:srgbClr val="FF00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t>2</a:t>
            </a:r>
            <a:endParaRPr lang="en-US" dirty="0"/>
          </a:p>
        </p:txBody>
      </p:sp>
      <p:sp>
        <p:nvSpPr>
          <p:cNvPr id="122" name="Rectangle 121"/>
          <p:cNvSpPr/>
          <p:nvPr/>
        </p:nvSpPr>
        <p:spPr>
          <a:xfrm>
            <a:off x="3349302" y="5842395"/>
            <a:ext cx="152400" cy="150168"/>
          </a:xfrm>
          <a:prstGeom prst="rect">
            <a:avLst/>
          </a:prstGeom>
          <a:solidFill>
            <a:srgbClr val="FF0000"/>
          </a:solidFill>
          <a:ln>
            <a:solidFill>
              <a:srgbClr val="FF000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t>3</a:t>
            </a:r>
            <a:endParaRPr lang="en-US" dirty="0"/>
          </a:p>
        </p:txBody>
      </p:sp>
      <p:sp>
        <p:nvSpPr>
          <p:cNvPr id="123" name="Freeform 122"/>
          <p:cNvSpPr/>
          <p:nvPr/>
        </p:nvSpPr>
        <p:spPr>
          <a:xfrm>
            <a:off x="1632323" y="5902778"/>
            <a:ext cx="2186648" cy="287079"/>
          </a:xfrm>
          <a:custGeom>
            <a:avLst/>
            <a:gdLst>
              <a:gd name="connsiteX0" fmla="*/ 1918951 w 2186648"/>
              <a:gd name="connsiteY0" fmla="*/ 0 h 287079"/>
              <a:gd name="connsiteX1" fmla="*/ 2035910 w 2186648"/>
              <a:gd name="connsiteY1" fmla="*/ 116958 h 287079"/>
              <a:gd name="connsiteX2" fmla="*/ 111417 w 2186648"/>
              <a:gd name="connsiteY2" fmla="*/ 191386 h 287079"/>
              <a:gd name="connsiteX3" fmla="*/ 398496 w 2186648"/>
              <a:gd name="connsiteY3" fmla="*/ 287079 h 287079"/>
            </a:gdLst>
            <a:ahLst/>
            <a:cxnLst>
              <a:cxn ang="0">
                <a:pos x="connsiteX0" y="connsiteY0"/>
              </a:cxn>
              <a:cxn ang="0">
                <a:pos x="connsiteX1" y="connsiteY1"/>
              </a:cxn>
              <a:cxn ang="0">
                <a:pos x="connsiteX2" y="connsiteY2"/>
              </a:cxn>
              <a:cxn ang="0">
                <a:pos x="connsiteX3" y="connsiteY3"/>
              </a:cxn>
            </a:cxnLst>
            <a:rect l="l" t="t" r="r" b="b"/>
            <a:pathLst>
              <a:path w="2186648" h="287079">
                <a:moveTo>
                  <a:pt x="1918951" y="0"/>
                </a:moveTo>
                <a:cubicBezTo>
                  <a:pt x="2128058" y="42530"/>
                  <a:pt x="2337166" y="85060"/>
                  <a:pt x="2035910" y="116958"/>
                </a:cubicBezTo>
                <a:cubicBezTo>
                  <a:pt x="1734654" y="148856"/>
                  <a:pt x="384319" y="163033"/>
                  <a:pt x="111417" y="191386"/>
                </a:cubicBezTo>
                <a:cubicBezTo>
                  <a:pt x="-161485" y="219739"/>
                  <a:pt x="118505" y="253409"/>
                  <a:pt x="398496" y="287079"/>
                </a:cubicBezTo>
              </a:path>
            </a:pathLst>
          </a:cu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4" name="Rectangle 123"/>
          <p:cNvSpPr/>
          <p:nvPr/>
        </p:nvSpPr>
        <p:spPr>
          <a:xfrm>
            <a:off x="2023800" y="6123093"/>
            <a:ext cx="152400" cy="150168"/>
          </a:xfrm>
          <a:prstGeom prst="rect">
            <a:avLst/>
          </a:prstGeom>
          <a:solidFill>
            <a:srgbClr val="FF00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t>4</a:t>
            </a:r>
            <a:endParaRPr lang="en-US" dirty="0"/>
          </a:p>
        </p:txBody>
      </p:sp>
      <p:sp>
        <p:nvSpPr>
          <p:cNvPr id="125" name="Rectangle 124"/>
          <p:cNvSpPr/>
          <p:nvPr/>
        </p:nvSpPr>
        <p:spPr>
          <a:xfrm>
            <a:off x="2292296" y="6123093"/>
            <a:ext cx="152400" cy="150168"/>
          </a:xfrm>
          <a:prstGeom prst="rect">
            <a:avLst/>
          </a:prstGeom>
          <a:solidFill>
            <a:srgbClr val="FF00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t>5</a:t>
            </a:r>
            <a:endParaRPr lang="en-US" dirty="0"/>
          </a:p>
        </p:txBody>
      </p:sp>
      <p:sp>
        <p:nvSpPr>
          <p:cNvPr id="127" name="Rectangle 126"/>
          <p:cNvSpPr/>
          <p:nvPr/>
        </p:nvSpPr>
        <p:spPr>
          <a:xfrm>
            <a:off x="2576646" y="6123093"/>
            <a:ext cx="152400" cy="150168"/>
          </a:xfrm>
          <a:prstGeom prst="rect">
            <a:avLst/>
          </a:prstGeom>
          <a:solidFill>
            <a:srgbClr val="FF0000"/>
          </a:solidFill>
          <a:ln>
            <a:solidFill>
              <a:srgbClr val="FF000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t>6</a:t>
            </a:r>
            <a:endParaRPr lang="en-US" dirty="0"/>
          </a:p>
        </p:txBody>
      </p:sp>
      <p:cxnSp>
        <p:nvCxnSpPr>
          <p:cNvPr id="128" name="Straight Connector 127"/>
          <p:cNvCxnSpPr/>
          <p:nvPr/>
        </p:nvCxnSpPr>
        <p:spPr>
          <a:xfrm>
            <a:off x="2749473" y="6196485"/>
            <a:ext cx="182525" cy="7508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29" name="Rectangle 128"/>
          <p:cNvSpPr/>
          <p:nvPr/>
        </p:nvSpPr>
        <p:spPr>
          <a:xfrm>
            <a:off x="2912552" y="6250632"/>
            <a:ext cx="152400" cy="150168"/>
          </a:xfrm>
          <a:prstGeom prst="rect">
            <a:avLst/>
          </a:prstGeom>
          <a:solidFill>
            <a:srgbClr val="FF00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t>7</a:t>
            </a:r>
            <a:endParaRPr lang="en-US" dirty="0"/>
          </a:p>
        </p:txBody>
      </p:sp>
      <p:sp>
        <p:nvSpPr>
          <p:cNvPr id="130" name="Rectangle 129"/>
          <p:cNvSpPr/>
          <p:nvPr/>
        </p:nvSpPr>
        <p:spPr>
          <a:xfrm>
            <a:off x="3181048" y="6250632"/>
            <a:ext cx="152400" cy="150168"/>
          </a:xfrm>
          <a:prstGeom prst="rect">
            <a:avLst/>
          </a:prstGeom>
          <a:solidFill>
            <a:srgbClr val="FF0000"/>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solidFill>
                  <a:srgbClr val="00B0F0"/>
                </a:solidFill>
              </a:rPr>
              <a:t>8</a:t>
            </a:r>
            <a:endParaRPr lang="en-US" dirty="0">
              <a:solidFill>
                <a:srgbClr val="00B0F0"/>
              </a:solidFill>
            </a:endParaRPr>
          </a:p>
        </p:txBody>
      </p:sp>
      <p:sp>
        <p:nvSpPr>
          <p:cNvPr id="132" name="Rectangle 131"/>
          <p:cNvSpPr/>
          <p:nvPr/>
        </p:nvSpPr>
        <p:spPr>
          <a:xfrm>
            <a:off x="3465398" y="6250632"/>
            <a:ext cx="152400" cy="150168"/>
          </a:xfrm>
          <a:prstGeom prst="rect">
            <a:avLst/>
          </a:prstGeom>
          <a:solidFill>
            <a:srgbClr val="FF0000"/>
          </a:solidFill>
          <a:ln>
            <a:solidFill>
              <a:srgbClr val="FF000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t>9</a:t>
            </a:r>
            <a:endParaRPr lang="en-US" dirty="0"/>
          </a:p>
        </p:txBody>
      </p:sp>
      <p:cxnSp>
        <p:nvCxnSpPr>
          <p:cNvPr id="157" name="Straight Connector 156"/>
          <p:cNvCxnSpPr/>
          <p:nvPr/>
        </p:nvCxnSpPr>
        <p:spPr>
          <a:xfrm>
            <a:off x="6675475" y="3789930"/>
            <a:ext cx="625549"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58" name="Rectangle 157"/>
          <p:cNvSpPr/>
          <p:nvPr/>
        </p:nvSpPr>
        <p:spPr>
          <a:xfrm>
            <a:off x="6659526" y="3711498"/>
            <a:ext cx="152400" cy="15016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59" name="Rectangle 158"/>
          <p:cNvSpPr/>
          <p:nvPr/>
        </p:nvSpPr>
        <p:spPr>
          <a:xfrm>
            <a:off x="6928022" y="3711498"/>
            <a:ext cx="152400" cy="15016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60" name="Rectangle 159"/>
          <p:cNvSpPr/>
          <p:nvPr/>
        </p:nvSpPr>
        <p:spPr>
          <a:xfrm>
            <a:off x="7208875" y="3711498"/>
            <a:ext cx="152400" cy="150168"/>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cxnSp>
        <p:nvCxnSpPr>
          <p:cNvPr id="161" name="Straight Connector 160"/>
          <p:cNvCxnSpPr>
            <a:stCxn id="160" idx="3"/>
          </p:cNvCxnSpPr>
          <p:nvPr/>
        </p:nvCxnSpPr>
        <p:spPr>
          <a:xfrm>
            <a:off x="7361275" y="3786582"/>
            <a:ext cx="182525" cy="75084"/>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sp>
        <p:nvSpPr>
          <p:cNvPr id="162" name="Rectangle 161"/>
          <p:cNvSpPr/>
          <p:nvPr/>
        </p:nvSpPr>
        <p:spPr>
          <a:xfrm>
            <a:off x="7524354" y="3840729"/>
            <a:ext cx="152400" cy="150168"/>
          </a:xfrm>
          <a:prstGeom prst="rect">
            <a:avLst/>
          </a:prstGeom>
          <a:solidFill>
            <a:srgbClr val="0070C0"/>
          </a:solidFill>
          <a:ln>
            <a:solidFill>
              <a:srgbClr val="0070C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t>1</a:t>
            </a:r>
            <a:endParaRPr lang="en-US" dirty="0"/>
          </a:p>
        </p:txBody>
      </p:sp>
      <p:sp>
        <p:nvSpPr>
          <p:cNvPr id="166" name="Rectangle 165"/>
          <p:cNvSpPr/>
          <p:nvPr/>
        </p:nvSpPr>
        <p:spPr>
          <a:xfrm>
            <a:off x="3942954" y="5177277"/>
            <a:ext cx="152400" cy="150168"/>
          </a:xfrm>
          <a:prstGeom prst="rect">
            <a:avLst/>
          </a:prstGeom>
          <a:solidFill>
            <a:srgbClr val="0070C0"/>
          </a:solidFill>
          <a:ln>
            <a:solidFill>
              <a:srgbClr val="0070C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t>1</a:t>
            </a:r>
            <a:endParaRPr lang="en-US" dirty="0"/>
          </a:p>
        </p:txBody>
      </p:sp>
      <p:sp>
        <p:nvSpPr>
          <p:cNvPr id="167" name="Rectangle 166"/>
          <p:cNvSpPr/>
          <p:nvPr/>
        </p:nvSpPr>
        <p:spPr>
          <a:xfrm>
            <a:off x="4019154" y="3800166"/>
            <a:ext cx="152400" cy="150168"/>
          </a:xfrm>
          <a:prstGeom prst="rect">
            <a:avLst/>
          </a:prstGeom>
          <a:solidFill>
            <a:srgbClr val="FF00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t>3</a:t>
            </a:r>
            <a:endParaRPr lang="en-US" dirty="0"/>
          </a:p>
        </p:txBody>
      </p:sp>
      <p:sp>
        <p:nvSpPr>
          <p:cNvPr id="168" name="Rectangle 167"/>
          <p:cNvSpPr/>
          <p:nvPr/>
        </p:nvSpPr>
        <p:spPr>
          <a:xfrm>
            <a:off x="4287650" y="3800166"/>
            <a:ext cx="152400" cy="150168"/>
          </a:xfrm>
          <a:prstGeom prst="rect">
            <a:avLst/>
          </a:prstGeom>
          <a:solidFill>
            <a:srgbClr val="FF00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t>2</a:t>
            </a:r>
            <a:endParaRPr lang="en-US" dirty="0"/>
          </a:p>
        </p:txBody>
      </p:sp>
      <p:sp>
        <p:nvSpPr>
          <p:cNvPr id="170" name="Rectangle 169"/>
          <p:cNvSpPr/>
          <p:nvPr/>
        </p:nvSpPr>
        <p:spPr>
          <a:xfrm>
            <a:off x="4572000" y="3800166"/>
            <a:ext cx="152400" cy="150168"/>
          </a:xfrm>
          <a:prstGeom prst="rect">
            <a:avLst/>
          </a:prstGeom>
          <a:solidFill>
            <a:srgbClr val="FF0000"/>
          </a:solidFill>
          <a:ln>
            <a:solidFill>
              <a:srgbClr val="FF000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t>1</a:t>
            </a:r>
            <a:endParaRPr lang="en-US" dirty="0"/>
          </a:p>
        </p:txBody>
      </p:sp>
      <p:cxnSp>
        <p:nvCxnSpPr>
          <p:cNvPr id="171" name="Straight Connector 170"/>
          <p:cNvCxnSpPr/>
          <p:nvPr/>
        </p:nvCxnSpPr>
        <p:spPr>
          <a:xfrm>
            <a:off x="6674467" y="4769644"/>
            <a:ext cx="625549"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72" name="Rectangle 171"/>
          <p:cNvSpPr/>
          <p:nvPr/>
        </p:nvSpPr>
        <p:spPr>
          <a:xfrm>
            <a:off x="6658518" y="4691212"/>
            <a:ext cx="152400" cy="15016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73" name="Rectangle 172"/>
          <p:cNvSpPr/>
          <p:nvPr/>
        </p:nvSpPr>
        <p:spPr>
          <a:xfrm>
            <a:off x="6927014" y="4691212"/>
            <a:ext cx="152400" cy="15016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74" name="Rectangle 173"/>
          <p:cNvSpPr/>
          <p:nvPr/>
        </p:nvSpPr>
        <p:spPr>
          <a:xfrm>
            <a:off x="7207867" y="4691212"/>
            <a:ext cx="152400" cy="150168"/>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cxnSp>
        <p:nvCxnSpPr>
          <p:cNvPr id="175" name="Straight Connector 174"/>
          <p:cNvCxnSpPr>
            <a:stCxn id="174" idx="3"/>
          </p:cNvCxnSpPr>
          <p:nvPr/>
        </p:nvCxnSpPr>
        <p:spPr>
          <a:xfrm>
            <a:off x="7360267" y="4766296"/>
            <a:ext cx="182525" cy="75084"/>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sp>
        <p:nvSpPr>
          <p:cNvPr id="176" name="Rectangle 175"/>
          <p:cNvSpPr/>
          <p:nvPr/>
        </p:nvSpPr>
        <p:spPr>
          <a:xfrm>
            <a:off x="7523346" y="4820443"/>
            <a:ext cx="152400" cy="150168"/>
          </a:xfrm>
          <a:prstGeom prst="rect">
            <a:avLst/>
          </a:prstGeom>
          <a:solidFill>
            <a:srgbClr val="0070C0"/>
          </a:solidFill>
          <a:ln>
            <a:solidFill>
              <a:srgbClr val="0070C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t>1</a:t>
            </a:r>
            <a:endParaRPr lang="en-US" dirty="0"/>
          </a:p>
        </p:txBody>
      </p:sp>
      <p:sp>
        <p:nvSpPr>
          <p:cNvPr id="177" name="Rectangle 176"/>
          <p:cNvSpPr/>
          <p:nvPr/>
        </p:nvSpPr>
        <p:spPr>
          <a:xfrm>
            <a:off x="7791842" y="4820443"/>
            <a:ext cx="152400" cy="150168"/>
          </a:xfrm>
          <a:prstGeom prst="rect">
            <a:avLst/>
          </a:prstGeom>
          <a:solidFill>
            <a:srgbClr val="0070C0"/>
          </a:solidFill>
          <a:ln>
            <a:solidFill>
              <a:srgbClr val="0070C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t>2</a:t>
            </a:r>
            <a:endParaRPr lang="en-US" dirty="0"/>
          </a:p>
        </p:txBody>
      </p:sp>
      <p:cxnSp>
        <p:nvCxnSpPr>
          <p:cNvPr id="185" name="Straight Connector 184"/>
          <p:cNvCxnSpPr/>
          <p:nvPr/>
        </p:nvCxnSpPr>
        <p:spPr>
          <a:xfrm>
            <a:off x="6658397" y="5728690"/>
            <a:ext cx="625549"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86" name="Rectangle 185"/>
          <p:cNvSpPr/>
          <p:nvPr/>
        </p:nvSpPr>
        <p:spPr>
          <a:xfrm>
            <a:off x="6642448" y="5650258"/>
            <a:ext cx="152400" cy="15016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87" name="Rectangle 186"/>
          <p:cNvSpPr/>
          <p:nvPr/>
        </p:nvSpPr>
        <p:spPr>
          <a:xfrm>
            <a:off x="6910944" y="5650258"/>
            <a:ext cx="152400" cy="15016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88" name="Rectangle 187"/>
          <p:cNvSpPr/>
          <p:nvPr/>
        </p:nvSpPr>
        <p:spPr>
          <a:xfrm>
            <a:off x="7191797" y="5650258"/>
            <a:ext cx="152400" cy="150168"/>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cxnSp>
        <p:nvCxnSpPr>
          <p:cNvPr id="189" name="Straight Connector 188"/>
          <p:cNvCxnSpPr>
            <a:stCxn id="188" idx="3"/>
          </p:cNvCxnSpPr>
          <p:nvPr/>
        </p:nvCxnSpPr>
        <p:spPr>
          <a:xfrm>
            <a:off x="7344197" y="5725342"/>
            <a:ext cx="182525" cy="75084"/>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sp>
        <p:nvSpPr>
          <p:cNvPr id="190" name="Rectangle 189"/>
          <p:cNvSpPr/>
          <p:nvPr/>
        </p:nvSpPr>
        <p:spPr>
          <a:xfrm>
            <a:off x="7524354" y="5715000"/>
            <a:ext cx="152400" cy="150168"/>
          </a:xfrm>
          <a:prstGeom prst="rect">
            <a:avLst/>
          </a:prstGeom>
          <a:solidFill>
            <a:srgbClr val="0070C0"/>
          </a:solidFill>
          <a:ln>
            <a:solidFill>
              <a:srgbClr val="0070C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t>1</a:t>
            </a:r>
            <a:endParaRPr lang="en-US" dirty="0"/>
          </a:p>
        </p:txBody>
      </p:sp>
      <p:sp>
        <p:nvSpPr>
          <p:cNvPr id="191" name="Rectangle 190"/>
          <p:cNvSpPr/>
          <p:nvPr/>
        </p:nvSpPr>
        <p:spPr>
          <a:xfrm>
            <a:off x="7792850" y="5715000"/>
            <a:ext cx="152400" cy="150168"/>
          </a:xfrm>
          <a:prstGeom prst="rect">
            <a:avLst/>
          </a:prstGeom>
          <a:solidFill>
            <a:srgbClr val="0070C0"/>
          </a:solidFill>
          <a:ln>
            <a:solidFill>
              <a:srgbClr val="0070C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t>2</a:t>
            </a:r>
            <a:endParaRPr lang="en-US" dirty="0"/>
          </a:p>
        </p:txBody>
      </p:sp>
      <p:sp>
        <p:nvSpPr>
          <p:cNvPr id="193" name="Rectangle 192"/>
          <p:cNvSpPr/>
          <p:nvPr/>
        </p:nvSpPr>
        <p:spPr>
          <a:xfrm>
            <a:off x="8077200" y="5715000"/>
            <a:ext cx="152400" cy="150168"/>
          </a:xfrm>
          <a:prstGeom prst="rect">
            <a:avLst/>
          </a:prstGeom>
          <a:solidFill>
            <a:srgbClr val="0070C0"/>
          </a:solidFill>
          <a:ln>
            <a:solidFill>
              <a:srgbClr val="0070C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t>3</a:t>
            </a:r>
            <a:endParaRPr lang="en-US" dirty="0"/>
          </a:p>
        </p:txBody>
      </p:sp>
      <p:sp>
        <p:nvSpPr>
          <p:cNvPr id="200" name="Rectangle 199"/>
          <p:cNvSpPr/>
          <p:nvPr/>
        </p:nvSpPr>
        <p:spPr>
          <a:xfrm>
            <a:off x="5695787" y="4727310"/>
            <a:ext cx="152400" cy="150168"/>
          </a:xfrm>
          <a:prstGeom prst="rect">
            <a:avLst/>
          </a:prstGeom>
          <a:solidFill>
            <a:srgbClr val="FF00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t>3</a:t>
            </a:r>
            <a:endParaRPr lang="en-US" dirty="0"/>
          </a:p>
        </p:txBody>
      </p:sp>
      <p:sp>
        <p:nvSpPr>
          <p:cNvPr id="201" name="Rectangle 200"/>
          <p:cNvSpPr/>
          <p:nvPr/>
        </p:nvSpPr>
        <p:spPr>
          <a:xfrm>
            <a:off x="5964283" y="4727310"/>
            <a:ext cx="152400" cy="150168"/>
          </a:xfrm>
          <a:prstGeom prst="rect">
            <a:avLst/>
          </a:prstGeom>
          <a:solidFill>
            <a:srgbClr val="FF00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t>2</a:t>
            </a:r>
            <a:endParaRPr lang="en-US" dirty="0"/>
          </a:p>
        </p:txBody>
      </p:sp>
      <p:sp>
        <p:nvSpPr>
          <p:cNvPr id="203" name="Rectangle 202"/>
          <p:cNvSpPr/>
          <p:nvPr/>
        </p:nvSpPr>
        <p:spPr>
          <a:xfrm>
            <a:off x="6248633" y="4727310"/>
            <a:ext cx="152400" cy="150168"/>
          </a:xfrm>
          <a:prstGeom prst="rect">
            <a:avLst/>
          </a:prstGeom>
          <a:solidFill>
            <a:srgbClr val="FF0000"/>
          </a:solidFill>
          <a:ln>
            <a:solidFill>
              <a:srgbClr val="FF000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t>1</a:t>
            </a:r>
            <a:endParaRPr lang="en-US" dirty="0"/>
          </a:p>
        </p:txBody>
      </p:sp>
      <p:cxnSp>
        <p:nvCxnSpPr>
          <p:cNvPr id="204" name="Straight Connector 203"/>
          <p:cNvCxnSpPr/>
          <p:nvPr/>
        </p:nvCxnSpPr>
        <p:spPr>
          <a:xfrm>
            <a:off x="4035057" y="4805064"/>
            <a:ext cx="625549"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205" name="Rectangle 204"/>
          <p:cNvSpPr/>
          <p:nvPr/>
        </p:nvSpPr>
        <p:spPr>
          <a:xfrm>
            <a:off x="4019108" y="4726632"/>
            <a:ext cx="152400" cy="150168"/>
          </a:xfrm>
          <a:prstGeom prst="rect">
            <a:avLst/>
          </a:prstGeom>
          <a:solidFill>
            <a:srgbClr val="FF00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t>6</a:t>
            </a:r>
            <a:endParaRPr lang="en-US" dirty="0"/>
          </a:p>
        </p:txBody>
      </p:sp>
      <p:sp>
        <p:nvSpPr>
          <p:cNvPr id="206" name="Rectangle 205"/>
          <p:cNvSpPr/>
          <p:nvPr/>
        </p:nvSpPr>
        <p:spPr>
          <a:xfrm>
            <a:off x="4287604" y="4726632"/>
            <a:ext cx="152400" cy="150168"/>
          </a:xfrm>
          <a:prstGeom prst="rect">
            <a:avLst/>
          </a:prstGeom>
          <a:solidFill>
            <a:srgbClr val="FF00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t>5</a:t>
            </a:r>
            <a:endParaRPr lang="en-US" dirty="0"/>
          </a:p>
        </p:txBody>
      </p:sp>
      <p:sp>
        <p:nvSpPr>
          <p:cNvPr id="207" name="Rectangle 206"/>
          <p:cNvSpPr/>
          <p:nvPr/>
        </p:nvSpPr>
        <p:spPr>
          <a:xfrm>
            <a:off x="4571954" y="4726632"/>
            <a:ext cx="152400" cy="150168"/>
          </a:xfrm>
          <a:prstGeom prst="rect">
            <a:avLst/>
          </a:prstGeom>
          <a:solidFill>
            <a:srgbClr val="FF0000"/>
          </a:solidFill>
          <a:ln>
            <a:solidFill>
              <a:srgbClr val="FF000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t>4</a:t>
            </a:r>
            <a:endParaRPr lang="en-US" dirty="0"/>
          </a:p>
        </p:txBody>
      </p:sp>
      <p:sp>
        <p:nvSpPr>
          <p:cNvPr id="208" name="Rectangle 207"/>
          <p:cNvSpPr/>
          <p:nvPr/>
        </p:nvSpPr>
        <p:spPr>
          <a:xfrm>
            <a:off x="6096000" y="5177277"/>
            <a:ext cx="152400" cy="150168"/>
          </a:xfrm>
          <a:prstGeom prst="rect">
            <a:avLst/>
          </a:prstGeom>
          <a:solidFill>
            <a:srgbClr val="0070C0"/>
          </a:solidFill>
          <a:ln>
            <a:solidFill>
              <a:srgbClr val="0070C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t>2</a:t>
            </a:r>
            <a:endParaRPr lang="en-US" dirty="0"/>
          </a:p>
        </p:txBody>
      </p:sp>
      <p:sp>
        <p:nvSpPr>
          <p:cNvPr id="210" name="Rectangle 209"/>
          <p:cNvSpPr/>
          <p:nvPr/>
        </p:nvSpPr>
        <p:spPr>
          <a:xfrm>
            <a:off x="6096000" y="4223647"/>
            <a:ext cx="152400" cy="150168"/>
          </a:xfrm>
          <a:prstGeom prst="rect">
            <a:avLst/>
          </a:prstGeom>
          <a:solidFill>
            <a:srgbClr val="0070C0"/>
          </a:solidFill>
          <a:ln>
            <a:solidFill>
              <a:srgbClr val="0070C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t>1</a:t>
            </a:r>
            <a:endParaRPr lang="en-US" dirty="0"/>
          </a:p>
        </p:txBody>
      </p:sp>
      <p:cxnSp>
        <p:nvCxnSpPr>
          <p:cNvPr id="212" name="Straight Connector 211"/>
          <p:cNvCxnSpPr/>
          <p:nvPr/>
        </p:nvCxnSpPr>
        <p:spPr>
          <a:xfrm flipV="1">
            <a:off x="4114800" y="5161524"/>
            <a:ext cx="185141" cy="67393"/>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14" name="Straight Connector 213"/>
          <p:cNvCxnSpPr/>
          <p:nvPr/>
        </p:nvCxnSpPr>
        <p:spPr>
          <a:xfrm>
            <a:off x="4121624" y="5259622"/>
            <a:ext cx="188261" cy="0"/>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p:cNvCxnSpPr/>
          <p:nvPr/>
        </p:nvCxnSpPr>
        <p:spPr>
          <a:xfrm>
            <a:off x="4121624" y="5289903"/>
            <a:ext cx="178317" cy="37542"/>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p:cNvCxnSpPr/>
          <p:nvPr/>
        </p:nvCxnSpPr>
        <p:spPr>
          <a:xfrm flipV="1">
            <a:off x="6300078" y="4200633"/>
            <a:ext cx="185141" cy="67393"/>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p:cNvCxnSpPr/>
          <p:nvPr/>
        </p:nvCxnSpPr>
        <p:spPr>
          <a:xfrm>
            <a:off x="6306902" y="4298731"/>
            <a:ext cx="188261" cy="0"/>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24" name="Straight Connector 223"/>
          <p:cNvCxnSpPr/>
          <p:nvPr/>
        </p:nvCxnSpPr>
        <p:spPr>
          <a:xfrm>
            <a:off x="6306902" y="4329012"/>
            <a:ext cx="178317" cy="37542"/>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25" name="Straight Connector 224"/>
          <p:cNvCxnSpPr/>
          <p:nvPr/>
        </p:nvCxnSpPr>
        <p:spPr>
          <a:xfrm flipV="1">
            <a:off x="6280141" y="5147680"/>
            <a:ext cx="185141" cy="67393"/>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p:cNvCxnSpPr/>
          <p:nvPr/>
        </p:nvCxnSpPr>
        <p:spPr>
          <a:xfrm>
            <a:off x="6286965" y="5245778"/>
            <a:ext cx="188261" cy="0"/>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27" name="Straight Connector 226"/>
          <p:cNvCxnSpPr/>
          <p:nvPr/>
        </p:nvCxnSpPr>
        <p:spPr>
          <a:xfrm>
            <a:off x="6286965" y="5276059"/>
            <a:ext cx="178317" cy="37542"/>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28" name="Straight Connector 227"/>
          <p:cNvCxnSpPr/>
          <p:nvPr/>
        </p:nvCxnSpPr>
        <p:spPr>
          <a:xfrm flipV="1">
            <a:off x="3784083" y="3891855"/>
            <a:ext cx="185141" cy="67393"/>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29" name="Straight Connector 228"/>
          <p:cNvCxnSpPr/>
          <p:nvPr/>
        </p:nvCxnSpPr>
        <p:spPr>
          <a:xfrm>
            <a:off x="3773003" y="3875031"/>
            <a:ext cx="188261" cy="0"/>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30" name="Straight Connector 229"/>
          <p:cNvCxnSpPr/>
          <p:nvPr/>
        </p:nvCxnSpPr>
        <p:spPr>
          <a:xfrm>
            <a:off x="3784083" y="3798000"/>
            <a:ext cx="178317" cy="37542"/>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31" name="Straight Connector 230"/>
          <p:cNvCxnSpPr/>
          <p:nvPr/>
        </p:nvCxnSpPr>
        <p:spPr>
          <a:xfrm flipV="1">
            <a:off x="3777259" y="4818955"/>
            <a:ext cx="185141" cy="67393"/>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32" name="Straight Connector 231"/>
          <p:cNvCxnSpPr/>
          <p:nvPr/>
        </p:nvCxnSpPr>
        <p:spPr>
          <a:xfrm>
            <a:off x="3766179" y="4802131"/>
            <a:ext cx="188261" cy="0"/>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33" name="Straight Connector 232"/>
          <p:cNvCxnSpPr/>
          <p:nvPr/>
        </p:nvCxnSpPr>
        <p:spPr>
          <a:xfrm>
            <a:off x="3777259" y="4725100"/>
            <a:ext cx="178317" cy="37542"/>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34" name="Straight Connector 233"/>
          <p:cNvCxnSpPr/>
          <p:nvPr/>
        </p:nvCxnSpPr>
        <p:spPr>
          <a:xfrm flipV="1">
            <a:off x="5453659" y="4818955"/>
            <a:ext cx="185141" cy="67393"/>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35" name="Straight Connector 234"/>
          <p:cNvCxnSpPr/>
          <p:nvPr/>
        </p:nvCxnSpPr>
        <p:spPr>
          <a:xfrm>
            <a:off x="5442579" y="4802131"/>
            <a:ext cx="188261" cy="0"/>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36" name="Straight Connector 235"/>
          <p:cNvCxnSpPr/>
          <p:nvPr/>
        </p:nvCxnSpPr>
        <p:spPr>
          <a:xfrm>
            <a:off x="5453659" y="4725100"/>
            <a:ext cx="178317" cy="37542"/>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37" name="Straight Connector 236"/>
          <p:cNvCxnSpPr/>
          <p:nvPr/>
        </p:nvCxnSpPr>
        <p:spPr>
          <a:xfrm>
            <a:off x="5692686" y="5768136"/>
            <a:ext cx="625549"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239" name="Rectangle 238"/>
          <p:cNvSpPr/>
          <p:nvPr/>
        </p:nvSpPr>
        <p:spPr>
          <a:xfrm>
            <a:off x="5676737" y="5689704"/>
            <a:ext cx="152400" cy="150168"/>
          </a:xfrm>
          <a:prstGeom prst="rect">
            <a:avLst/>
          </a:prstGeom>
          <a:solidFill>
            <a:srgbClr val="FF00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t>6</a:t>
            </a:r>
            <a:endParaRPr lang="en-US" dirty="0"/>
          </a:p>
        </p:txBody>
      </p:sp>
      <p:sp>
        <p:nvSpPr>
          <p:cNvPr id="240" name="Rectangle 239"/>
          <p:cNvSpPr/>
          <p:nvPr/>
        </p:nvSpPr>
        <p:spPr>
          <a:xfrm>
            <a:off x="5945233" y="5689704"/>
            <a:ext cx="152400" cy="150168"/>
          </a:xfrm>
          <a:prstGeom prst="rect">
            <a:avLst/>
          </a:prstGeom>
          <a:solidFill>
            <a:srgbClr val="FF00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t>5</a:t>
            </a:r>
            <a:endParaRPr lang="en-US" dirty="0"/>
          </a:p>
        </p:txBody>
      </p:sp>
      <p:sp>
        <p:nvSpPr>
          <p:cNvPr id="241" name="Rectangle 240"/>
          <p:cNvSpPr/>
          <p:nvPr/>
        </p:nvSpPr>
        <p:spPr>
          <a:xfrm>
            <a:off x="6229583" y="5689704"/>
            <a:ext cx="152400" cy="150168"/>
          </a:xfrm>
          <a:prstGeom prst="rect">
            <a:avLst/>
          </a:prstGeom>
          <a:solidFill>
            <a:srgbClr val="FF0000"/>
          </a:solidFill>
          <a:ln>
            <a:solidFill>
              <a:srgbClr val="FF000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t>4</a:t>
            </a:r>
            <a:endParaRPr lang="en-US" dirty="0"/>
          </a:p>
        </p:txBody>
      </p:sp>
      <p:cxnSp>
        <p:nvCxnSpPr>
          <p:cNvPr id="242" name="Straight Connector 241"/>
          <p:cNvCxnSpPr/>
          <p:nvPr/>
        </p:nvCxnSpPr>
        <p:spPr>
          <a:xfrm>
            <a:off x="4016007" y="5767458"/>
            <a:ext cx="625549"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243" name="Rectangle 242"/>
          <p:cNvSpPr/>
          <p:nvPr/>
        </p:nvSpPr>
        <p:spPr>
          <a:xfrm>
            <a:off x="4000058" y="5689026"/>
            <a:ext cx="152400" cy="150168"/>
          </a:xfrm>
          <a:prstGeom prst="rect">
            <a:avLst/>
          </a:prstGeom>
          <a:solidFill>
            <a:srgbClr val="FF00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t>9</a:t>
            </a:r>
            <a:endParaRPr lang="en-US" dirty="0"/>
          </a:p>
        </p:txBody>
      </p:sp>
      <p:sp>
        <p:nvSpPr>
          <p:cNvPr id="244" name="Rectangle 243"/>
          <p:cNvSpPr/>
          <p:nvPr/>
        </p:nvSpPr>
        <p:spPr>
          <a:xfrm>
            <a:off x="4268554" y="5689026"/>
            <a:ext cx="152400" cy="150168"/>
          </a:xfrm>
          <a:prstGeom prst="rect">
            <a:avLst/>
          </a:prstGeom>
          <a:solidFill>
            <a:srgbClr val="FF0000"/>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solidFill>
                  <a:srgbClr val="00B0F0"/>
                </a:solidFill>
              </a:rPr>
              <a:t>8</a:t>
            </a:r>
            <a:endParaRPr lang="en-US" dirty="0">
              <a:solidFill>
                <a:srgbClr val="00B0F0"/>
              </a:solidFill>
            </a:endParaRPr>
          </a:p>
        </p:txBody>
      </p:sp>
      <p:sp>
        <p:nvSpPr>
          <p:cNvPr id="245" name="Rectangle 244"/>
          <p:cNvSpPr/>
          <p:nvPr/>
        </p:nvSpPr>
        <p:spPr>
          <a:xfrm>
            <a:off x="4552904" y="5689026"/>
            <a:ext cx="152400" cy="150168"/>
          </a:xfrm>
          <a:prstGeom prst="rect">
            <a:avLst/>
          </a:prstGeom>
          <a:solidFill>
            <a:srgbClr val="FF0000"/>
          </a:solidFill>
          <a:ln>
            <a:solidFill>
              <a:srgbClr val="FF000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t>7</a:t>
            </a:r>
            <a:endParaRPr lang="en-US" dirty="0"/>
          </a:p>
        </p:txBody>
      </p:sp>
      <p:cxnSp>
        <p:nvCxnSpPr>
          <p:cNvPr id="246" name="Straight Connector 245"/>
          <p:cNvCxnSpPr/>
          <p:nvPr/>
        </p:nvCxnSpPr>
        <p:spPr>
          <a:xfrm flipV="1">
            <a:off x="3758209" y="5781349"/>
            <a:ext cx="185141" cy="67393"/>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47" name="Straight Connector 246"/>
          <p:cNvCxnSpPr/>
          <p:nvPr/>
        </p:nvCxnSpPr>
        <p:spPr>
          <a:xfrm>
            <a:off x="3747129" y="5764525"/>
            <a:ext cx="188261" cy="0"/>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48" name="Straight Connector 247"/>
          <p:cNvCxnSpPr/>
          <p:nvPr/>
        </p:nvCxnSpPr>
        <p:spPr>
          <a:xfrm>
            <a:off x="3758209" y="5687494"/>
            <a:ext cx="178317" cy="37542"/>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49" name="Straight Connector 248"/>
          <p:cNvCxnSpPr/>
          <p:nvPr/>
        </p:nvCxnSpPr>
        <p:spPr>
          <a:xfrm flipV="1">
            <a:off x="5434609" y="5781349"/>
            <a:ext cx="185141" cy="67393"/>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50" name="Straight Connector 249"/>
          <p:cNvCxnSpPr/>
          <p:nvPr/>
        </p:nvCxnSpPr>
        <p:spPr>
          <a:xfrm>
            <a:off x="5423529" y="5764525"/>
            <a:ext cx="188261" cy="0"/>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51" name="Straight Connector 250"/>
          <p:cNvCxnSpPr/>
          <p:nvPr/>
        </p:nvCxnSpPr>
        <p:spPr>
          <a:xfrm>
            <a:off x="5434609" y="5687494"/>
            <a:ext cx="178317" cy="37542"/>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52" name="Rectangle 251"/>
          <p:cNvSpPr/>
          <p:nvPr/>
        </p:nvSpPr>
        <p:spPr>
          <a:xfrm>
            <a:off x="3952433" y="6205017"/>
            <a:ext cx="152400" cy="150168"/>
          </a:xfrm>
          <a:prstGeom prst="rect">
            <a:avLst/>
          </a:prstGeom>
          <a:solidFill>
            <a:srgbClr val="0070C0"/>
          </a:solidFill>
          <a:ln>
            <a:solidFill>
              <a:srgbClr val="0070C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t>2</a:t>
            </a:r>
            <a:endParaRPr lang="en-US" dirty="0"/>
          </a:p>
        </p:txBody>
      </p:sp>
      <p:sp>
        <p:nvSpPr>
          <p:cNvPr id="253" name="Rectangle 252"/>
          <p:cNvSpPr/>
          <p:nvPr/>
        </p:nvSpPr>
        <p:spPr>
          <a:xfrm>
            <a:off x="6105479" y="6205017"/>
            <a:ext cx="152400" cy="150168"/>
          </a:xfrm>
          <a:prstGeom prst="rect">
            <a:avLst/>
          </a:prstGeom>
          <a:solidFill>
            <a:srgbClr val="0070C0"/>
          </a:solidFill>
          <a:ln>
            <a:solidFill>
              <a:srgbClr val="0070C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t>3</a:t>
            </a:r>
            <a:endParaRPr lang="en-US" dirty="0"/>
          </a:p>
        </p:txBody>
      </p:sp>
      <p:cxnSp>
        <p:nvCxnSpPr>
          <p:cNvPr id="254" name="Straight Connector 253"/>
          <p:cNvCxnSpPr/>
          <p:nvPr/>
        </p:nvCxnSpPr>
        <p:spPr>
          <a:xfrm flipV="1">
            <a:off x="4124279" y="6189264"/>
            <a:ext cx="185141" cy="67393"/>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55" name="Straight Connector 254"/>
          <p:cNvCxnSpPr/>
          <p:nvPr/>
        </p:nvCxnSpPr>
        <p:spPr>
          <a:xfrm>
            <a:off x="4131103" y="6287362"/>
            <a:ext cx="188261" cy="0"/>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56" name="Straight Connector 255"/>
          <p:cNvCxnSpPr/>
          <p:nvPr/>
        </p:nvCxnSpPr>
        <p:spPr>
          <a:xfrm>
            <a:off x="4131103" y="6317643"/>
            <a:ext cx="178317" cy="37542"/>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57" name="Straight Connector 256"/>
          <p:cNvCxnSpPr/>
          <p:nvPr/>
        </p:nvCxnSpPr>
        <p:spPr>
          <a:xfrm flipV="1">
            <a:off x="6289620" y="6175420"/>
            <a:ext cx="185141" cy="67393"/>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58" name="Straight Connector 257"/>
          <p:cNvCxnSpPr/>
          <p:nvPr/>
        </p:nvCxnSpPr>
        <p:spPr>
          <a:xfrm>
            <a:off x="6296444" y="6273518"/>
            <a:ext cx="188261" cy="0"/>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59" name="Straight Connector 258"/>
          <p:cNvCxnSpPr/>
          <p:nvPr/>
        </p:nvCxnSpPr>
        <p:spPr>
          <a:xfrm>
            <a:off x="6296444" y="6303799"/>
            <a:ext cx="178317" cy="37542"/>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60" name="Straight Connector 259"/>
          <p:cNvCxnSpPr/>
          <p:nvPr/>
        </p:nvCxnSpPr>
        <p:spPr>
          <a:xfrm>
            <a:off x="7559749" y="6098232"/>
            <a:ext cx="625549"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1" name="Straight Connector 260"/>
          <p:cNvCxnSpPr>
            <a:stCxn id="188" idx="3"/>
            <a:endCxn id="262" idx="1"/>
          </p:cNvCxnSpPr>
          <p:nvPr/>
        </p:nvCxnSpPr>
        <p:spPr>
          <a:xfrm>
            <a:off x="7344197" y="5725342"/>
            <a:ext cx="199603" cy="369542"/>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262" name="Rectangle 261"/>
          <p:cNvSpPr/>
          <p:nvPr/>
        </p:nvSpPr>
        <p:spPr>
          <a:xfrm>
            <a:off x="7543800" y="6019800"/>
            <a:ext cx="152400" cy="150168"/>
          </a:xfrm>
          <a:prstGeom prst="rect">
            <a:avLst/>
          </a:prstGeom>
          <a:solidFill>
            <a:srgbClr val="FF00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t>1</a:t>
            </a:r>
            <a:endParaRPr lang="en-US" dirty="0"/>
          </a:p>
        </p:txBody>
      </p:sp>
      <p:sp>
        <p:nvSpPr>
          <p:cNvPr id="263" name="Rectangle 262"/>
          <p:cNvSpPr/>
          <p:nvPr/>
        </p:nvSpPr>
        <p:spPr>
          <a:xfrm>
            <a:off x="7812296" y="6019800"/>
            <a:ext cx="152400" cy="150168"/>
          </a:xfrm>
          <a:prstGeom prst="rect">
            <a:avLst/>
          </a:prstGeom>
          <a:solidFill>
            <a:srgbClr val="FF00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t>2</a:t>
            </a:r>
            <a:endParaRPr lang="en-US" dirty="0"/>
          </a:p>
        </p:txBody>
      </p:sp>
      <p:sp>
        <p:nvSpPr>
          <p:cNvPr id="264" name="Rectangle 263"/>
          <p:cNvSpPr/>
          <p:nvPr/>
        </p:nvSpPr>
        <p:spPr>
          <a:xfrm>
            <a:off x="8096646" y="6019800"/>
            <a:ext cx="152400" cy="150168"/>
          </a:xfrm>
          <a:prstGeom prst="rect">
            <a:avLst/>
          </a:prstGeom>
          <a:solidFill>
            <a:srgbClr val="FF0000"/>
          </a:solidFill>
          <a:ln>
            <a:solidFill>
              <a:srgbClr val="FF000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t>3</a:t>
            </a:r>
            <a:endParaRPr lang="en-US" dirty="0"/>
          </a:p>
        </p:txBody>
      </p:sp>
      <p:sp>
        <p:nvSpPr>
          <p:cNvPr id="267" name="Rectangle 266"/>
          <p:cNvSpPr/>
          <p:nvPr/>
        </p:nvSpPr>
        <p:spPr>
          <a:xfrm>
            <a:off x="2796014" y="5591648"/>
            <a:ext cx="152400" cy="150168"/>
          </a:xfrm>
          <a:prstGeom prst="rect">
            <a:avLst/>
          </a:prstGeom>
          <a:solidFill>
            <a:srgbClr val="0070C0"/>
          </a:solidFill>
          <a:ln>
            <a:solidFill>
              <a:srgbClr val="0070C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t>1</a:t>
            </a:r>
            <a:endParaRPr lang="en-US" dirty="0"/>
          </a:p>
        </p:txBody>
      </p:sp>
      <p:sp>
        <p:nvSpPr>
          <p:cNvPr id="268" name="&quot;No&quot; Symbol 267"/>
          <p:cNvSpPr/>
          <p:nvPr/>
        </p:nvSpPr>
        <p:spPr>
          <a:xfrm>
            <a:off x="2743200" y="5562600"/>
            <a:ext cx="275405" cy="225053"/>
          </a:xfrm>
          <a:prstGeom prst="noSmoking">
            <a:avLst>
              <a:gd name="adj" fmla="val 7408"/>
            </a:avLst>
          </a:prstGeom>
          <a:solidFill>
            <a:srgbClr val="FF0000"/>
          </a:solid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Slide Number Placeholder 8"/>
          <p:cNvSpPr>
            <a:spLocks noGrp="1"/>
          </p:cNvSpPr>
          <p:nvPr>
            <p:ph type="sldNum" sz="quarter" idx="12"/>
          </p:nvPr>
        </p:nvSpPr>
        <p:spPr/>
        <p:txBody>
          <a:bodyPr/>
          <a:lstStyle/>
          <a:p>
            <a:fld id="{B2FC610D-FAE1-464C-9CF3-920562D0AD66}" type="slidenum">
              <a:rPr lang="en-US" smtClean="0"/>
              <a:t>65</a:t>
            </a:fld>
            <a:endParaRPr lang="en-US"/>
          </a:p>
        </p:txBody>
      </p:sp>
      <p:sp>
        <p:nvSpPr>
          <p:cNvPr id="10" name="TextBox 9"/>
          <p:cNvSpPr txBox="1"/>
          <p:nvPr/>
        </p:nvSpPr>
        <p:spPr>
          <a:xfrm>
            <a:off x="2401172" y="1217573"/>
            <a:ext cx="843501" cy="369332"/>
          </a:xfrm>
          <a:prstGeom prst="rect">
            <a:avLst/>
          </a:prstGeom>
          <a:noFill/>
        </p:spPr>
        <p:txBody>
          <a:bodyPr wrap="none" rtlCol="0">
            <a:spAutoFit/>
          </a:bodyPr>
          <a:lstStyle/>
          <a:p>
            <a:r>
              <a:rPr lang="en-US" dirty="0" smtClean="0">
                <a:solidFill>
                  <a:schemeClr val="bg1"/>
                </a:solidFill>
              </a:rPr>
              <a:t>H=75%</a:t>
            </a:r>
            <a:endParaRPr lang="en-US" dirty="0">
              <a:solidFill>
                <a:schemeClr val="bg1"/>
              </a:solidFill>
            </a:endParaRPr>
          </a:p>
        </p:txBody>
      </p:sp>
      <p:sp>
        <p:nvSpPr>
          <p:cNvPr id="163" name="TextBox 162"/>
          <p:cNvSpPr txBox="1"/>
          <p:nvPr/>
        </p:nvSpPr>
        <p:spPr>
          <a:xfrm>
            <a:off x="7126472" y="1235335"/>
            <a:ext cx="843501" cy="369332"/>
          </a:xfrm>
          <a:prstGeom prst="rect">
            <a:avLst/>
          </a:prstGeom>
          <a:noFill/>
        </p:spPr>
        <p:txBody>
          <a:bodyPr wrap="none" rtlCol="0">
            <a:spAutoFit/>
          </a:bodyPr>
          <a:lstStyle/>
          <a:p>
            <a:r>
              <a:rPr lang="en-US" dirty="0" smtClean="0">
                <a:solidFill>
                  <a:schemeClr val="bg1"/>
                </a:solidFill>
              </a:rPr>
              <a:t>H=25%</a:t>
            </a:r>
            <a:endParaRPr lang="en-US" dirty="0">
              <a:solidFill>
                <a:schemeClr val="bg1"/>
              </a:solidFill>
            </a:endParaRPr>
          </a:p>
        </p:txBody>
      </p:sp>
    </p:spTree>
    <p:extLst>
      <p:ext uri="{BB962C8B-B14F-4D97-AF65-F5344CB8AC3E}">
        <p14:creationId xmlns:p14="http://schemas.microsoft.com/office/powerpoint/2010/main" val="2428803982"/>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02" name="Straight Connector 201"/>
          <p:cNvCxnSpPr/>
          <p:nvPr/>
        </p:nvCxnSpPr>
        <p:spPr>
          <a:xfrm>
            <a:off x="5711736" y="4805742"/>
            <a:ext cx="625549"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p:nvCxnSpPr>
        <p:spPr>
          <a:xfrm>
            <a:off x="2812405" y="5920827"/>
            <a:ext cx="625549"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a:off x="2815902" y="3895203"/>
            <a:ext cx="625549"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p:nvCxnSpPr>
        <p:spPr>
          <a:xfrm>
            <a:off x="2819301" y="4884174"/>
            <a:ext cx="625549"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p:cNvCxnSpPr/>
          <p:nvPr/>
        </p:nvCxnSpPr>
        <p:spPr>
          <a:xfrm>
            <a:off x="4035103" y="3878598"/>
            <a:ext cx="625549"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p:nvCxnSpPr>
        <p:spPr>
          <a:xfrm>
            <a:off x="2039749" y="6201525"/>
            <a:ext cx="625549"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p:cNvCxnSpPr/>
          <p:nvPr/>
        </p:nvCxnSpPr>
        <p:spPr>
          <a:xfrm>
            <a:off x="2928501" y="6329064"/>
            <a:ext cx="625549"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p:cNvCxnSpPr/>
          <p:nvPr/>
        </p:nvCxnSpPr>
        <p:spPr>
          <a:xfrm>
            <a:off x="7540303" y="5793432"/>
            <a:ext cx="625549" cy="0"/>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p:nvPr/>
        </p:nvCxnSpPr>
        <p:spPr>
          <a:xfrm>
            <a:off x="2046645" y="5164872"/>
            <a:ext cx="625549"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p:cNvCxnSpPr>
            <a:endCxn id="177" idx="3"/>
          </p:cNvCxnSpPr>
          <p:nvPr/>
        </p:nvCxnSpPr>
        <p:spPr>
          <a:xfrm flipV="1">
            <a:off x="7539295" y="4895527"/>
            <a:ext cx="404947" cy="3348"/>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6645349" y="2802139"/>
            <a:ext cx="625549"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1947577" y="2802139"/>
            <a:ext cx="625549"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17721" y="-76200"/>
            <a:ext cx="7162800" cy="838200"/>
          </a:xfrm>
        </p:spPr>
        <p:txBody>
          <a:bodyPr>
            <a:normAutofit/>
          </a:bodyPr>
          <a:lstStyle/>
          <a:p>
            <a:r>
              <a:rPr lang="en-US" sz="3600" dirty="0" smtClean="0"/>
              <a:t>Paradox: Bandwidth Bad, Profits Up</a:t>
            </a:r>
            <a:endParaRPr lang="en-US" sz="3600" dirty="0"/>
          </a:p>
        </p:txBody>
      </p:sp>
      <p:sp>
        <p:nvSpPr>
          <p:cNvPr id="4" name="Oval 3"/>
          <p:cNvSpPr/>
          <p:nvPr/>
        </p:nvSpPr>
        <p:spPr>
          <a:xfrm>
            <a:off x="2130102" y="685800"/>
            <a:ext cx="1371600" cy="1371600"/>
          </a:xfrm>
          <a:prstGeom prst="ellipse">
            <a:avLst/>
          </a:prstGeom>
          <a:solidFill>
            <a:srgbClr val="FF0000">
              <a:alpha val="50000"/>
            </a:srgbClr>
          </a:solidFill>
          <a:ln>
            <a:solidFill>
              <a:srgbClr val="FF0000"/>
            </a:solidFill>
          </a:ln>
          <a:scene3d>
            <a:camera prst="isometricRight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2130102" y="685800"/>
            <a:ext cx="1371600" cy="1371600"/>
          </a:xfrm>
          <a:prstGeom prst="ellipse">
            <a:avLst/>
          </a:prstGeom>
          <a:solidFill>
            <a:srgbClr val="FF0000">
              <a:alpha val="50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6858000" y="730988"/>
            <a:ext cx="1371600" cy="1371600"/>
          </a:xfrm>
          <a:prstGeom prst="ellipse">
            <a:avLst/>
          </a:prstGeom>
          <a:solidFill>
            <a:schemeClr val="accent1">
              <a:alpha val="50000"/>
            </a:schemeClr>
          </a:solidFill>
          <a:scene3d>
            <a:camera prst="isometricRight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6858000" y="730988"/>
            <a:ext cx="1371600" cy="1371600"/>
          </a:xfrm>
          <a:prstGeom prst="ellipse">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ounded Rectangle 2"/>
          <p:cNvSpPr/>
          <p:nvPr/>
        </p:nvSpPr>
        <p:spPr>
          <a:xfrm>
            <a:off x="152400" y="2590800"/>
            <a:ext cx="8610600" cy="990600"/>
          </a:xfrm>
          <a:prstGeom prst="roundRect">
            <a:avLst/>
          </a:prstGeom>
          <a:noFill/>
          <a:ln w="571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237044" y="2590800"/>
            <a:ext cx="782587" cy="461665"/>
          </a:xfrm>
          <a:prstGeom prst="rect">
            <a:avLst/>
          </a:prstGeom>
          <a:noFill/>
        </p:spPr>
        <p:txBody>
          <a:bodyPr wrap="none" rtlCol="0">
            <a:spAutoFit/>
          </a:bodyPr>
          <a:lstStyle/>
          <a:p>
            <a:r>
              <a:rPr lang="en-US" sz="2400" b="1" dirty="0" smtClean="0">
                <a:solidFill>
                  <a:schemeClr val="tx1">
                    <a:lumMod val="75000"/>
                    <a:lumOff val="25000"/>
                  </a:schemeClr>
                </a:solidFill>
              </a:rPr>
              <a:t>T = 1</a:t>
            </a:r>
            <a:endParaRPr lang="en-US" b="1" dirty="0">
              <a:solidFill>
                <a:schemeClr val="tx1">
                  <a:lumMod val="75000"/>
                  <a:lumOff val="25000"/>
                </a:schemeClr>
              </a:solidFill>
            </a:endParaRPr>
          </a:p>
        </p:txBody>
      </p:sp>
      <p:sp>
        <p:nvSpPr>
          <p:cNvPr id="12" name="Rounded Rectangle 11"/>
          <p:cNvSpPr/>
          <p:nvPr/>
        </p:nvSpPr>
        <p:spPr>
          <a:xfrm>
            <a:off x="152400" y="3581400"/>
            <a:ext cx="8610600" cy="990600"/>
          </a:xfrm>
          <a:prstGeom prst="roundRect">
            <a:avLst/>
          </a:prstGeom>
          <a:noFill/>
          <a:ln w="571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235349" y="3581400"/>
            <a:ext cx="782587" cy="461665"/>
          </a:xfrm>
          <a:prstGeom prst="rect">
            <a:avLst/>
          </a:prstGeom>
          <a:noFill/>
        </p:spPr>
        <p:txBody>
          <a:bodyPr wrap="none" rtlCol="0">
            <a:spAutoFit/>
          </a:bodyPr>
          <a:lstStyle/>
          <a:p>
            <a:r>
              <a:rPr lang="en-US" sz="2400" b="1" dirty="0" smtClean="0">
                <a:solidFill>
                  <a:schemeClr val="tx1">
                    <a:lumMod val="75000"/>
                    <a:lumOff val="25000"/>
                  </a:schemeClr>
                </a:solidFill>
              </a:rPr>
              <a:t>T = 2</a:t>
            </a:r>
            <a:endParaRPr lang="en-US" b="1" dirty="0">
              <a:solidFill>
                <a:schemeClr val="tx1">
                  <a:lumMod val="75000"/>
                  <a:lumOff val="25000"/>
                </a:schemeClr>
              </a:solidFill>
            </a:endParaRPr>
          </a:p>
        </p:txBody>
      </p:sp>
      <p:sp>
        <p:nvSpPr>
          <p:cNvPr id="30" name="TextBox 29"/>
          <p:cNvSpPr txBox="1"/>
          <p:nvPr/>
        </p:nvSpPr>
        <p:spPr>
          <a:xfrm>
            <a:off x="4572000" y="1641341"/>
            <a:ext cx="1139736" cy="400110"/>
          </a:xfrm>
          <a:prstGeom prst="rect">
            <a:avLst/>
          </a:prstGeom>
          <a:noFill/>
        </p:spPr>
        <p:txBody>
          <a:bodyPr wrap="none" rtlCol="0">
            <a:spAutoFit/>
          </a:bodyPr>
          <a:lstStyle/>
          <a:p>
            <a:r>
              <a:rPr lang="en-US" sz="2000" dirty="0" smtClean="0"/>
              <a:t>In Transit</a:t>
            </a:r>
            <a:endParaRPr lang="en-US" dirty="0"/>
          </a:p>
        </p:txBody>
      </p:sp>
      <p:sp>
        <p:nvSpPr>
          <p:cNvPr id="31" name="TextBox 30"/>
          <p:cNvSpPr txBox="1"/>
          <p:nvPr/>
        </p:nvSpPr>
        <p:spPr>
          <a:xfrm>
            <a:off x="2458849" y="2102588"/>
            <a:ext cx="714106" cy="400110"/>
          </a:xfrm>
          <a:prstGeom prst="rect">
            <a:avLst/>
          </a:prstGeom>
          <a:noFill/>
        </p:spPr>
        <p:txBody>
          <a:bodyPr wrap="none" rtlCol="0">
            <a:spAutoFit/>
          </a:bodyPr>
          <a:lstStyle/>
          <a:p>
            <a:r>
              <a:rPr lang="en-US" sz="2000" dirty="0" smtClean="0"/>
              <a:t>Mars</a:t>
            </a:r>
            <a:endParaRPr lang="en-US" dirty="0"/>
          </a:p>
        </p:txBody>
      </p:sp>
      <p:sp>
        <p:nvSpPr>
          <p:cNvPr id="33" name="TextBox 32"/>
          <p:cNvSpPr txBox="1"/>
          <p:nvPr/>
        </p:nvSpPr>
        <p:spPr>
          <a:xfrm>
            <a:off x="7148635" y="2121195"/>
            <a:ext cx="739883" cy="400110"/>
          </a:xfrm>
          <a:prstGeom prst="rect">
            <a:avLst/>
          </a:prstGeom>
          <a:noFill/>
        </p:spPr>
        <p:txBody>
          <a:bodyPr wrap="none" rtlCol="0">
            <a:spAutoFit/>
          </a:bodyPr>
          <a:lstStyle/>
          <a:p>
            <a:r>
              <a:rPr lang="en-US" sz="2000" dirty="0" smtClean="0"/>
              <a:t>Earth</a:t>
            </a:r>
            <a:endParaRPr lang="en-US" dirty="0"/>
          </a:p>
        </p:txBody>
      </p:sp>
      <p:sp>
        <p:nvSpPr>
          <p:cNvPr id="34" name="TextBox 33"/>
          <p:cNvSpPr txBox="1"/>
          <p:nvPr/>
        </p:nvSpPr>
        <p:spPr>
          <a:xfrm>
            <a:off x="257215" y="3212068"/>
            <a:ext cx="813043" cy="369332"/>
          </a:xfrm>
          <a:prstGeom prst="rect">
            <a:avLst/>
          </a:prstGeom>
          <a:noFill/>
        </p:spPr>
        <p:txBody>
          <a:bodyPr wrap="none" rtlCol="0">
            <a:spAutoFit/>
          </a:bodyPr>
          <a:lstStyle/>
          <a:p>
            <a:r>
              <a:rPr lang="en-US" dirty="0" smtClean="0"/>
              <a:t>0 </a:t>
            </a:r>
            <a:r>
              <a:rPr lang="en-US" dirty="0" err="1" smtClean="0"/>
              <a:t>mins</a:t>
            </a:r>
            <a:endParaRPr lang="en-US" sz="1400" dirty="0"/>
          </a:p>
        </p:txBody>
      </p:sp>
      <p:sp>
        <p:nvSpPr>
          <p:cNvPr id="35" name="TextBox 34"/>
          <p:cNvSpPr txBox="1"/>
          <p:nvPr/>
        </p:nvSpPr>
        <p:spPr>
          <a:xfrm>
            <a:off x="206657" y="4196615"/>
            <a:ext cx="920445" cy="369332"/>
          </a:xfrm>
          <a:prstGeom prst="rect">
            <a:avLst/>
          </a:prstGeom>
          <a:noFill/>
        </p:spPr>
        <p:txBody>
          <a:bodyPr wrap="none" rtlCol="0">
            <a:spAutoFit/>
          </a:bodyPr>
          <a:lstStyle/>
          <a:p>
            <a:r>
              <a:rPr lang="en-US" dirty="0"/>
              <a:t>4</a:t>
            </a:r>
            <a:r>
              <a:rPr lang="en-US" dirty="0" smtClean="0"/>
              <a:t>0 </a:t>
            </a:r>
            <a:r>
              <a:rPr lang="en-US" dirty="0" err="1" smtClean="0"/>
              <a:t>mins</a:t>
            </a:r>
            <a:endParaRPr lang="en-US" sz="1400" dirty="0"/>
          </a:p>
        </p:txBody>
      </p:sp>
      <p:sp>
        <p:nvSpPr>
          <p:cNvPr id="36" name="Rounded Rectangle 35"/>
          <p:cNvSpPr/>
          <p:nvPr/>
        </p:nvSpPr>
        <p:spPr>
          <a:xfrm>
            <a:off x="152400" y="4572000"/>
            <a:ext cx="8610600" cy="990600"/>
          </a:xfrm>
          <a:prstGeom prst="roundRect">
            <a:avLst/>
          </a:prstGeom>
          <a:noFill/>
          <a:ln w="571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p:cNvSpPr txBox="1"/>
          <p:nvPr/>
        </p:nvSpPr>
        <p:spPr>
          <a:xfrm>
            <a:off x="235349" y="4572000"/>
            <a:ext cx="782587" cy="461665"/>
          </a:xfrm>
          <a:prstGeom prst="rect">
            <a:avLst/>
          </a:prstGeom>
          <a:noFill/>
        </p:spPr>
        <p:txBody>
          <a:bodyPr wrap="none" rtlCol="0">
            <a:spAutoFit/>
          </a:bodyPr>
          <a:lstStyle/>
          <a:p>
            <a:r>
              <a:rPr lang="en-US" sz="2400" b="1" dirty="0" smtClean="0">
                <a:solidFill>
                  <a:schemeClr val="tx1">
                    <a:lumMod val="75000"/>
                    <a:lumOff val="25000"/>
                  </a:schemeClr>
                </a:solidFill>
              </a:rPr>
              <a:t>T = 3</a:t>
            </a:r>
            <a:endParaRPr lang="en-US" b="1" dirty="0">
              <a:solidFill>
                <a:schemeClr val="tx1">
                  <a:lumMod val="75000"/>
                  <a:lumOff val="25000"/>
                </a:schemeClr>
              </a:solidFill>
            </a:endParaRPr>
          </a:p>
        </p:txBody>
      </p:sp>
      <p:sp>
        <p:nvSpPr>
          <p:cNvPr id="38" name="TextBox 37"/>
          <p:cNvSpPr txBox="1"/>
          <p:nvPr/>
        </p:nvSpPr>
        <p:spPr>
          <a:xfrm>
            <a:off x="206657" y="5187215"/>
            <a:ext cx="920445" cy="369332"/>
          </a:xfrm>
          <a:prstGeom prst="rect">
            <a:avLst/>
          </a:prstGeom>
          <a:noFill/>
        </p:spPr>
        <p:txBody>
          <a:bodyPr wrap="none" rtlCol="0">
            <a:spAutoFit/>
          </a:bodyPr>
          <a:lstStyle/>
          <a:p>
            <a:r>
              <a:rPr lang="en-US" dirty="0" smtClean="0"/>
              <a:t>80 </a:t>
            </a:r>
            <a:r>
              <a:rPr lang="en-US" dirty="0" err="1" smtClean="0"/>
              <a:t>mins</a:t>
            </a:r>
            <a:endParaRPr lang="en-US" sz="1400" dirty="0"/>
          </a:p>
        </p:txBody>
      </p:sp>
      <p:sp>
        <p:nvSpPr>
          <p:cNvPr id="40" name="Rounded Rectangle 39"/>
          <p:cNvSpPr/>
          <p:nvPr/>
        </p:nvSpPr>
        <p:spPr>
          <a:xfrm>
            <a:off x="152400" y="5562600"/>
            <a:ext cx="8610600" cy="990600"/>
          </a:xfrm>
          <a:prstGeom prst="roundRect">
            <a:avLst/>
          </a:prstGeom>
          <a:noFill/>
          <a:ln w="571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p:cNvSpPr txBox="1"/>
          <p:nvPr/>
        </p:nvSpPr>
        <p:spPr>
          <a:xfrm>
            <a:off x="206657" y="5562600"/>
            <a:ext cx="782587" cy="461665"/>
          </a:xfrm>
          <a:prstGeom prst="rect">
            <a:avLst/>
          </a:prstGeom>
          <a:noFill/>
        </p:spPr>
        <p:txBody>
          <a:bodyPr wrap="none" rtlCol="0">
            <a:spAutoFit/>
          </a:bodyPr>
          <a:lstStyle/>
          <a:p>
            <a:r>
              <a:rPr lang="en-US" sz="2400" b="1" dirty="0" smtClean="0">
                <a:solidFill>
                  <a:schemeClr val="tx1">
                    <a:lumMod val="75000"/>
                    <a:lumOff val="25000"/>
                  </a:schemeClr>
                </a:solidFill>
              </a:rPr>
              <a:t>T = 4</a:t>
            </a:r>
            <a:endParaRPr lang="en-US" b="1" dirty="0">
              <a:solidFill>
                <a:schemeClr val="tx1">
                  <a:lumMod val="75000"/>
                  <a:lumOff val="25000"/>
                </a:schemeClr>
              </a:solidFill>
            </a:endParaRPr>
          </a:p>
        </p:txBody>
      </p:sp>
      <p:sp>
        <p:nvSpPr>
          <p:cNvPr id="42" name="TextBox 41"/>
          <p:cNvSpPr txBox="1"/>
          <p:nvPr/>
        </p:nvSpPr>
        <p:spPr>
          <a:xfrm>
            <a:off x="206657" y="6177815"/>
            <a:ext cx="1037463" cy="369332"/>
          </a:xfrm>
          <a:prstGeom prst="rect">
            <a:avLst/>
          </a:prstGeom>
          <a:noFill/>
        </p:spPr>
        <p:txBody>
          <a:bodyPr wrap="none" rtlCol="0">
            <a:spAutoFit/>
          </a:bodyPr>
          <a:lstStyle/>
          <a:p>
            <a:r>
              <a:rPr lang="en-US" dirty="0" smtClean="0"/>
              <a:t>120 </a:t>
            </a:r>
            <a:r>
              <a:rPr lang="en-US" dirty="0" err="1" smtClean="0"/>
              <a:t>mins</a:t>
            </a:r>
            <a:endParaRPr lang="en-US" sz="1400" dirty="0"/>
          </a:p>
        </p:txBody>
      </p:sp>
      <p:sp>
        <p:nvSpPr>
          <p:cNvPr id="43" name="Rectangle 42"/>
          <p:cNvSpPr/>
          <p:nvPr/>
        </p:nvSpPr>
        <p:spPr>
          <a:xfrm>
            <a:off x="1931628" y="2723707"/>
            <a:ext cx="152400" cy="15016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4" name="Rectangle 43"/>
          <p:cNvSpPr/>
          <p:nvPr/>
        </p:nvSpPr>
        <p:spPr>
          <a:xfrm>
            <a:off x="2200124" y="2723707"/>
            <a:ext cx="152400" cy="15016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5" name="Rectangle 44"/>
          <p:cNvSpPr/>
          <p:nvPr/>
        </p:nvSpPr>
        <p:spPr>
          <a:xfrm>
            <a:off x="2480977" y="2723707"/>
            <a:ext cx="152400" cy="150168"/>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8" name="Rectangle 47"/>
          <p:cNvSpPr/>
          <p:nvPr/>
        </p:nvSpPr>
        <p:spPr>
          <a:xfrm>
            <a:off x="6629400" y="2723707"/>
            <a:ext cx="152400" cy="15016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9" name="Rectangle 48"/>
          <p:cNvSpPr/>
          <p:nvPr/>
        </p:nvSpPr>
        <p:spPr>
          <a:xfrm>
            <a:off x="6897896" y="2723707"/>
            <a:ext cx="152400" cy="15016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0" name="Rectangle 49"/>
          <p:cNvSpPr/>
          <p:nvPr/>
        </p:nvSpPr>
        <p:spPr>
          <a:xfrm>
            <a:off x="7178749" y="2723707"/>
            <a:ext cx="152400" cy="150168"/>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cxnSp>
        <p:nvCxnSpPr>
          <p:cNvPr id="76" name="Straight Connector 75"/>
          <p:cNvCxnSpPr/>
          <p:nvPr/>
        </p:nvCxnSpPr>
        <p:spPr>
          <a:xfrm>
            <a:off x="1951074" y="3765972"/>
            <a:ext cx="625549"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77" name="Rectangle 76"/>
          <p:cNvSpPr/>
          <p:nvPr/>
        </p:nvSpPr>
        <p:spPr>
          <a:xfrm>
            <a:off x="1935125" y="3687540"/>
            <a:ext cx="152400" cy="15016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8" name="Rectangle 77"/>
          <p:cNvSpPr/>
          <p:nvPr/>
        </p:nvSpPr>
        <p:spPr>
          <a:xfrm>
            <a:off x="2203621" y="3687540"/>
            <a:ext cx="152400" cy="15016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9" name="Rectangle 78"/>
          <p:cNvSpPr/>
          <p:nvPr/>
        </p:nvSpPr>
        <p:spPr>
          <a:xfrm>
            <a:off x="2484474" y="3687540"/>
            <a:ext cx="152400" cy="150168"/>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cxnSp>
        <p:nvCxnSpPr>
          <p:cNvPr id="80" name="Straight Connector 79"/>
          <p:cNvCxnSpPr>
            <a:stCxn id="79" idx="3"/>
          </p:cNvCxnSpPr>
          <p:nvPr/>
        </p:nvCxnSpPr>
        <p:spPr>
          <a:xfrm>
            <a:off x="2636874" y="3762624"/>
            <a:ext cx="182525" cy="7508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81" name="Rectangle 80"/>
          <p:cNvSpPr/>
          <p:nvPr/>
        </p:nvSpPr>
        <p:spPr>
          <a:xfrm>
            <a:off x="2799953" y="3816771"/>
            <a:ext cx="152400" cy="150168"/>
          </a:xfrm>
          <a:prstGeom prst="rect">
            <a:avLst/>
          </a:prstGeom>
          <a:solidFill>
            <a:srgbClr val="FF00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t>1</a:t>
            </a:r>
            <a:endParaRPr lang="en-US" dirty="0"/>
          </a:p>
        </p:txBody>
      </p:sp>
      <p:sp>
        <p:nvSpPr>
          <p:cNvPr id="82" name="Rectangle 81"/>
          <p:cNvSpPr/>
          <p:nvPr/>
        </p:nvSpPr>
        <p:spPr>
          <a:xfrm>
            <a:off x="3068449" y="3816771"/>
            <a:ext cx="152400" cy="150168"/>
          </a:xfrm>
          <a:prstGeom prst="rect">
            <a:avLst/>
          </a:prstGeom>
          <a:solidFill>
            <a:srgbClr val="FF00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t>2</a:t>
            </a:r>
            <a:endParaRPr lang="en-US" dirty="0"/>
          </a:p>
        </p:txBody>
      </p:sp>
      <p:sp>
        <p:nvSpPr>
          <p:cNvPr id="84" name="Rectangle 83"/>
          <p:cNvSpPr/>
          <p:nvPr/>
        </p:nvSpPr>
        <p:spPr>
          <a:xfrm>
            <a:off x="3352799" y="3816771"/>
            <a:ext cx="152400" cy="150168"/>
          </a:xfrm>
          <a:prstGeom prst="rect">
            <a:avLst/>
          </a:prstGeom>
          <a:solidFill>
            <a:srgbClr val="FF0000"/>
          </a:solidFill>
          <a:ln>
            <a:solidFill>
              <a:srgbClr val="FF000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t>3</a:t>
            </a:r>
            <a:endParaRPr lang="en-US" dirty="0"/>
          </a:p>
        </p:txBody>
      </p:sp>
      <p:cxnSp>
        <p:nvCxnSpPr>
          <p:cNvPr id="95" name="Straight Connector 94"/>
          <p:cNvCxnSpPr/>
          <p:nvPr/>
        </p:nvCxnSpPr>
        <p:spPr>
          <a:xfrm>
            <a:off x="1954473" y="4754943"/>
            <a:ext cx="625549"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96" name="Rectangle 95"/>
          <p:cNvSpPr/>
          <p:nvPr/>
        </p:nvSpPr>
        <p:spPr>
          <a:xfrm>
            <a:off x="1938524" y="4676511"/>
            <a:ext cx="152400" cy="15016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7" name="Rectangle 96"/>
          <p:cNvSpPr/>
          <p:nvPr/>
        </p:nvSpPr>
        <p:spPr>
          <a:xfrm>
            <a:off x="2207020" y="4676511"/>
            <a:ext cx="152400" cy="15016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8" name="Rectangle 97"/>
          <p:cNvSpPr/>
          <p:nvPr/>
        </p:nvSpPr>
        <p:spPr>
          <a:xfrm>
            <a:off x="2487873" y="4676511"/>
            <a:ext cx="152400" cy="150168"/>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cxnSp>
        <p:nvCxnSpPr>
          <p:cNvPr id="99" name="Straight Connector 98"/>
          <p:cNvCxnSpPr>
            <a:stCxn id="98" idx="3"/>
          </p:cNvCxnSpPr>
          <p:nvPr/>
        </p:nvCxnSpPr>
        <p:spPr>
          <a:xfrm>
            <a:off x="2640273" y="4751595"/>
            <a:ext cx="182525" cy="7508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00" name="Rectangle 99"/>
          <p:cNvSpPr/>
          <p:nvPr/>
        </p:nvSpPr>
        <p:spPr>
          <a:xfrm>
            <a:off x="2803352" y="4805742"/>
            <a:ext cx="152400" cy="150168"/>
          </a:xfrm>
          <a:prstGeom prst="rect">
            <a:avLst/>
          </a:prstGeom>
          <a:solidFill>
            <a:srgbClr val="FF00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t>1</a:t>
            </a:r>
            <a:endParaRPr lang="en-US" dirty="0"/>
          </a:p>
        </p:txBody>
      </p:sp>
      <p:sp>
        <p:nvSpPr>
          <p:cNvPr id="101" name="Rectangle 100"/>
          <p:cNvSpPr/>
          <p:nvPr/>
        </p:nvSpPr>
        <p:spPr>
          <a:xfrm>
            <a:off x="3071848" y="4805742"/>
            <a:ext cx="152400" cy="150168"/>
          </a:xfrm>
          <a:prstGeom prst="rect">
            <a:avLst/>
          </a:prstGeom>
          <a:solidFill>
            <a:srgbClr val="FF00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t>2</a:t>
            </a:r>
            <a:endParaRPr lang="en-US" dirty="0"/>
          </a:p>
        </p:txBody>
      </p:sp>
      <p:sp>
        <p:nvSpPr>
          <p:cNvPr id="103" name="Rectangle 102"/>
          <p:cNvSpPr/>
          <p:nvPr/>
        </p:nvSpPr>
        <p:spPr>
          <a:xfrm>
            <a:off x="3356198" y="4805742"/>
            <a:ext cx="152400" cy="150168"/>
          </a:xfrm>
          <a:prstGeom prst="rect">
            <a:avLst/>
          </a:prstGeom>
          <a:solidFill>
            <a:srgbClr val="FF0000"/>
          </a:solidFill>
          <a:ln>
            <a:solidFill>
              <a:srgbClr val="FF000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t>3</a:t>
            </a:r>
            <a:endParaRPr lang="en-US" dirty="0"/>
          </a:p>
        </p:txBody>
      </p:sp>
      <p:sp>
        <p:nvSpPr>
          <p:cNvPr id="104" name="Freeform 103"/>
          <p:cNvSpPr/>
          <p:nvPr/>
        </p:nvSpPr>
        <p:spPr>
          <a:xfrm>
            <a:off x="1639219" y="4866125"/>
            <a:ext cx="2186648" cy="287079"/>
          </a:xfrm>
          <a:custGeom>
            <a:avLst/>
            <a:gdLst>
              <a:gd name="connsiteX0" fmla="*/ 1918951 w 2186648"/>
              <a:gd name="connsiteY0" fmla="*/ 0 h 287079"/>
              <a:gd name="connsiteX1" fmla="*/ 2035910 w 2186648"/>
              <a:gd name="connsiteY1" fmla="*/ 116958 h 287079"/>
              <a:gd name="connsiteX2" fmla="*/ 111417 w 2186648"/>
              <a:gd name="connsiteY2" fmla="*/ 191386 h 287079"/>
              <a:gd name="connsiteX3" fmla="*/ 398496 w 2186648"/>
              <a:gd name="connsiteY3" fmla="*/ 287079 h 287079"/>
            </a:gdLst>
            <a:ahLst/>
            <a:cxnLst>
              <a:cxn ang="0">
                <a:pos x="connsiteX0" y="connsiteY0"/>
              </a:cxn>
              <a:cxn ang="0">
                <a:pos x="connsiteX1" y="connsiteY1"/>
              </a:cxn>
              <a:cxn ang="0">
                <a:pos x="connsiteX2" y="connsiteY2"/>
              </a:cxn>
              <a:cxn ang="0">
                <a:pos x="connsiteX3" y="connsiteY3"/>
              </a:cxn>
            </a:cxnLst>
            <a:rect l="l" t="t" r="r" b="b"/>
            <a:pathLst>
              <a:path w="2186648" h="287079">
                <a:moveTo>
                  <a:pt x="1918951" y="0"/>
                </a:moveTo>
                <a:cubicBezTo>
                  <a:pt x="2128058" y="42530"/>
                  <a:pt x="2337166" y="85060"/>
                  <a:pt x="2035910" y="116958"/>
                </a:cubicBezTo>
                <a:cubicBezTo>
                  <a:pt x="1734654" y="148856"/>
                  <a:pt x="384319" y="163033"/>
                  <a:pt x="111417" y="191386"/>
                </a:cubicBezTo>
                <a:cubicBezTo>
                  <a:pt x="-161485" y="219739"/>
                  <a:pt x="118505" y="253409"/>
                  <a:pt x="398496" y="287079"/>
                </a:cubicBezTo>
              </a:path>
            </a:pathLst>
          </a:cu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5" name="Rectangle 104"/>
          <p:cNvSpPr/>
          <p:nvPr/>
        </p:nvSpPr>
        <p:spPr>
          <a:xfrm>
            <a:off x="2030696" y="5086440"/>
            <a:ext cx="152400" cy="150168"/>
          </a:xfrm>
          <a:prstGeom prst="rect">
            <a:avLst/>
          </a:prstGeom>
          <a:solidFill>
            <a:srgbClr val="FF00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t>4</a:t>
            </a:r>
            <a:endParaRPr lang="en-US" dirty="0"/>
          </a:p>
        </p:txBody>
      </p:sp>
      <p:sp>
        <p:nvSpPr>
          <p:cNvPr id="106" name="Rectangle 105"/>
          <p:cNvSpPr/>
          <p:nvPr/>
        </p:nvSpPr>
        <p:spPr>
          <a:xfrm>
            <a:off x="2299192" y="5086440"/>
            <a:ext cx="152400" cy="150168"/>
          </a:xfrm>
          <a:prstGeom prst="rect">
            <a:avLst/>
          </a:prstGeom>
          <a:solidFill>
            <a:srgbClr val="FF00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t>5</a:t>
            </a:r>
            <a:endParaRPr lang="en-US" dirty="0"/>
          </a:p>
        </p:txBody>
      </p:sp>
      <p:sp>
        <p:nvSpPr>
          <p:cNvPr id="108" name="Rectangle 107"/>
          <p:cNvSpPr/>
          <p:nvPr/>
        </p:nvSpPr>
        <p:spPr>
          <a:xfrm>
            <a:off x="2583542" y="5086440"/>
            <a:ext cx="152400" cy="150168"/>
          </a:xfrm>
          <a:prstGeom prst="rect">
            <a:avLst/>
          </a:prstGeom>
          <a:solidFill>
            <a:srgbClr val="FF0000"/>
          </a:solidFill>
          <a:ln>
            <a:solidFill>
              <a:srgbClr val="FF000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t>6</a:t>
            </a:r>
            <a:endParaRPr lang="en-US" dirty="0"/>
          </a:p>
        </p:txBody>
      </p:sp>
      <p:cxnSp>
        <p:nvCxnSpPr>
          <p:cNvPr id="114" name="Straight Connector 113"/>
          <p:cNvCxnSpPr/>
          <p:nvPr/>
        </p:nvCxnSpPr>
        <p:spPr>
          <a:xfrm>
            <a:off x="1947577" y="5791596"/>
            <a:ext cx="625549"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15" name="Rectangle 114"/>
          <p:cNvSpPr/>
          <p:nvPr/>
        </p:nvSpPr>
        <p:spPr>
          <a:xfrm>
            <a:off x="1931628" y="5664201"/>
            <a:ext cx="152400" cy="15016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6" name="Rectangle 115"/>
          <p:cNvSpPr/>
          <p:nvPr/>
        </p:nvSpPr>
        <p:spPr>
          <a:xfrm>
            <a:off x="2200124" y="5664201"/>
            <a:ext cx="152400" cy="15016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7" name="Rectangle 116"/>
          <p:cNvSpPr/>
          <p:nvPr/>
        </p:nvSpPr>
        <p:spPr>
          <a:xfrm>
            <a:off x="2480977" y="5664201"/>
            <a:ext cx="152400" cy="150168"/>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cxnSp>
        <p:nvCxnSpPr>
          <p:cNvPr id="118" name="Straight Connector 117"/>
          <p:cNvCxnSpPr/>
          <p:nvPr/>
        </p:nvCxnSpPr>
        <p:spPr>
          <a:xfrm>
            <a:off x="2633377" y="5788248"/>
            <a:ext cx="182525" cy="7508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19" name="Rectangle 118"/>
          <p:cNvSpPr/>
          <p:nvPr/>
        </p:nvSpPr>
        <p:spPr>
          <a:xfrm>
            <a:off x="2796456" y="5842395"/>
            <a:ext cx="152400" cy="150168"/>
          </a:xfrm>
          <a:prstGeom prst="rect">
            <a:avLst/>
          </a:prstGeom>
          <a:solidFill>
            <a:srgbClr val="FF00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t>1</a:t>
            </a:r>
            <a:endParaRPr lang="en-US" dirty="0"/>
          </a:p>
        </p:txBody>
      </p:sp>
      <p:sp>
        <p:nvSpPr>
          <p:cNvPr id="120" name="Rectangle 119"/>
          <p:cNvSpPr/>
          <p:nvPr/>
        </p:nvSpPr>
        <p:spPr>
          <a:xfrm>
            <a:off x="3064952" y="5842395"/>
            <a:ext cx="152400" cy="150168"/>
          </a:xfrm>
          <a:prstGeom prst="rect">
            <a:avLst/>
          </a:prstGeom>
          <a:solidFill>
            <a:srgbClr val="FF00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t>2</a:t>
            </a:r>
            <a:endParaRPr lang="en-US" dirty="0"/>
          </a:p>
        </p:txBody>
      </p:sp>
      <p:sp>
        <p:nvSpPr>
          <p:cNvPr id="122" name="Rectangle 121"/>
          <p:cNvSpPr/>
          <p:nvPr/>
        </p:nvSpPr>
        <p:spPr>
          <a:xfrm>
            <a:off x="3349302" y="5842395"/>
            <a:ext cx="152400" cy="150168"/>
          </a:xfrm>
          <a:prstGeom prst="rect">
            <a:avLst/>
          </a:prstGeom>
          <a:solidFill>
            <a:srgbClr val="FF0000"/>
          </a:solidFill>
          <a:ln>
            <a:solidFill>
              <a:srgbClr val="FF000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t>3</a:t>
            </a:r>
            <a:endParaRPr lang="en-US" dirty="0"/>
          </a:p>
        </p:txBody>
      </p:sp>
      <p:sp>
        <p:nvSpPr>
          <p:cNvPr id="123" name="Freeform 122"/>
          <p:cNvSpPr/>
          <p:nvPr/>
        </p:nvSpPr>
        <p:spPr>
          <a:xfrm>
            <a:off x="1632323" y="5902778"/>
            <a:ext cx="2186648" cy="287079"/>
          </a:xfrm>
          <a:custGeom>
            <a:avLst/>
            <a:gdLst>
              <a:gd name="connsiteX0" fmla="*/ 1918951 w 2186648"/>
              <a:gd name="connsiteY0" fmla="*/ 0 h 287079"/>
              <a:gd name="connsiteX1" fmla="*/ 2035910 w 2186648"/>
              <a:gd name="connsiteY1" fmla="*/ 116958 h 287079"/>
              <a:gd name="connsiteX2" fmla="*/ 111417 w 2186648"/>
              <a:gd name="connsiteY2" fmla="*/ 191386 h 287079"/>
              <a:gd name="connsiteX3" fmla="*/ 398496 w 2186648"/>
              <a:gd name="connsiteY3" fmla="*/ 287079 h 287079"/>
            </a:gdLst>
            <a:ahLst/>
            <a:cxnLst>
              <a:cxn ang="0">
                <a:pos x="connsiteX0" y="connsiteY0"/>
              </a:cxn>
              <a:cxn ang="0">
                <a:pos x="connsiteX1" y="connsiteY1"/>
              </a:cxn>
              <a:cxn ang="0">
                <a:pos x="connsiteX2" y="connsiteY2"/>
              </a:cxn>
              <a:cxn ang="0">
                <a:pos x="connsiteX3" y="connsiteY3"/>
              </a:cxn>
            </a:cxnLst>
            <a:rect l="l" t="t" r="r" b="b"/>
            <a:pathLst>
              <a:path w="2186648" h="287079">
                <a:moveTo>
                  <a:pt x="1918951" y="0"/>
                </a:moveTo>
                <a:cubicBezTo>
                  <a:pt x="2128058" y="42530"/>
                  <a:pt x="2337166" y="85060"/>
                  <a:pt x="2035910" y="116958"/>
                </a:cubicBezTo>
                <a:cubicBezTo>
                  <a:pt x="1734654" y="148856"/>
                  <a:pt x="384319" y="163033"/>
                  <a:pt x="111417" y="191386"/>
                </a:cubicBezTo>
                <a:cubicBezTo>
                  <a:pt x="-161485" y="219739"/>
                  <a:pt x="118505" y="253409"/>
                  <a:pt x="398496" y="287079"/>
                </a:cubicBezTo>
              </a:path>
            </a:pathLst>
          </a:cu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4" name="Rectangle 123"/>
          <p:cNvSpPr/>
          <p:nvPr/>
        </p:nvSpPr>
        <p:spPr>
          <a:xfrm>
            <a:off x="2023800" y="6123093"/>
            <a:ext cx="152400" cy="150168"/>
          </a:xfrm>
          <a:prstGeom prst="rect">
            <a:avLst/>
          </a:prstGeom>
          <a:solidFill>
            <a:srgbClr val="FF00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t>4</a:t>
            </a:r>
            <a:endParaRPr lang="en-US" dirty="0"/>
          </a:p>
        </p:txBody>
      </p:sp>
      <p:sp>
        <p:nvSpPr>
          <p:cNvPr id="125" name="Rectangle 124"/>
          <p:cNvSpPr/>
          <p:nvPr/>
        </p:nvSpPr>
        <p:spPr>
          <a:xfrm>
            <a:off x="2292296" y="6123093"/>
            <a:ext cx="152400" cy="150168"/>
          </a:xfrm>
          <a:prstGeom prst="rect">
            <a:avLst/>
          </a:prstGeom>
          <a:solidFill>
            <a:srgbClr val="FF00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t>5</a:t>
            </a:r>
            <a:endParaRPr lang="en-US" dirty="0"/>
          </a:p>
        </p:txBody>
      </p:sp>
      <p:sp>
        <p:nvSpPr>
          <p:cNvPr id="127" name="Rectangle 126"/>
          <p:cNvSpPr/>
          <p:nvPr/>
        </p:nvSpPr>
        <p:spPr>
          <a:xfrm>
            <a:off x="2576646" y="6123093"/>
            <a:ext cx="152400" cy="150168"/>
          </a:xfrm>
          <a:prstGeom prst="rect">
            <a:avLst/>
          </a:prstGeom>
          <a:solidFill>
            <a:srgbClr val="FF0000"/>
          </a:solidFill>
          <a:ln>
            <a:solidFill>
              <a:srgbClr val="FF000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t>6</a:t>
            </a:r>
            <a:endParaRPr lang="en-US" dirty="0"/>
          </a:p>
        </p:txBody>
      </p:sp>
      <p:cxnSp>
        <p:nvCxnSpPr>
          <p:cNvPr id="128" name="Straight Connector 127"/>
          <p:cNvCxnSpPr/>
          <p:nvPr/>
        </p:nvCxnSpPr>
        <p:spPr>
          <a:xfrm>
            <a:off x="2749473" y="6196485"/>
            <a:ext cx="182525" cy="7508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29" name="Rectangle 128"/>
          <p:cNvSpPr/>
          <p:nvPr/>
        </p:nvSpPr>
        <p:spPr>
          <a:xfrm>
            <a:off x="2912552" y="6250632"/>
            <a:ext cx="152400" cy="150168"/>
          </a:xfrm>
          <a:prstGeom prst="rect">
            <a:avLst/>
          </a:prstGeom>
          <a:solidFill>
            <a:srgbClr val="FF00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t>7</a:t>
            </a:r>
            <a:endParaRPr lang="en-US" dirty="0"/>
          </a:p>
        </p:txBody>
      </p:sp>
      <p:sp>
        <p:nvSpPr>
          <p:cNvPr id="130" name="Rectangle 129"/>
          <p:cNvSpPr/>
          <p:nvPr/>
        </p:nvSpPr>
        <p:spPr>
          <a:xfrm>
            <a:off x="3181048" y="6250632"/>
            <a:ext cx="152400" cy="150168"/>
          </a:xfrm>
          <a:prstGeom prst="rect">
            <a:avLst/>
          </a:prstGeom>
          <a:solidFill>
            <a:srgbClr val="FF0000"/>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solidFill>
                  <a:srgbClr val="00B0F0"/>
                </a:solidFill>
              </a:rPr>
              <a:t>8</a:t>
            </a:r>
            <a:endParaRPr lang="en-US" dirty="0">
              <a:solidFill>
                <a:srgbClr val="00B0F0"/>
              </a:solidFill>
            </a:endParaRPr>
          </a:p>
        </p:txBody>
      </p:sp>
      <p:sp>
        <p:nvSpPr>
          <p:cNvPr id="132" name="Rectangle 131"/>
          <p:cNvSpPr/>
          <p:nvPr/>
        </p:nvSpPr>
        <p:spPr>
          <a:xfrm>
            <a:off x="3465398" y="6250632"/>
            <a:ext cx="152400" cy="150168"/>
          </a:xfrm>
          <a:prstGeom prst="rect">
            <a:avLst/>
          </a:prstGeom>
          <a:solidFill>
            <a:srgbClr val="FF0000"/>
          </a:solidFill>
          <a:ln>
            <a:solidFill>
              <a:srgbClr val="FF000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t>9</a:t>
            </a:r>
            <a:endParaRPr lang="en-US" dirty="0"/>
          </a:p>
        </p:txBody>
      </p:sp>
      <p:cxnSp>
        <p:nvCxnSpPr>
          <p:cNvPr id="157" name="Straight Connector 156"/>
          <p:cNvCxnSpPr/>
          <p:nvPr/>
        </p:nvCxnSpPr>
        <p:spPr>
          <a:xfrm>
            <a:off x="6675475" y="3789930"/>
            <a:ext cx="625549"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58" name="Rectangle 157"/>
          <p:cNvSpPr/>
          <p:nvPr/>
        </p:nvSpPr>
        <p:spPr>
          <a:xfrm>
            <a:off x="6659526" y="3711498"/>
            <a:ext cx="152400" cy="15016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59" name="Rectangle 158"/>
          <p:cNvSpPr/>
          <p:nvPr/>
        </p:nvSpPr>
        <p:spPr>
          <a:xfrm>
            <a:off x="6928022" y="3711498"/>
            <a:ext cx="152400" cy="15016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60" name="Rectangle 159"/>
          <p:cNvSpPr/>
          <p:nvPr/>
        </p:nvSpPr>
        <p:spPr>
          <a:xfrm>
            <a:off x="7199388" y="3825490"/>
            <a:ext cx="152400" cy="150168"/>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cxnSp>
        <p:nvCxnSpPr>
          <p:cNvPr id="161" name="Straight Connector 160"/>
          <p:cNvCxnSpPr>
            <a:stCxn id="160" idx="3"/>
          </p:cNvCxnSpPr>
          <p:nvPr/>
        </p:nvCxnSpPr>
        <p:spPr>
          <a:xfrm>
            <a:off x="7351788" y="3900574"/>
            <a:ext cx="182525" cy="75084"/>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sp>
        <p:nvSpPr>
          <p:cNvPr id="162" name="Rectangle 161"/>
          <p:cNvSpPr/>
          <p:nvPr/>
        </p:nvSpPr>
        <p:spPr>
          <a:xfrm>
            <a:off x="7514867" y="3954721"/>
            <a:ext cx="152400" cy="150168"/>
          </a:xfrm>
          <a:prstGeom prst="rect">
            <a:avLst/>
          </a:prstGeom>
          <a:solidFill>
            <a:srgbClr val="0070C0"/>
          </a:solidFill>
          <a:ln>
            <a:solidFill>
              <a:srgbClr val="0070C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t>1</a:t>
            </a:r>
            <a:endParaRPr lang="en-US" dirty="0"/>
          </a:p>
        </p:txBody>
      </p:sp>
      <p:sp>
        <p:nvSpPr>
          <p:cNvPr id="166" name="Rectangle 165"/>
          <p:cNvSpPr/>
          <p:nvPr/>
        </p:nvSpPr>
        <p:spPr>
          <a:xfrm>
            <a:off x="3942954" y="5177277"/>
            <a:ext cx="152400" cy="150168"/>
          </a:xfrm>
          <a:prstGeom prst="rect">
            <a:avLst/>
          </a:prstGeom>
          <a:solidFill>
            <a:srgbClr val="0070C0"/>
          </a:solidFill>
          <a:ln>
            <a:solidFill>
              <a:srgbClr val="0070C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t>1</a:t>
            </a:r>
            <a:endParaRPr lang="en-US" dirty="0"/>
          </a:p>
        </p:txBody>
      </p:sp>
      <p:sp>
        <p:nvSpPr>
          <p:cNvPr id="167" name="Rectangle 166"/>
          <p:cNvSpPr/>
          <p:nvPr/>
        </p:nvSpPr>
        <p:spPr>
          <a:xfrm>
            <a:off x="4019154" y="3800166"/>
            <a:ext cx="152400" cy="150168"/>
          </a:xfrm>
          <a:prstGeom prst="rect">
            <a:avLst/>
          </a:prstGeom>
          <a:solidFill>
            <a:srgbClr val="FF00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t>1</a:t>
            </a:r>
            <a:endParaRPr lang="en-US" dirty="0"/>
          </a:p>
        </p:txBody>
      </p:sp>
      <p:sp>
        <p:nvSpPr>
          <p:cNvPr id="168" name="Rectangle 167"/>
          <p:cNvSpPr/>
          <p:nvPr/>
        </p:nvSpPr>
        <p:spPr>
          <a:xfrm>
            <a:off x="4287650" y="3800166"/>
            <a:ext cx="152400" cy="150168"/>
          </a:xfrm>
          <a:prstGeom prst="rect">
            <a:avLst/>
          </a:prstGeom>
          <a:solidFill>
            <a:srgbClr val="FF00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t>2</a:t>
            </a:r>
            <a:endParaRPr lang="en-US" dirty="0"/>
          </a:p>
        </p:txBody>
      </p:sp>
      <p:sp>
        <p:nvSpPr>
          <p:cNvPr id="170" name="Rectangle 169"/>
          <p:cNvSpPr/>
          <p:nvPr/>
        </p:nvSpPr>
        <p:spPr>
          <a:xfrm>
            <a:off x="4572000" y="3800166"/>
            <a:ext cx="152400" cy="150168"/>
          </a:xfrm>
          <a:prstGeom prst="rect">
            <a:avLst/>
          </a:prstGeom>
          <a:solidFill>
            <a:srgbClr val="FF0000"/>
          </a:solidFill>
          <a:ln>
            <a:solidFill>
              <a:srgbClr val="FF000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t>3</a:t>
            </a:r>
            <a:endParaRPr lang="en-US" dirty="0"/>
          </a:p>
        </p:txBody>
      </p:sp>
      <p:cxnSp>
        <p:nvCxnSpPr>
          <p:cNvPr id="171" name="Straight Connector 170"/>
          <p:cNvCxnSpPr/>
          <p:nvPr/>
        </p:nvCxnSpPr>
        <p:spPr>
          <a:xfrm>
            <a:off x="6674467" y="4769644"/>
            <a:ext cx="625549"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72" name="Rectangle 171"/>
          <p:cNvSpPr/>
          <p:nvPr/>
        </p:nvSpPr>
        <p:spPr>
          <a:xfrm>
            <a:off x="6658518" y="4691212"/>
            <a:ext cx="152400" cy="15016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73" name="Rectangle 172"/>
          <p:cNvSpPr/>
          <p:nvPr/>
        </p:nvSpPr>
        <p:spPr>
          <a:xfrm>
            <a:off x="6927014" y="4691212"/>
            <a:ext cx="152400" cy="15016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74" name="Rectangle 173"/>
          <p:cNvSpPr/>
          <p:nvPr/>
        </p:nvSpPr>
        <p:spPr>
          <a:xfrm>
            <a:off x="7207867" y="4691212"/>
            <a:ext cx="152400" cy="150168"/>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cxnSp>
        <p:nvCxnSpPr>
          <p:cNvPr id="175" name="Straight Connector 174"/>
          <p:cNvCxnSpPr>
            <a:stCxn id="174" idx="3"/>
          </p:cNvCxnSpPr>
          <p:nvPr/>
        </p:nvCxnSpPr>
        <p:spPr>
          <a:xfrm>
            <a:off x="7360267" y="4766296"/>
            <a:ext cx="182525" cy="75084"/>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sp>
        <p:nvSpPr>
          <p:cNvPr id="176" name="Rectangle 175"/>
          <p:cNvSpPr/>
          <p:nvPr/>
        </p:nvSpPr>
        <p:spPr>
          <a:xfrm>
            <a:off x="7523346" y="4820443"/>
            <a:ext cx="152400" cy="150168"/>
          </a:xfrm>
          <a:prstGeom prst="rect">
            <a:avLst/>
          </a:prstGeom>
          <a:solidFill>
            <a:srgbClr val="0070C0"/>
          </a:solidFill>
          <a:ln>
            <a:solidFill>
              <a:srgbClr val="0070C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t>1</a:t>
            </a:r>
            <a:endParaRPr lang="en-US" dirty="0"/>
          </a:p>
        </p:txBody>
      </p:sp>
      <p:sp>
        <p:nvSpPr>
          <p:cNvPr id="177" name="Rectangle 176"/>
          <p:cNvSpPr/>
          <p:nvPr/>
        </p:nvSpPr>
        <p:spPr>
          <a:xfrm>
            <a:off x="7791842" y="4820443"/>
            <a:ext cx="152400" cy="150168"/>
          </a:xfrm>
          <a:prstGeom prst="rect">
            <a:avLst/>
          </a:prstGeom>
          <a:solidFill>
            <a:srgbClr val="0070C0"/>
          </a:solidFill>
          <a:ln>
            <a:solidFill>
              <a:srgbClr val="0070C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t>2</a:t>
            </a:r>
            <a:endParaRPr lang="en-US" dirty="0"/>
          </a:p>
        </p:txBody>
      </p:sp>
      <p:cxnSp>
        <p:nvCxnSpPr>
          <p:cNvPr id="185" name="Straight Connector 184"/>
          <p:cNvCxnSpPr/>
          <p:nvPr/>
        </p:nvCxnSpPr>
        <p:spPr>
          <a:xfrm>
            <a:off x="6658397" y="5728690"/>
            <a:ext cx="625549"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86" name="Rectangle 185"/>
          <p:cNvSpPr/>
          <p:nvPr/>
        </p:nvSpPr>
        <p:spPr>
          <a:xfrm>
            <a:off x="6642448" y="5650258"/>
            <a:ext cx="152400" cy="15016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87" name="Rectangle 186"/>
          <p:cNvSpPr/>
          <p:nvPr/>
        </p:nvSpPr>
        <p:spPr>
          <a:xfrm>
            <a:off x="6910944" y="5650258"/>
            <a:ext cx="152400" cy="15016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88" name="Rectangle 187"/>
          <p:cNvSpPr/>
          <p:nvPr/>
        </p:nvSpPr>
        <p:spPr>
          <a:xfrm>
            <a:off x="7191797" y="5650258"/>
            <a:ext cx="152400" cy="150168"/>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cxnSp>
        <p:nvCxnSpPr>
          <p:cNvPr id="189" name="Straight Connector 188"/>
          <p:cNvCxnSpPr>
            <a:stCxn id="188" idx="3"/>
          </p:cNvCxnSpPr>
          <p:nvPr/>
        </p:nvCxnSpPr>
        <p:spPr>
          <a:xfrm>
            <a:off x="7344197" y="5725342"/>
            <a:ext cx="182525" cy="75084"/>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sp>
        <p:nvSpPr>
          <p:cNvPr id="190" name="Rectangle 189"/>
          <p:cNvSpPr/>
          <p:nvPr/>
        </p:nvSpPr>
        <p:spPr>
          <a:xfrm>
            <a:off x="7524354" y="5715000"/>
            <a:ext cx="152400" cy="150168"/>
          </a:xfrm>
          <a:prstGeom prst="rect">
            <a:avLst/>
          </a:prstGeom>
          <a:solidFill>
            <a:srgbClr val="0070C0"/>
          </a:solidFill>
          <a:ln>
            <a:solidFill>
              <a:srgbClr val="0070C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t>1</a:t>
            </a:r>
            <a:endParaRPr lang="en-US" dirty="0"/>
          </a:p>
        </p:txBody>
      </p:sp>
      <p:sp>
        <p:nvSpPr>
          <p:cNvPr id="191" name="Rectangle 190"/>
          <p:cNvSpPr/>
          <p:nvPr/>
        </p:nvSpPr>
        <p:spPr>
          <a:xfrm>
            <a:off x="7792850" y="5715000"/>
            <a:ext cx="152400" cy="150168"/>
          </a:xfrm>
          <a:prstGeom prst="rect">
            <a:avLst/>
          </a:prstGeom>
          <a:solidFill>
            <a:srgbClr val="0070C0"/>
          </a:solidFill>
          <a:ln>
            <a:solidFill>
              <a:srgbClr val="0070C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t>2</a:t>
            </a:r>
            <a:endParaRPr lang="en-US" dirty="0"/>
          </a:p>
        </p:txBody>
      </p:sp>
      <p:sp>
        <p:nvSpPr>
          <p:cNvPr id="193" name="Rectangle 192"/>
          <p:cNvSpPr/>
          <p:nvPr/>
        </p:nvSpPr>
        <p:spPr>
          <a:xfrm>
            <a:off x="8077200" y="5715000"/>
            <a:ext cx="152400" cy="150168"/>
          </a:xfrm>
          <a:prstGeom prst="rect">
            <a:avLst/>
          </a:prstGeom>
          <a:solidFill>
            <a:srgbClr val="0070C0"/>
          </a:solidFill>
          <a:ln>
            <a:solidFill>
              <a:srgbClr val="0070C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t>3</a:t>
            </a:r>
            <a:endParaRPr lang="en-US" dirty="0"/>
          </a:p>
        </p:txBody>
      </p:sp>
      <p:sp>
        <p:nvSpPr>
          <p:cNvPr id="200" name="Rectangle 199"/>
          <p:cNvSpPr/>
          <p:nvPr/>
        </p:nvSpPr>
        <p:spPr>
          <a:xfrm>
            <a:off x="5695787" y="4727310"/>
            <a:ext cx="152400" cy="150168"/>
          </a:xfrm>
          <a:prstGeom prst="rect">
            <a:avLst/>
          </a:prstGeom>
          <a:solidFill>
            <a:srgbClr val="FF00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t>1</a:t>
            </a:r>
            <a:endParaRPr lang="en-US" dirty="0"/>
          </a:p>
        </p:txBody>
      </p:sp>
      <p:sp>
        <p:nvSpPr>
          <p:cNvPr id="201" name="Rectangle 200"/>
          <p:cNvSpPr/>
          <p:nvPr/>
        </p:nvSpPr>
        <p:spPr>
          <a:xfrm>
            <a:off x="5964283" y="4727310"/>
            <a:ext cx="152400" cy="150168"/>
          </a:xfrm>
          <a:prstGeom prst="rect">
            <a:avLst/>
          </a:prstGeom>
          <a:solidFill>
            <a:srgbClr val="FF00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t>2</a:t>
            </a:r>
            <a:endParaRPr lang="en-US" dirty="0"/>
          </a:p>
        </p:txBody>
      </p:sp>
      <p:sp>
        <p:nvSpPr>
          <p:cNvPr id="203" name="Rectangle 202"/>
          <p:cNvSpPr/>
          <p:nvPr/>
        </p:nvSpPr>
        <p:spPr>
          <a:xfrm>
            <a:off x="6248633" y="4727310"/>
            <a:ext cx="152400" cy="150168"/>
          </a:xfrm>
          <a:prstGeom prst="rect">
            <a:avLst/>
          </a:prstGeom>
          <a:solidFill>
            <a:srgbClr val="FF0000"/>
          </a:solidFill>
          <a:ln>
            <a:solidFill>
              <a:srgbClr val="FF000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t>3</a:t>
            </a:r>
            <a:endParaRPr lang="en-US" dirty="0"/>
          </a:p>
        </p:txBody>
      </p:sp>
      <p:cxnSp>
        <p:nvCxnSpPr>
          <p:cNvPr id="204" name="Straight Connector 203"/>
          <p:cNvCxnSpPr/>
          <p:nvPr/>
        </p:nvCxnSpPr>
        <p:spPr>
          <a:xfrm>
            <a:off x="4035057" y="4805064"/>
            <a:ext cx="625549"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205" name="Rectangle 204"/>
          <p:cNvSpPr/>
          <p:nvPr/>
        </p:nvSpPr>
        <p:spPr>
          <a:xfrm>
            <a:off x="4019108" y="4726632"/>
            <a:ext cx="152400" cy="150168"/>
          </a:xfrm>
          <a:prstGeom prst="rect">
            <a:avLst/>
          </a:prstGeom>
          <a:solidFill>
            <a:srgbClr val="FF00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t>4</a:t>
            </a:r>
            <a:endParaRPr lang="en-US" dirty="0"/>
          </a:p>
        </p:txBody>
      </p:sp>
      <p:sp>
        <p:nvSpPr>
          <p:cNvPr id="206" name="Rectangle 205"/>
          <p:cNvSpPr/>
          <p:nvPr/>
        </p:nvSpPr>
        <p:spPr>
          <a:xfrm>
            <a:off x="4287604" y="4726632"/>
            <a:ext cx="152400" cy="150168"/>
          </a:xfrm>
          <a:prstGeom prst="rect">
            <a:avLst/>
          </a:prstGeom>
          <a:solidFill>
            <a:srgbClr val="FF00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t>5</a:t>
            </a:r>
            <a:endParaRPr lang="en-US" dirty="0"/>
          </a:p>
        </p:txBody>
      </p:sp>
      <p:sp>
        <p:nvSpPr>
          <p:cNvPr id="207" name="Rectangle 206"/>
          <p:cNvSpPr/>
          <p:nvPr/>
        </p:nvSpPr>
        <p:spPr>
          <a:xfrm>
            <a:off x="4571954" y="4726632"/>
            <a:ext cx="152400" cy="150168"/>
          </a:xfrm>
          <a:prstGeom prst="rect">
            <a:avLst/>
          </a:prstGeom>
          <a:solidFill>
            <a:srgbClr val="FF0000"/>
          </a:solidFill>
          <a:ln>
            <a:solidFill>
              <a:srgbClr val="FF000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t>6</a:t>
            </a:r>
            <a:endParaRPr lang="en-US" dirty="0"/>
          </a:p>
        </p:txBody>
      </p:sp>
      <p:sp>
        <p:nvSpPr>
          <p:cNvPr id="208" name="Rectangle 207"/>
          <p:cNvSpPr/>
          <p:nvPr/>
        </p:nvSpPr>
        <p:spPr>
          <a:xfrm>
            <a:off x="6096000" y="5177277"/>
            <a:ext cx="152400" cy="150168"/>
          </a:xfrm>
          <a:prstGeom prst="rect">
            <a:avLst/>
          </a:prstGeom>
          <a:solidFill>
            <a:srgbClr val="0070C0"/>
          </a:solidFill>
          <a:ln>
            <a:solidFill>
              <a:srgbClr val="0070C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t>2</a:t>
            </a:r>
            <a:endParaRPr lang="en-US" dirty="0"/>
          </a:p>
        </p:txBody>
      </p:sp>
      <p:sp>
        <p:nvSpPr>
          <p:cNvPr id="210" name="Rectangle 209"/>
          <p:cNvSpPr/>
          <p:nvPr/>
        </p:nvSpPr>
        <p:spPr>
          <a:xfrm>
            <a:off x="6096000" y="4223647"/>
            <a:ext cx="152400" cy="150168"/>
          </a:xfrm>
          <a:prstGeom prst="rect">
            <a:avLst/>
          </a:prstGeom>
          <a:solidFill>
            <a:srgbClr val="0070C0"/>
          </a:solidFill>
          <a:ln>
            <a:solidFill>
              <a:srgbClr val="0070C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t>1</a:t>
            </a:r>
            <a:endParaRPr lang="en-US" dirty="0"/>
          </a:p>
        </p:txBody>
      </p:sp>
      <p:cxnSp>
        <p:nvCxnSpPr>
          <p:cNvPr id="212" name="Straight Connector 211"/>
          <p:cNvCxnSpPr/>
          <p:nvPr/>
        </p:nvCxnSpPr>
        <p:spPr>
          <a:xfrm flipV="1">
            <a:off x="4114800" y="5161524"/>
            <a:ext cx="185141" cy="67393"/>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14" name="Straight Connector 213"/>
          <p:cNvCxnSpPr/>
          <p:nvPr/>
        </p:nvCxnSpPr>
        <p:spPr>
          <a:xfrm>
            <a:off x="4121624" y="5259622"/>
            <a:ext cx="188261" cy="0"/>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p:cNvCxnSpPr/>
          <p:nvPr/>
        </p:nvCxnSpPr>
        <p:spPr>
          <a:xfrm>
            <a:off x="4121624" y="5289903"/>
            <a:ext cx="178317" cy="37542"/>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p:cNvCxnSpPr/>
          <p:nvPr/>
        </p:nvCxnSpPr>
        <p:spPr>
          <a:xfrm flipV="1">
            <a:off x="6300078" y="4200633"/>
            <a:ext cx="185141" cy="67393"/>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p:cNvCxnSpPr/>
          <p:nvPr/>
        </p:nvCxnSpPr>
        <p:spPr>
          <a:xfrm>
            <a:off x="6306902" y="4298731"/>
            <a:ext cx="188261" cy="0"/>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24" name="Straight Connector 223"/>
          <p:cNvCxnSpPr/>
          <p:nvPr/>
        </p:nvCxnSpPr>
        <p:spPr>
          <a:xfrm>
            <a:off x="6306902" y="4329012"/>
            <a:ext cx="178317" cy="37542"/>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25" name="Straight Connector 224"/>
          <p:cNvCxnSpPr/>
          <p:nvPr/>
        </p:nvCxnSpPr>
        <p:spPr>
          <a:xfrm flipV="1">
            <a:off x="6280141" y="5147680"/>
            <a:ext cx="185141" cy="67393"/>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p:cNvCxnSpPr/>
          <p:nvPr/>
        </p:nvCxnSpPr>
        <p:spPr>
          <a:xfrm>
            <a:off x="6286965" y="5245778"/>
            <a:ext cx="188261" cy="0"/>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27" name="Straight Connector 226"/>
          <p:cNvCxnSpPr/>
          <p:nvPr/>
        </p:nvCxnSpPr>
        <p:spPr>
          <a:xfrm>
            <a:off x="6286965" y="5276059"/>
            <a:ext cx="178317" cy="37542"/>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28" name="Straight Connector 227"/>
          <p:cNvCxnSpPr/>
          <p:nvPr/>
        </p:nvCxnSpPr>
        <p:spPr>
          <a:xfrm flipV="1">
            <a:off x="3784083" y="3891855"/>
            <a:ext cx="185141" cy="67393"/>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29" name="Straight Connector 228"/>
          <p:cNvCxnSpPr/>
          <p:nvPr/>
        </p:nvCxnSpPr>
        <p:spPr>
          <a:xfrm>
            <a:off x="3773003" y="3875031"/>
            <a:ext cx="188261" cy="0"/>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30" name="Straight Connector 229"/>
          <p:cNvCxnSpPr/>
          <p:nvPr/>
        </p:nvCxnSpPr>
        <p:spPr>
          <a:xfrm>
            <a:off x="3784083" y="3798000"/>
            <a:ext cx="178317" cy="37542"/>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31" name="Straight Connector 230"/>
          <p:cNvCxnSpPr/>
          <p:nvPr/>
        </p:nvCxnSpPr>
        <p:spPr>
          <a:xfrm flipV="1">
            <a:off x="3777259" y="4818955"/>
            <a:ext cx="185141" cy="67393"/>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32" name="Straight Connector 231"/>
          <p:cNvCxnSpPr/>
          <p:nvPr/>
        </p:nvCxnSpPr>
        <p:spPr>
          <a:xfrm>
            <a:off x="3766179" y="4802131"/>
            <a:ext cx="188261" cy="0"/>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33" name="Straight Connector 232"/>
          <p:cNvCxnSpPr/>
          <p:nvPr/>
        </p:nvCxnSpPr>
        <p:spPr>
          <a:xfrm>
            <a:off x="3777259" y="4725100"/>
            <a:ext cx="178317" cy="37542"/>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34" name="Straight Connector 233"/>
          <p:cNvCxnSpPr/>
          <p:nvPr/>
        </p:nvCxnSpPr>
        <p:spPr>
          <a:xfrm flipV="1">
            <a:off x="5453659" y="4818955"/>
            <a:ext cx="185141" cy="67393"/>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35" name="Straight Connector 234"/>
          <p:cNvCxnSpPr/>
          <p:nvPr/>
        </p:nvCxnSpPr>
        <p:spPr>
          <a:xfrm>
            <a:off x="5442579" y="4802131"/>
            <a:ext cx="188261" cy="0"/>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36" name="Straight Connector 235"/>
          <p:cNvCxnSpPr/>
          <p:nvPr/>
        </p:nvCxnSpPr>
        <p:spPr>
          <a:xfrm>
            <a:off x="5453659" y="4725100"/>
            <a:ext cx="178317" cy="37542"/>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37" name="Straight Connector 236"/>
          <p:cNvCxnSpPr/>
          <p:nvPr/>
        </p:nvCxnSpPr>
        <p:spPr>
          <a:xfrm>
            <a:off x="5692686" y="5768136"/>
            <a:ext cx="625549"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239" name="Rectangle 238"/>
          <p:cNvSpPr/>
          <p:nvPr/>
        </p:nvSpPr>
        <p:spPr>
          <a:xfrm>
            <a:off x="5676737" y="5689704"/>
            <a:ext cx="152400" cy="150168"/>
          </a:xfrm>
          <a:prstGeom prst="rect">
            <a:avLst/>
          </a:prstGeom>
          <a:solidFill>
            <a:srgbClr val="FF00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t>4</a:t>
            </a:r>
            <a:endParaRPr lang="en-US" dirty="0"/>
          </a:p>
        </p:txBody>
      </p:sp>
      <p:sp>
        <p:nvSpPr>
          <p:cNvPr id="240" name="Rectangle 239"/>
          <p:cNvSpPr/>
          <p:nvPr/>
        </p:nvSpPr>
        <p:spPr>
          <a:xfrm>
            <a:off x="5945233" y="5689704"/>
            <a:ext cx="152400" cy="150168"/>
          </a:xfrm>
          <a:prstGeom prst="rect">
            <a:avLst/>
          </a:prstGeom>
          <a:solidFill>
            <a:srgbClr val="FF00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t>5</a:t>
            </a:r>
            <a:endParaRPr lang="en-US" dirty="0"/>
          </a:p>
        </p:txBody>
      </p:sp>
      <p:sp>
        <p:nvSpPr>
          <p:cNvPr id="241" name="Rectangle 240"/>
          <p:cNvSpPr/>
          <p:nvPr/>
        </p:nvSpPr>
        <p:spPr>
          <a:xfrm>
            <a:off x="6229583" y="5689704"/>
            <a:ext cx="152400" cy="150168"/>
          </a:xfrm>
          <a:prstGeom prst="rect">
            <a:avLst/>
          </a:prstGeom>
          <a:solidFill>
            <a:srgbClr val="FF0000"/>
          </a:solidFill>
          <a:ln>
            <a:solidFill>
              <a:srgbClr val="FF000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t>6</a:t>
            </a:r>
            <a:endParaRPr lang="en-US" dirty="0"/>
          </a:p>
        </p:txBody>
      </p:sp>
      <p:cxnSp>
        <p:nvCxnSpPr>
          <p:cNvPr id="242" name="Straight Connector 241"/>
          <p:cNvCxnSpPr/>
          <p:nvPr/>
        </p:nvCxnSpPr>
        <p:spPr>
          <a:xfrm>
            <a:off x="4016007" y="5767458"/>
            <a:ext cx="625549"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243" name="Rectangle 242"/>
          <p:cNvSpPr/>
          <p:nvPr/>
        </p:nvSpPr>
        <p:spPr>
          <a:xfrm>
            <a:off x="4000058" y="5689026"/>
            <a:ext cx="152400" cy="150168"/>
          </a:xfrm>
          <a:prstGeom prst="rect">
            <a:avLst/>
          </a:prstGeom>
          <a:solidFill>
            <a:srgbClr val="FF00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t>7</a:t>
            </a:r>
            <a:endParaRPr lang="en-US" dirty="0"/>
          </a:p>
        </p:txBody>
      </p:sp>
      <p:sp>
        <p:nvSpPr>
          <p:cNvPr id="244" name="Rectangle 243"/>
          <p:cNvSpPr/>
          <p:nvPr/>
        </p:nvSpPr>
        <p:spPr>
          <a:xfrm>
            <a:off x="4268554" y="5689026"/>
            <a:ext cx="152400" cy="150168"/>
          </a:xfrm>
          <a:prstGeom prst="rect">
            <a:avLst/>
          </a:prstGeom>
          <a:solidFill>
            <a:srgbClr val="FF00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t>8</a:t>
            </a:r>
            <a:endParaRPr lang="en-US" dirty="0"/>
          </a:p>
        </p:txBody>
      </p:sp>
      <p:sp>
        <p:nvSpPr>
          <p:cNvPr id="245" name="Rectangle 244"/>
          <p:cNvSpPr/>
          <p:nvPr/>
        </p:nvSpPr>
        <p:spPr>
          <a:xfrm>
            <a:off x="4552904" y="5689026"/>
            <a:ext cx="152400" cy="150168"/>
          </a:xfrm>
          <a:prstGeom prst="rect">
            <a:avLst/>
          </a:prstGeom>
          <a:solidFill>
            <a:srgbClr val="FF0000"/>
          </a:solidFill>
          <a:ln>
            <a:solidFill>
              <a:srgbClr val="FF000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t>9</a:t>
            </a:r>
            <a:endParaRPr lang="en-US" dirty="0"/>
          </a:p>
        </p:txBody>
      </p:sp>
      <p:cxnSp>
        <p:nvCxnSpPr>
          <p:cNvPr id="246" name="Straight Connector 245"/>
          <p:cNvCxnSpPr/>
          <p:nvPr/>
        </p:nvCxnSpPr>
        <p:spPr>
          <a:xfrm flipV="1">
            <a:off x="3758209" y="5781349"/>
            <a:ext cx="185141" cy="67393"/>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47" name="Straight Connector 246"/>
          <p:cNvCxnSpPr/>
          <p:nvPr/>
        </p:nvCxnSpPr>
        <p:spPr>
          <a:xfrm>
            <a:off x="3747129" y="5764525"/>
            <a:ext cx="188261" cy="0"/>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48" name="Straight Connector 247"/>
          <p:cNvCxnSpPr/>
          <p:nvPr/>
        </p:nvCxnSpPr>
        <p:spPr>
          <a:xfrm>
            <a:off x="3758209" y="5687494"/>
            <a:ext cx="178317" cy="37542"/>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49" name="Straight Connector 248"/>
          <p:cNvCxnSpPr/>
          <p:nvPr/>
        </p:nvCxnSpPr>
        <p:spPr>
          <a:xfrm flipV="1">
            <a:off x="5434609" y="5781349"/>
            <a:ext cx="185141" cy="67393"/>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50" name="Straight Connector 249"/>
          <p:cNvCxnSpPr/>
          <p:nvPr/>
        </p:nvCxnSpPr>
        <p:spPr>
          <a:xfrm>
            <a:off x="5423529" y="5764525"/>
            <a:ext cx="188261" cy="0"/>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51" name="Straight Connector 250"/>
          <p:cNvCxnSpPr/>
          <p:nvPr/>
        </p:nvCxnSpPr>
        <p:spPr>
          <a:xfrm>
            <a:off x="5434609" y="5687494"/>
            <a:ext cx="178317" cy="37542"/>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52" name="Rectangle 251"/>
          <p:cNvSpPr/>
          <p:nvPr/>
        </p:nvSpPr>
        <p:spPr>
          <a:xfrm>
            <a:off x="3952433" y="6205017"/>
            <a:ext cx="152400" cy="150168"/>
          </a:xfrm>
          <a:prstGeom prst="rect">
            <a:avLst/>
          </a:prstGeom>
          <a:solidFill>
            <a:srgbClr val="0070C0"/>
          </a:solidFill>
          <a:ln>
            <a:solidFill>
              <a:srgbClr val="0070C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t>2</a:t>
            </a:r>
            <a:endParaRPr lang="en-US" dirty="0"/>
          </a:p>
        </p:txBody>
      </p:sp>
      <p:sp>
        <p:nvSpPr>
          <p:cNvPr id="253" name="Rectangle 252"/>
          <p:cNvSpPr/>
          <p:nvPr/>
        </p:nvSpPr>
        <p:spPr>
          <a:xfrm>
            <a:off x="6105479" y="6205017"/>
            <a:ext cx="152400" cy="150168"/>
          </a:xfrm>
          <a:prstGeom prst="rect">
            <a:avLst/>
          </a:prstGeom>
          <a:solidFill>
            <a:srgbClr val="0070C0"/>
          </a:solidFill>
          <a:ln>
            <a:solidFill>
              <a:srgbClr val="0070C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t>3</a:t>
            </a:r>
            <a:endParaRPr lang="en-US" dirty="0"/>
          </a:p>
        </p:txBody>
      </p:sp>
      <p:cxnSp>
        <p:nvCxnSpPr>
          <p:cNvPr id="254" name="Straight Connector 253"/>
          <p:cNvCxnSpPr/>
          <p:nvPr/>
        </p:nvCxnSpPr>
        <p:spPr>
          <a:xfrm flipV="1">
            <a:off x="4124279" y="6189264"/>
            <a:ext cx="185141" cy="67393"/>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55" name="Straight Connector 254"/>
          <p:cNvCxnSpPr/>
          <p:nvPr/>
        </p:nvCxnSpPr>
        <p:spPr>
          <a:xfrm>
            <a:off x="4131103" y="6287362"/>
            <a:ext cx="188261" cy="0"/>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56" name="Straight Connector 255"/>
          <p:cNvCxnSpPr/>
          <p:nvPr/>
        </p:nvCxnSpPr>
        <p:spPr>
          <a:xfrm>
            <a:off x="4131103" y="6317643"/>
            <a:ext cx="178317" cy="37542"/>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57" name="Straight Connector 256"/>
          <p:cNvCxnSpPr/>
          <p:nvPr/>
        </p:nvCxnSpPr>
        <p:spPr>
          <a:xfrm flipV="1">
            <a:off x="6289620" y="6175420"/>
            <a:ext cx="185141" cy="67393"/>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58" name="Straight Connector 257"/>
          <p:cNvCxnSpPr/>
          <p:nvPr/>
        </p:nvCxnSpPr>
        <p:spPr>
          <a:xfrm>
            <a:off x="6296444" y="6273518"/>
            <a:ext cx="188261" cy="0"/>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59" name="Straight Connector 258"/>
          <p:cNvCxnSpPr/>
          <p:nvPr/>
        </p:nvCxnSpPr>
        <p:spPr>
          <a:xfrm>
            <a:off x="6296444" y="6303799"/>
            <a:ext cx="178317" cy="37542"/>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60" name="Straight Connector 259"/>
          <p:cNvCxnSpPr/>
          <p:nvPr/>
        </p:nvCxnSpPr>
        <p:spPr>
          <a:xfrm>
            <a:off x="7559749" y="6098232"/>
            <a:ext cx="625549"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1" name="Straight Connector 260"/>
          <p:cNvCxnSpPr>
            <a:stCxn id="188" idx="3"/>
            <a:endCxn id="262" idx="1"/>
          </p:cNvCxnSpPr>
          <p:nvPr/>
        </p:nvCxnSpPr>
        <p:spPr>
          <a:xfrm>
            <a:off x="7344197" y="5725342"/>
            <a:ext cx="199603" cy="369542"/>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262" name="Rectangle 261"/>
          <p:cNvSpPr/>
          <p:nvPr/>
        </p:nvSpPr>
        <p:spPr>
          <a:xfrm>
            <a:off x="7543800" y="6019800"/>
            <a:ext cx="152400" cy="150168"/>
          </a:xfrm>
          <a:prstGeom prst="rect">
            <a:avLst/>
          </a:prstGeom>
          <a:solidFill>
            <a:srgbClr val="FF00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t>1</a:t>
            </a:r>
            <a:endParaRPr lang="en-US" dirty="0"/>
          </a:p>
        </p:txBody>
      </p:sp>
      <p:sp>
        <p:nvSpPr>
          <p:cNvPr id="263" name="Rectangle 262"/>
          <p:cNvSpPr/>
          <p:nvPr/>
        </p:nvSpPr>
        <p:spPr>
          <a:xfrm>
            <a:off x="7812296" y="6019800"/>
            <a:ext cx="152400" cy="150168"/>
          </a:xfrm>
          <a:prstGeom prst="rect">
            <a:avLst/>
          </a:prstGeom>
          <a:solidFill>
            <a:srgbClr val="FF00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t>2</a:t>
            </a:r>
            <a:endParaRPr lang="en-US" dirty="0"/>
          </a:p>
        </p:txBody>
      </p:sp>
      <p:sp>
        <p:nvSpPr>
          <p:cNvPr id="264" name="Rectangle 263"/>
          <p:cNvSpPr/>
          <p:nvPr/>
        </p:nvSpPr>
        <p:spPr>
          <a:xfrm>
            <a:off x="8096646" y="6019800"/>
            <a:ext cx="152400" cy="150168"/>
          </a:xfrm>
          <a:prstGeom prst="rect">
            <a:avLst/>
          </a:prstGeom>
          <a:solidFill>
            <a:srgbClr val="FF0000"/>
          </a:solidFill>
          <a:ln>
            <a:solidFill>
              <a:srgbClr val="FF000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t>3</a:t>
            </a:r>
            <a:endParaRPr lang="en-US" dirty="0"/>
          </a:p>
        </p:txBody>
      </p:sp>
      <p:sp>
        <p:nvSpPr>
          <p:cNvPr id="267" name="Rectangle 266"/>
          <p:cNvSpPr/>
          <p:nvPr/>
        </p:nvSpPr>
        <p:spPr>
          <a:xfrm>
            <a:off x="2796014" y="5591648"/>
            <a:ext cx="152400" cy="150168"/>
          </a:xfrm>
          <a:prstGeom prst="rect">
            <a:avLst/>
          </a:prstGeom>
          <a:solidFill>
            <a:srgbClr val="0070C0"/>
          </a:solidFill>
          <a:ln>
            <a:solidFill>
              <a:srgbClr val="0070C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t>1</a:t>
            </a:r>
            <a:endParaRPr lang="en-US" dirty="0"/>
          </a:p>
        </p:txBody>
      </p:sp>
      <p:sp>
        <p:nvSpPr>
          <p:cNvPr id="268" name="&quot;No&quot; Symbol 267"/>
          <p:cNvSpPr/>
          <p:nvPr/>
        </p:nvSpPr>
        <p:spPr>
          <a:xfrm>
            <a:off x="2743200" y="5562600"/>
            <a:ext cx="275405" cy="225053"/>
          </a:xfrm>
          <a:prstGeom prst="noSmoking">
            <a:avLst>
              <a:gd name="adj" fmla="val 7408"/>
            </a:avLst>
          </a:prstGeom>
          <a:solidFill>
            <a:srgbClr val="FF0000"/>
          </a:solid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Rectangle 8"/>
          <p:cNvSpPr/>
          <p:nvPr/>
        </p:nvSpPr>
        <p:spPr>
          <a:xfrm>
            <a:off x="76200" y="2971800"/>
            <a:ext cx="8763000" cy="1790700"/>
          </a:xfrm>
          <a:prstGeom prst="rect">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3" name="Straight Connector 162"/>
          <p:cNvCxnSpPr/>
          <p:nvPr/>
        </p:nvCxnSpPr>
        <p:spPr>
          <a:xfrm>
            <a:off x="2826469" y="3663093"/>
            <a:ext cx="625549"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p:cNvCxnSpPr/>
          <p:nvPr/>
        </p:nvCxnSpPr>
        <p:spPr>
          <a:xfrm>
            <a:off x="2053813" y="3943791"/>
            <a:ext cx="625549"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p:cNvCxnSpPr/>
          <p:nvPr/>
        </p:nvCxnSpPr>
        <p:spPr>
          <a:xfrm>
            <a:off x="2942565" y="4071330"/>
            <a:ext cx="625549"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p:cNvCxnSpPr>
            <a:endCxn id="315" idx="3"/>
          </p:cNvCxnSpPr>
          <p:nvPr/>
        </p:nvCxnSpPr>
        <p:spPr>
          <a:xfrm flipV="1">
            <a:off x="7554367" y="3532350"/>
            <a:ext cx="932213" cy="3348"/>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sp>
        <p:nvSpPr>
          <p:cNvPr id="180" name="Rounded Rectangle 179"/>
          <p:cNvSpPr/>
          <p:nvPr/>
        </p:nvSpPr>
        <p:spPr>
          <a:xfrm>
            <a:off x="166464" y="3304866"/>
            <a:ext cx="8610600" cy="1267134"/>
          </a:xfrm>
          <a:prstGeom prst="roundRect">
            <a:avLst/>
          </a:prstGeom>
          <a:noFill/>
          <a:ln w="571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TextBox 180"/>
          <p:cNvSpPr txBox="1"/>
          <p:nvPr/>
        </p:nvSpPr>
        <p:spPr>
          <a:xfrm>
            <a:off x="220721" y="3304866"/>
            <a:ext cx="782587" cy="461665"/>
          </a:xfrm>
          <a:prstGeom prst="rect">
            <a:avLst/>
          </a:prstGeom>
          <a:noFill/>
        </p:spPr>
        <p:txBody>
          <a:bodyPr wrap="none" rtlCol="0">
            <a:spAutoFit/>
          </a:bodyPr>
          <a:lstStyle/>
          <a:p>
            <a:r>
              <a:rPr lang="en-US" sz="2400" b="1" dirty="0" smtClean="0">
                <a:solidFill>
                  <a:schemeClr val="tx1">
                    <a:lumMod val="75000"/>
                    <a:lumOff val="25000"/>
                  </a:schemeClr>
                </a:solidFill>
              </a:rPr>
              <a:t>T = 5</a:t>
            </a:r>
            <a:endParaRPr lang="en-US" b="1" dirty="0">
              <a:solidFill>
                <a:schemeClr val="tx1">
                  <a:lumMod val="75000"/>
                  <a:lumOff val="25000"/>
                </a:schemeClr>
              </a:solidFill>
            </a:endParaRPr>
          </a:p>
        </p:txBody>
      </p:sp>
      <p:sp>
        <p:nvSpPr>
          <p:cNvPr id="182" name="TextBox 181"/>
          <p:cNvSpPr txBox="1"/>
          <p:nvPr/>
        </p:nvSpPr>
        <p:spPr>
          <a:xfrm>
            <a:off x="220721" y="3920081"/>
            <a:ext cx="1037463" cy="369332"/>
          </a:xfrm>
          <a:prstGeom prst="rect">
            <a:avLst/>
          </a:prstGeom>
          <a:noFill/>
        </p:spPr>
        <p:txBody>
          <a:bodyPr wrap="none" rtlCol="0">
            <a:spAutoFit/>
          </a:bodyPr>
          <a:lstStyle/>
          <a:p>
            <a:r>
              <a:rPr lang="en-US" dirty="0" smtClean="0"/>
              <a:t>160 </a:t>
            </a:r>
            <a:r>
              <a:rPr lang="en-US" dirty="0" err="1" smtClean="0"/>
              <a:t>mins</a:t>
            </a:r>
            <a:endParaRPr lang="en-US" sz="1400" dirty="0"/>
          </a:p>
        </p:txBody>
      </p:sp>
      <p:cxnSp>
        <p:nvCxnSpPr>
          <p:cNvPr id="183" name="Straight Connector 182"/>
          <p:cNvCxnSpPr/>
          <p:nvPr/>
        </p:nvCxnSpPr>
        <p:spPr>
          <a:xfrm>
            <a:off x="1961641" y="3533862"/>
            <a:ext cx="625549"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84" name="Rectangle 183"/>
          <p:cNvSpPr/>
          <p:nvPr/>
        </p:nvSpPr>
        <p:spPr>
          <a:xfrm>
            <a:off x="1945692" y="3406467"/>
            <a:ext cx="152400" cy="15016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94" name="Rectangle 193"/>
          <p:cNvSpPr/>
          <p:nvPr/>
        </p:nvSpPr>
        <p:spPr>
          <a:xfrm>
            <a:off x="2214188" y="3406467"/>
            <a:ext cx="152400" cy="15016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95" name="Rectangle 194"/>
          <p:cNvSpPr/>
          <p:nvPr/>
        </p:nvSpPr>
        <p:spPr>
          <a:xfrm>
            <a:off x="2495041" y="3406467"/>
            <a:ext cx="152400" cy="150168"/>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cxnSp>
        <p:nvCxnSpPr>
          <p:cNvPr id="196" name="Straight Connector 195"/>
          <p:cNvCxnSpPr/>
          <p:nvPr/>
        </p:nvCxnSpPr>
        <p:spPr>
          <a:xfrm>
            <a:off x="2647441" y="3530514"/>
            <a:ext cx="182525" cy="7508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97" name="Rectangle 196"/>
          <p:cNvSpPr/>
          <p:nvPr/>
        </p:nvSpPr>
        <p:spPr>
          <a:xfrm>
            <a:off x="2810520" y="3584661"/>
            <a:ext cx="152400" cy="150168"/>
          </a:xfrm>
          <a:prstGeom prst="rect">
            <a:avLst/>
          </a:prstGeom>
          <a:solidFill>
            <a:srgbClr val="FF00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t>1</a:t>
            </a:r>
            <a:endParaRPr lang="en-US" dirty="0"/>
          </a:p>
        </p:txBody>
      </p:sp>
      <p:sp>
        <p:nvSpPr>
          <p:cNvPr id="198" name="Rectangle 197"/>
          <p:cNvSpPr/>
          <p:nvPr/>
        </p:nvSpPr>
        <p:spPr>
          <a:xfrm>
            <a:off x="3079016" y="3584661"/>
            <a:ext cx="152400" cy="150168"/>
          </a:xfrm>
          <a:prstGeom prst="rect">
            <a:avLst/>
          </a:prstGeom>
          <a:solidFill>
            <a:srgbClr val="FF00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t>2</a:t>
            </a:r>
            <a:endParaRPr lang="en-US" dirty="0"/>
          </a:p>
        </p:txBody>
      </p:sp>
      <p:sp>
        <p:nvSpPr>
          <p:cNvPr id="199" name="Rectangle 198"/>
          <p:cNvSpPr/>
          <p:nvPr/>
        </p:nvSpPr>
        <p:spPr>
          <a:xfrm>
            <a:off x="3363366" y="3584661"/>
            <a:ext cx="152400" cy="150168"/>
          </a:xfrm>
          <a:prstGeom prst="rect">
            <a:avLst/>
          </a:prstGeom>
          <a:solidFill>
            <a:srgbClr val="FF0000"/>
          </a:solidFill>
          <a:ln>
            <a:solidFill>
              <a:srgbClr val="FF000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t>3</a:t>
            </a:r>
            <a:endParaRPr lang="en-US" dirty="0"/>
          </a:p>
        </p:txBody>
      </p:sp>
      <p:sp>
        <p:nvSpPr>
          <p:cNvPr id="209" name="Freeform 208"/>
          <p:cNvSpPr/>
          <p:nvPr/>
        </p:nvSpPr>
        <p:spPr>
          <a:xfrm>
            <a:off x="1646387" y="3645044"/>
            <a:ext cx="2186648" cy="287079"/>
          </a:xfrm>
          <a:custGeom>
            <a:avLst/>
            <a:gdLst>
              <a:gd name="connsiteX0" fmla="*/ 1918951 w 2186648"/>
              <a:gd name="connsiteY0" fmla="*/ 0 h 287079"/>
              <a:gd name="connsiteX1" fmla="*/ 2035910 w 2186648"/>
              <a:gd name="connsiteY1" fmla="*/ 116958 h 287079"/>
              <a:gd name="connsiteX2" fmla="*/ 111417 w 2186648"/>
              <a:gd name="connsiteY2" fmla="*/ 191386 h 287079"/>
              <a:gd name="connsiteX3" fmla="*/ 398496 w 2186648"/>
              <a:gd name="connsiteY3" fmla="*/ 287079 h 287079"/>
            </a:gdLst>
            <a:ahLst/>
            <a:cxnLst>
              <a:cxn ang="0">
                <a:pos x="connsiteX0" y="connsiteY0"/>
              </a:cxn>
              <a:cxn ang="0">
                <a:pos x="connsiteX1" y="connsiteY1"/>
              </a:cxn>
              <a:cxn ang="0">
                <a:pos x="connsiteX2" y="connsiteY2"/>
              </a:cxn>
              <a:cxn ang="0">
                <a:pos x="connsiteX3" y="connsiteY3"/>
              </a:cxn>
            </a:cxnLst>
            <a:rect l="l" t="t" r="r" b="b"/>
            <a:pathLst>
              <a:path w="2186648" h="287079">
                <a:moveTo>
                  <a:pt x="1918951" y="0"/>
                </a:moveTo>
                <a:cubicBezTo>
                  <a:pt x="2128058" y="42530"/>
                  <a:pt x="2337166" y="85060"/>
                  <a:pt x="2035910" y="116958"/>
                </a:cubicBezTo>
                <a:cubicBezTo>
                  <a:pt x="1734654" y="148856"/>
                  <a:pt x="384319" y="163033"/>
                  <a:pt x="111417" y="191386"/>
                </a:cubicBezTo>
                <a:cubicBezTo>
                  <a:pt x="-161485" y="219739"/>
                  <a:pt x="118505" y="253409"/>
                  <a:pt x="398496" y="287079"/>
                </a:cubicBezTo>
              </a:path>
            </a:pathLst>
          </a:cu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1" name="Rectangle 210"/>
          <p:cNvSpPr/>
          <p:nvPr/>
        </p:nvSpPr>
        <p:spPr>
          <a:xfrm>
            <a:off x="2037864" y="3865359"/>
            <a:ext cx="152400" cy="150168"/>
          </a:xfrm>
          <a:prstGeom prst="rect">
            <a:avLst/>
          </a:prstGeom>
          <a:solidFill>
            <a:srgbClr val="FF00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t>4</a:t>
            </a:r>
            <a:endParaRPr lang="en-US" dirty="0"/>
          </a:p>
        </p:txBody>
      </p:sp>
      <p:sp>
        <p:nvSpPr>
          <p:cNvPr id="213" name="Rectangle 212"/>
          <p:cNvSpPr/>
          <p:nvPr/>
        </p:nvSpPr>
        <p:spPr>
          <a:xfrm>
            <a:off x="2306360" y="3865359"/>
            <a:ext cx="152400" cy="150168"/>
          </a:xfrm>
          <a:prstGeom prst="rect">
            <a:avLst/>
          </a:prstGeom>
          <a:solidFill>
            <a:srgbClr val="FF00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t>5</a:t>
            </a:r>
            <a:endParaRPr lang="en-US" dirty="0"/>
          </a:p>
        </p:txBody>
      </p:sp>
      <p:sp>
        <p:nvSpPr>
          <p:cNvPr id="215" name="Rectangle 214"/>
          <p:cNvSpPr/>
          <p:nvPr/>
        </p:nvSpPr>
        <p:spPr>
          <a:xfrm>
            <a:off x="2590710" y="3865359"/>
            <a:ext cx="152400" cy="150168"/>
          </a:xfrm>
          <a:prstGeom prst="rect">
            <a:avLst/>
          </a:prstGeom>
          <a:solidFill>
            <a:srgbClr val="FF0000"/>
          </a:solidFill>
          <a:ln>
            <a:solidFill>
              <a:srgbClr val="FF000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t>6</a:t>
            </a:r>
            <a:endParaRPr lang="en-US" dirty="0"/>
          </a:p>
        </p:txBody>
      </p:sp>
      <p:cxnSp>
        <p:nvCxnSpPr>
          <p:cNvPr id="216" name="Straight Connector 215"/>
          <p:cNvCxnSpPr/>
          <p:nvPr/>
        </p:nvCxnSpPr>
        <p:spPr>
          <a:xfrm>
            <a:off x="2763537" y="3938751"/>
            <a:ext cx="182525" cy="7508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218" name="Rectangle 217"/>
          <p:cNvSpPr/>
          <p:nvPr/>
        </p:nvSpPr>
        <p:spPr>
          <a:xfrm>
            <a:off x="2926616" y="3992898"/>
            <a:ext cx="152400" cy="150168"/>
          </a:xfrm>
          <a:prstGeom prst="rect">
            <a:avLst/>
          </a:prstGeom>
          <a:solidFill>
            <a:srgbClr val="FF00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t>7</a:t>
            </a:r>
            <a:endParaRPr lang="en-US" dirty="0"/>
          </a:p>
        </p:txBody>
      </p:sp>
      <p:sp>
        <p:nvSpPr>
          <p:cNvPr id="219" name="Rectangle 218"/>
          <p:cNvSpPr/>
          <p:nvPr/>
        </p:nvSpPr>
        <p:spPr>
          <a:xfrm>
            <a:off x="3195112" y="3992898"/>
            <a:ext cx="152400" cy="150168"/>
          </a:xfrm>
          <a:prstGeom prst="rect">
            <a:avLst/>
          </a:prstGeom>
          <a:solidFill>
            <a:srgbClr val="FF0000"/>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solidFill>
                  <a:srgbClr val="00B0F0"/>
                </a:solidFill>
              </a:rPr>
              <a:t>8</a:t>
            </a:r>
            <a:endParaRPr lang="en-US" dirty="0">
              <a:solidFill>
                <a:srgbClr val="00B0F0"/>
              </a:solidFill>
            </a:endParaRPr>
          </a:p>
        </p:txBody>
      </p:sp>
      <p:sp>
        <p:nvSpPr>
          <p:cNvPr id="220" name="Rectangle 219"/>
          <p:cNvSpPr/>
          <p:nvPr/>
        </p:nvSpPr>
        <p:spPr>
          <a:xfrm>
            <a:off x="3479462" y="3992898"/>
            <a:ext cx="152400" cy="150168"/>
          </a:xfrm>
          <a:prstGeom prst="rect">
            <a:avLst/>
          </a:prstGeom>
          <a:solidFill>
            <a:srgbClr val="FF0000"/>
          </a:solidFill>
          <a:ln>
            <a:solidFill>
              <a:srgbClr val="FF000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t>9</a:t>
            </a:r>
            <a:endParaRPr lang="en-US" dirty="0"/>
          </a:p>
        </p:txBody>
      </p:sp>
      <p:cxnSp>
        <p:nvCxnSpPr>
          <p:cNvPr id="221" name="Straight Connector 220"/>
          <p:cNvCxnSpPr/>
          <p:nvPr/>
        </p:nvCxnSpPr>
        <p:spPr>
          <a:xfrm>
            <a:off x="6672461" y="3470956"/>
            <a:ext cx="625549"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38" name="Rectangle 237"/>
          <p:cNvSpPr/>
          <p:nvPr/>
        </p:nvSpPr>
        <p:spPr>
          <a:xfrm>
            <a:off x="6656512" y="3392524"/>
            <a:ext cx="152400" cy="15016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65" name="Rectangle 264"/>
          <p:cNvSpPr/>
          <p:nvPr/>
        </p:nvSpPr>
        <p:spPr>
          <a:xfrm>
            <a:off x="6925008" y="3392524"/>
            <a:ext cx="152400" cy="15016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66" name="Rectangle 265"/>
          <p:cNvSpPr/>
          <p:nvPr/>
        </p:nvSpPr>
        <p:spPr>
          <a:xfrm>
            <a:off x="7205861" y="3392524"/>
            <a:ext cx="152400" cy="150168"/>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cxnSp>
        <p:nvCxnSpPr>
          <p:cNvPr id="269" name="Straight Connector 268"/>
          <p:cNvCxnSpPr>
            <a:stCxn id="266" idx="3"/>
          </p:cNvCxnSpPr>
          <p:nvPr/>
        </p:nvCxnSpPr>
        <p:spPr>
          <a:xfrm>
            <a:off x="7358261" y="3467608"/>
            <a:ext cx="182525" cy="75084"/>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sp>
        <p:nvSpPr>
          <p:cNvPr id="270" name="Rectangle 269"/>
          <p:cNvSpPr/>
          <p:nvPr/>
        </p:nvSpPr>
        <p:spPr>
          <a:xfrm>
            <a:off x="7538418" y="3457266"/>
            <a:ext cx="152400" cy="150168"/>
          </a:xfrm>
          <a:prstGeom prst="rect">
            <a:avLst/>
          </a:prstGeom>
          <a:solidFill>
            <a:srgbClr val="0070C0"/>
          </a:solidFill>
          <a:ln>
            <a:solidFill>
              <a:srgbClr val="0070C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t>1</a:t>
            </a:r>
            <a:endParaRPr lang="en-US" dirty="0"/>
          </a:p>
        </p:txBody>
      </p:sp>
      <p:sp>
        <p:nvSpPr>
          <p:cNvPr id="271" name="Rectangle 270"/>
          <p:cNvSpPr/>
          <p:nvPr/>
        </p:nvSpPr>
        <p:spPr>
          <a:xfrm>
            <a:off x="7806914" y="3457266"/>
            <a:ext cx="152400" cy="150168"/>
          </a:xfrm>
          <a:prstGeom prst="rect">
            <a:avLst/>
          </a:prstGeom>
          <a:solidFill>
            <a:srgbClr val="0070C0"/>
          </a:solidFill>
          <a:ln>
            <a:solidFill>
              <a:srgbClr val="0070C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t>2</a:t>
            </a:r>
            <a:endParaRPr lang="en-US" dirty="0"/>
          </a:p>
        </p:txBody>
      </p:sp>
      <p:sp>
        <p:nvSpPr>
          <p:cNvPr id="272" name="Rectangle 271"/>
          <p:cNvSpPr/>
          <p:nvPr/>
        </p:nvSpPr>
        <p:spPr>
          <a:xfrm>
            <a:off x="8091264" y="3457266"/>
            <a:ext cx="152400" cy="150168"/>
          </a:xfrm>
          <a:prstGeom prst="rect">
            <a:avLst/>
          </a:prstGeom>
          <a:solidFill>
            <a:srgbClr val="0070C0"/>
          </a:solidFill>
          <a:ln>
            <a:solidFill>
              <a:srgbClr val="0070C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t>3</a:t>
            </a:r>
            <a:endParaRPr lang="en-US" dirty="0"/>
          </a:p>
        </p:txBody>
      </p:sp>
      <p:cxnSp>
        <p:nvCxnSpPr>
          <p:cNvPr id="273" name="Straight Connector 272"/>
          <p:cNvCxnSpPr/>
          <p:nvPr/>
        </p:nvCxnSpPr>
        <p:spPr>
          <a:xfrm>
            <a:off x="5706750" y="3510402"/>
            <a:ext cx="625549"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274" name="Rectangle 273"/>
          <p:cNvSpPr/>
          <p:nvPr/>
        </p:nvSpPr>
        <p:spPr>
          <a:xfrm>
            <a:off x="5690801" y="3431970"/>
            <a:ext cx="152400" cy="150168"/>
          </a:xfrm>
          <a:prstGeom prst="rect">
            <a:avLst/>
          </a:prstGeom>
          <a:solidFill>
            <a:srgbClr val="FF00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t>9</a:t>
            </a:r>
            <a:endParaRPr lang="en-US" dirty="0"/>
          </a:p>
        </p:txBody>
      </p:sp>
      <p:sp>
        <p:nvSpPr>
          <p:cNvPr id="275" name="Rectangle 274"/>
          <p:cNvSpPr/>
          <p:nvPr/>
        </p:nvSpPr>
        <p:spPr>
          <a:xfrm>
            <a:off x="5959297" y="3431970"/>
            <a:ext cx="152400" cy="150168"/>
          </a:xfrm>
          <a:prstGeom prst="rect">
            <a:avLst/>
          </a:prstGeom>
          <a:solidFill>
            <a:srgbClr val="FF0000"/>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solidFill>
                  <a:srgbClr val="00B0F0"/>
                </a:solidFill>
              </a:rPr>
              <a:t>8</a:t>
            </a:r>
            <a:endParaRPr lang="en-US" dirty="0">
              <a:solidFill>
                <a:srgbClr val="00B0F0"/>
              </a:solidFill>
            </a:endParaRPr>
          </a:p>
        </p:txBody>
      </p:sp>
      <p:sp>
        <p:nvSpPr>
          <p:cNvPr id="276" name="Rectangle 275"/>
          <p:cNvSpPr/>
          <p:nvPr/>
        </p:nvSpPr>
        <p:spPr>
          <a:xfrm>
            <a:off x="6243647" y="3431970"/>
            <a:ext cx="152400" cy="150168"/>
          </a:xfrm>
          <a:prstGeom prst="rect">
            <a:avLst/>
          </a:prstGeom>
          <a:solidFill>
            <a:srgbClr val="FF0000"/>
          </a:solidFill>
          <a:ln>
            <a:solidFill>
              <a:srgbClr val="FF000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t>7</a:t>
            </a:r>
            <a:endParaRPr lang="en-US" dirty="0"/>
          </a:p>
        </p:txBody>
      </p:sp>
      <p:cxnSp>
        <p:nvCxnSpPr>
          <p:cNvPr id="277" name="Straight Connector 276"/>
          <p:cNvCxnSpPr/>
          <p:nvPr/>
        </p:nvCxnSpPr>
        <p:spPr>
          <a:xfrm>
            <a:off x="4030071" y="3509724"/>
            <a:ext cx="625549"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278" name="Rectangle 277"/>
          <p:cNvSpPr/>
          <p:nvPr/>
        </p:nvSpPr>
        <p:spPr>
          <a:xfrm>
            <a:off x="4014122" y="3431292"/>
            <a:ext cx="152400" cy="150168"/>
          </a:xfrm>
          <a:prstGeom prst="rect">
            <a:avLst/>
          </a:prstGeom>
          <a:solidFill>
            <a:srgbClr val="FF00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i="1" dirty="0" smtClean="0"/>
              <a:t>2</a:t>
            </a:r>
            <a:endParaRPr lang="en-US" i="1" dirty="0"/>
          </a:p>
        </p:txBody>
      </p:sp>
      <p:sp>
        <p:nvSpPr>
          <p:cNvPr id="279" name="Rectangle 278"/>
          <p:cNvSpPr/>
          <p:nvPr/>
        </p:nvSpPr>
        <p:spPr>
          <a:xfrm>
            <a:off x="4282618" y="3431292"/>
            <a:ext cx="152400" cy="150168"/>
          </a:xfrm>
          <a:prstGeom prst="rect">
            <a:avLst/>
          </a:prstGeom>
          <a:solidFill>
            <a:srgbClr val="FF0000"/>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i="1" dirty="0">
                <a:solidFill>
                  <a:srgbClr val="00B0F0"/>
                </a:solidFill>
              </a:rPr>
              <a:t>1</a:t>
            </a:r>
          </a:p>
        </p:txBody>
      </p:sp>
      <p:sp>
        <p:nvSpPr>
          <p:cNvPr id="280" name="Rectangle 279"/>
          <p:cNvSpPr/>
          <p:nvPr/>
        </p:nvSpPr>
        <p:spPr>
          <a:xfrm>
            <a:off x="4566968" y="3431292"/>
            <a:ext cx="152400" cy="150168"/>
          </a:xfrm>
          <a:prstGeom prst="rect">
            <a:avLst/>
          </a:prstGeom>
          <a:solidFill>
            <a:srgbClr val="FF0000"/>
          </a:solidFill>
          <a:ln>
            <a:solidFill>
              <a:srgbClr val="FF000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i="1" dirty="0" smtClean="0"/>
              <a:t>0</a:t>
            </a:r>
            <a:endParaRPr lang="en-US" i="1" dirty="0"/>
          </a:p>
        </p:txBody>
      </p:sp>
      <p:cxnSp>
        <p:nvCxnSpPr>
          <p:cNvPr id="281" name="Straight Connector 280"/>
          <p:cNvCxnSpPr/>
          <p:nvPr/>
        </p:nvCxnSpPr>
        <p:spPr>
          <a:xfrm flipV="1">
            <a:off x="3772273" y="3523615"/>
            <a:ext cx="185141" cy="67393"/>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82" name="Straight Connector 281"/>
          <p:cNvCxnSpPr/>
          <p:nvPr/>
        </p:nvCxnSpPr>
        <p:spPr>
          <a:xfrm>
            <a:off x="3761193" y="3506791"/>
            <a:ext cx="188261" cy="0"/>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83" name="Straight Connector 282"/>
          <p:cNvCxnSpPr/>
          <p:nvPr/>
        </p:nvCxnSpPr>
        <p:spPr>
          <a:xfrm>
            <a:off x="3772273" y="3429760"/>
            <a:ext cx="178317" cy="37542"/>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84" name="Straight Connector 283"/>
          <p:cNvCxnSpPr/>
          <p:nvPr/>
        </p:nvCxnSpPr>
        <p:spPr>
          <a:xfrm flipV="1">
            <a:off x="5448673" y="3523615"/>
            <a:ext cx="185141" cy="67393"/>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85" name="Straight Connector 284"/>
          <p:cNvCxnSpPr/>
          <p:nvPr/>
        </p:nvCxnSpPr>
        <p:spPr>
          <a:xfrm>
            <a:off x="5437593" y="3506791"/>
            <a:ext cx="188261" cy="0"/>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86" name="Straight Connector 285"/>
          <p:cNvCxnSpPr/>
          <p:nvPr/>
        </p:nvCxnSpPr>
        <p:spPr>
          <a:xfrm>
            <a:off x="5448673" y="3429760"/>
            <a:ext cx="178317" cy="37542"/>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87" name="Rectangle 286"/>
          <p:cNvSpPr/>
          <p:nvPr/>
        </p:nvSpPr>
        <p:spPr>
          <a:xfrm>
            <a:off x="3966497" y="3947283"/>
            <a:ext cx="152400" cy="150168"/>
          </a:xfrm>
          <a:prstGeom prst="rect">
            <a:avLst/>
          </a:prstGeom>
          <a:solidFill>
            <a:srgbClr val="0070C0"/>
          </a:solidFill>
          <a:ln>
            <a:solidFill>
              <a:srgbClr val="0070C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t>3</a:t>
            </a:r>
            <a:endParaRPr lang="en-US" dirty="0"/>
          </a:p>
        </p:txBody>
      </p:sp>
      <p:sp>
        <p:nvSpPr>
          <p:cNvPr id="288" name="Rectangle 287"/>
          <p:cNvSpPr/>
          <p:nvPr/>
        </p:nvSpPr>
        <p:spPr>
          <a:xfrm>
            <a:off x="6119543" y="3947283"/>
            <a:ext cx="152400" cy="150168"/>
          </a:xfrm>
          <a:prstGeom prst="rect">
            <a:avLst/>
          </a:prstGeom>
          <a:solidFill>
            <a:srgbClr val="0070C0"/>
          </a:solidFill>
          <a:ln>
            <a:solidFill>
              <a:srgbClr val="0070C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t>4</a:t>
            </a:r>
            <a:endParaRPr lang="en-US" dirty="0"/>
          </a:p>
        </p:txBody>
      </p:sp>
      <p:cxnSp>
        <p:nvCxnSpPr>
          <p:cNvPr id="289" name="Straight Connector 288"/>
          <p:cNvCxnSpPr/>
          <p:nvPr/>
        </p:nvCxnSpPr>
        <p:spPr>
          <a:xfrm flipV="1">
            <a:off x="4138343" y="3931530"/>
            <a:ext cx="185141" cy="67393"/>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0" name="Straight Connector 289"/>
          <p:cNvCxnSpPr/>
          <p:nvPr/>
        </p:nvCxnSpPr>
        <p:spPr>
          <a:xfrm>
            <a:off x="4145167" y="4029628"/>
            <a:ext cx="188261" cy="0"/>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1" name="Straight Connector 290"/>
          <p:cNvCxnSpPr/>
          <p:nvPr/>
        </p:nvCxnSpPr>
        <p:spPr>
          <a:xfrm>
            <a:off x="4145167" y="4059909"/>
            <a:ext cx="178317" cy="37542"/>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2" name="Straight Connector 291"/>
          <p:cNvCxnSpPr/>
          <p:nvPr/>
        </p:nvCxnSpPr>
        <p:spPr>
          <a:xfrm flipV="1">
            <a:off x="6303684" y="3917686"/>
            <a:ext cx="185141" cy="67393"/>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3" name="Straight Connector 292"/>
          <p:cNvCxnSpPr/>
          <p:nvPr/>
        </p:nvCxnSpPr>
        <p:spPr>
          <a:xfrm>
            <a:off x="6310508" y="4015784"/>
            <a:ext cx="188261" cy="0"/>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4" name="Straight Connector 293"/>
          <p:cNvCxnSpPr/>
          <p:nvPr/>
        </p:nvCxnSpPr>
        <p:spPr>
          <a:xfrm>
            <a:off x="6310508" y="4046065"/>
            <a:ext cx="178317" cy="37542"/>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5" name="Straight Connector 294"/>
          <p:cNvCxnSpPr/>
          <p:nvPr/>
        </p:nvCxnSpPr>
        <p:spPr>
          <a:xfrm>
            <a:off x="7078897" y="3973637"/>
            <a:ext cx="1357123" cy="750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96" name="Straight Connector 295"/>
          <p:cNvCxnSpPr>
            <a:stCxn id="266" idx="3"/>
            <a:endCxn id="297" idx="1"/>
          </p:cNvCxnSpPr>
          <p:nvPr/>
        </p:nvCxnSpPr>
        <p:spPr>
          <a:xfrm flipH="1">
            <a:off x="7062948" y="3467608"/>
            <a:ext cx="295313" cy="50268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297" name="Rectangle 296"/>
          <p:cNvSpPr/>
          <p:nvPr/>
        </p:nvSpPr>
        <p:spPr>
          <a:xfrm>
            <a:off x="7062948" y="3895205"/>
            <a:ext cx="152400" cy="150168"/>
          </a:xfrm>
          <a:prstGeom prst="rect">
            <a:avLst/>
          </a:prstGeom>
          <a:solidFill>
            <a:srgbClr val="FF00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t>1</a:t>
            </a:r>
            <a:endParaRPr lang="en-US" dirty="0"/>
          </a:p>
        </p:txBody>
      </p:sp>
      <p:sp>
        <p:nvSpPr>
          <p:cNvPr id="298" name="Rectangle 297"/>
          <p:cNvSpPr/>
          <p:nvPr/>
        </p:nvSpPr>
        <p:spPr>
          <a:xfrm>
            <a:off x="7331444" y="3895205"/>
            <a:ext cx="152400" cy="150168"/>
          </a:xfrm>
          <a:prstGeom prst="rect">
            <a:avLst/>
          </a:prstGeom>
          <a:solidFill>
            <a:srgbClr val="FF00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t>2</a:t>
            </a:r>
            <a:endParaRPr lang="en-US" dirty="0"/>
          </a:p>
        </p:txBody>
      </p:sp>
      <p:sp>
        <p:nvSpPr>
          <p:cNvPr id="299" name="Rectangle 298"/>
          <p:cNvSpPr/>
          <p:nvPr/>
        </p:nvSpPr>
        <p:spPr>
          <a:xfrm>
            <a:off x="7615794" y="3895205"/>
            <a:ext cx="152400" cy="150168"/>
          </a:xfrm>
          <a:prstGeom prst="rect">
            <a:avLst/>
          </a:prstGeom>
          <a:solidFill>
            <a:srgbClr val="FF0000"/>
          </a:solidFill>
          <a:ln>
            <a:solidFill>
              <a:srgbClr val="FF000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t>3</a:t>
            </a:r>
            <a:endParaRPr lang="en-US" dirty="0"/>
          </a:p>
        </p:txBody>
      </p:sp>
      <p:sp>
        <p:nvSpPr>
          <p:cNvPr id="300" name="Rectangle 299"/>
          <p:cNvSpPr/>
          <p:nvPr/>
        </p:nvSpPr>
        <p:spPr>
          <a:xfrm>
            <a:off x="2810078" y="3333914"/>
            <a:ext cx="152400" cy="150168"/>
          </a:xfrm>
          <a:prstGeom prst="rect">
            <a:avLst/>
          </a:prstGeom>
          <a:solidFill>
            <a:srgbClr val="0070C0"/>
          </a:solidFill>
          <a:ln>
            <a:solidFill>
              <a:srgbClr val="0070C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t>2</a:t>
            </a:r>
            <a:endParaRPr lang="en-US" dirty="0"/>
          </a:p>
        </p:txBody>
      </p:sp>
      <p:sp>
        <p:nvSpPr>
          <p:cNvPr id="301" name="&quot;No&quot; Symbol 300"/>
          <p:cNvSpPr/>
          <p:nvPr/>
        </p:nvSpPr>
        <p:spPr>
          <a:xfrm>
            <a:off x="2757264" y="3304866"/>
            <a:ext cx="275405" cy="225053"/>
          </a:xfrm>
          <a:prstGeom prst="noSmoking">
            <a:avLst>
              <a:gd name="adj" fmla="val 7408"/>
            </a:avLst>
          </a:prstGeom>
          <a:solidFill>
            <a:srgbClr val="FF0000"/>
          </a:solid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6" name="Straight Connector 15"/>
          <p:cNvCxnSpPr/>
          <p:nvPr/>
        </p:nvCxnSpPr>
        <p:spPr>
          <a:xfrm>
            <a:off x="1828800" y="693740"/>
            <a:ext cx="0" cy="6019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3733800" y="685800"/>
            <a:ext cx="0" cy="6019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6553200" y="685800"/>
            <a:ext cx="0" cy="6019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8626520" y="677640"/>
            <a:ext cx="0" cy="6019800"/>
          </a:xfrm>
          <a:prstGeom prst="line">
            <a:avLst/>
          </a:prstGeom>
        </p:spPr>
        <p:style>
          <a:lnRef idx="1">
            <a:schemeClr val="accent1"/>
          </a:lnRef>
          <a:fillRef idx="0">
            <a:schemeClr val="accent1"/>
          </a:fillRef>
          <a:effectRef idx="0">
            <a:schemeClr val="accent1"/>
          </a:effectRef>
          <a:fontRef idx="minor">
            <a:schemeClr val="tx1"/>
          </a:fontRef>
        </p:style>
      </p:cxnSp>
      <p:sp>
        <p:nvSpPr>
          <p:cNvPr id="302" name="Freeform 301"/>
          <p:cNvSpPr/>
          <p:nvPr/>
        </p:nvSpPr>
        <p:spPr>
          <a:xfrm>
            <a:off x="1770766" y="4064836"/>
            <a:ext cx="2186648" cy="287079"/>
          </a:xfrm>
          <a:custGeom>
            <a:avLst/>
            <a:gdLst>
              <a:gd name="connsiteX0" fmla="*/ 1918951 w 2186648"/>
              <a:gd name="connsiteY0" fmla="*/ 0 h 287079"/>
              <a:gd name="connsiteX1" fmla="*/ 2035910 w 2186648"/>
              <a:gd name="connsiteY1" fmla="*/ 116958 h 287079"/>
              <a:gd name="connsiteX2" fmla="*/ 111417 w 2186648"/>
              <a:gd name="connsiteY2" fmla="*/ 191386 h 287079"/>
              <a:gd name="connsiteX3" fmla="*/ 398496 w 2186648"/>
              <a:gd name="connsiteY3" fmla="*/ 287079 h 287079"/>
            </a:gdLst>
            <a:ahLst/>
            <a:cxnLst>
              <a:cxn ang="0">
                <a:pos x="connsiteX0" y="connsiteY0"/>
              </a:cxn>
              <a:cxn ang="0">
                <a:pos x="connsiteX1" y="connsiteY1"/>
              </a:cxn>
              <a:cxn ang="0">
                <a:pos x="connsiteX2" y="connsiteY2"/>
              </a:cxn>
              <a:cxn ang="0">
                <a:pos x="connsiteX3" y="connsiteY3"/>
              </a:cxn>
            </a:cxnLst>
            <a:rect l="l" t="t" r="r" b="b"/>
            <a:pathLst>
              <a:path w="2186648" h="287079">
                <a:moveTo>
                  <a:pt x="1918951" y="0"/>
                </a:moveTo>
                <a:cubicBezTo>
                  <a:pt x="2128058" y="42530"/>
                  <a:pt x="2337166" y="85060"/>
                  <a:pt x="2035910" y="116958"/>
                </a:cubicBezTo>
                <a:cubicBezTo>
                  <a:pt x="1734654" y="148856"/>
                  <a:pt x="384319" y="163033"/>
                  <a:pt x="111417" y="191386"/>
                </a:cubicBezTo>
                <a:cubicBezTo>
                  <a:pt x="-161485" y="219739"/>
                  <a:pt x="118505" y="253409"/>
                  <a:pt x="398496" y="287079"/>
                </a:cubicBezTo>
              </a:path>
            </a:pathLst>
          </a:cu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307" name="Straight Connector 306"/>
          <p:cNvCxnSpPr/>
          <p:nvPr/>
        </p:nvCxnSpPr>
        <p:spPr>
          <a:xfrm>
            <a:off x="2208593" y="4366577"/>
            <a:ext cx="625549"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308" name="Rectangle 307"/>
          <p:cNvSpPr/>
          <p:nvPr/>
        </p:nvSpPr>
        <p:spPr>
          <a:xfrm>
            <a:off x="2192644" y="4288145"/>
            <a:ext cx="152400" cy="150168"/>
          </a:xfrm>
          <a:prstGeom prst="rect">
            <a:avLst/>
          </a:prstGeom>
          <a:solidFill>
            <a:srgbClr val="FF00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i="1" dirty="0" smtClean="0"/>
              <a:t>0</a:t>
            </a:r>
            <a:endParaRPr lang="en-US" i="1" dirty="0"/>
          </a:p>
        </p:txBody>
      </p:sp>
      <p:sp>
        <p:nvSpPr>
          <p:cNvPr id="309" name="Rectangle 308"/>
          <p:cNvSpPr/>
          <p:nvPr/>
        </p:nvSpPr>
        <p:spPr>
          <a:xfrm>
            <a:off x="2461140" y="4288145"/>
            <a:ext cx="152400" cy="150168"/>
          </a:xfrm>
          <a:prstGeom prst="rect">
            <a:avLst/>
          </a:prstGeom>
          <a:solidFill>
            <a:srgbClr val="FF0000"/>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i="1" dirty="0" smtClean="0">
                <a:solidFill>
                  <a:srgbClr val="00B0F0"/>
                </a:solidFill>
              </a:rPr>
              <a:t>1</a:t>
            </a:r>
            <a:endParaRPr lang="en-US" i="1" dirty="0">
              <a:solidFill>
                <a:srgbClr val="00B0F0"/>
              </a:solidFill>
            </a:endParaRPr>
          </a:p>
        </p:txBody>
      </p:sp>
      <p:sp>
        <p:nvSpPr>
          <p:cNvPr id="310" name="Rectangle 309"/>
          <p:cNvSpPr/>
          <p:nvPr/>
        </p:nvSpPr>
        <p:spPr>
          <a:xfrm>
            <a:off x="2745490" y="4288145"/>
            <a:ext cx="152400" cy="150168"/>
          </a:xfrm>
          <a:prstGeom prst="rect">
            <a:avLst/>
          </a:prstGeom>
          <a:solidFill>
            <a:srgbClr val="FF0000"/>
          </a:solidFill>
          <a:ln>
            <a:solidFill>
              <a:srgbClr val="FF000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i="1" dirty="0" smtClean="0"/>
              <a:t>2</a:t>
            </a:r>
            <a:endParaRPr lang="en-US" i="1" dirty="0"/>
          </a:p>
        </p:txBody>
      </p:sp>
      <p:cxnSp>
        <p:nvCxnSpPr>
          <p:cNvPr id="311" name="Straight Connector 310"/>
          <p:cNvCxnSpPr/>
          <p:nvPr/>
        </p:nvCxnSpPr>
        <p:spPr>
          <a:xfrm>
            <a:off x="7899123" y="3977447"/>
            <a:ext cx="625549"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312" name="Rectangle 311"/>
          <p:cNvSpPr/>
          <p:nvPr/>
        </p:nvSpPr>
        <p:spPr>
          <a:xfrm>
            <a:off x="7883174" y="3899015"/>
            <a:ext cx="152400" cy="150168"/>
          </a:xfrm>
          <a:prstGeom prst="rect">
            <a:avLst/>
          </a:prstGeom>
          <a:solidFill>
            <a:srgbClr val="FF00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t>4</a:t>
            </a:r>
            <a:endParaRPr lang="en-US" dirty="0"/>
          </a:p>
        </p:txBody>
      </p:sp>
      <p:sp>
        <p:nvSpPr>
          <p:cNvPr id="313" name="Rectangle 312"/>
          <p:cNvSpPr/>
          <p:nvPr/>
        </p:nvSpPr>
        <p:spPr>
          <a:xfrm>
            <a:off x="8151670" y="3899015"/>
            <a:ext cx="152400" cy="150168"/>
          </a:xfrm>
          <a:prstGeom prst="rect">
            <a:avLst/>
          </a:prstGeom>
          <a:solidFill>
            <a:srgbClr val="FF00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t>5</a:t>
            </a:r>
            <a:endParaRPr lang="en-US" dirty="0"/>
          </a:p>
        </p:txBody>
      </p:sp>
      <p:sp>
        <p:nvSpPr>
          <p:cNvPr id="314" name="Rectangle 313"/>
          <p:cNvSpPr/>
          <p:nvPr/>
        </p:nvSpPr>
        <p:spPr>
          <a:xfrm>
            <a:off x="8436020" y="3899015"/>
            <a:ext cx="152400" cy="150168"/>
          </a:xfrm>
          <a:prstGeom prst="rect">
            <a:avLst/>
          </a:prstGeom>
          <a:solidFill>
            <a:srgbClr val="FF0000"/>
          </a:solidFill>
          <a:ln>
            <a:solidFill>
              <a:srgbClr val="FF000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t>6</a:t>
            </a:r>
            <a:endParaRPr lang="en-US" dirty="0"/>
          </a:p>
        </p:txBody>
      </p:sp>
      <p:sp>
        <p:nvSpPr>
          <p:cNvPr id="315" name="Rectangle 314"/>
          <p:cNvSpPr/>
          <p:nvPr/>
        </p:nvSpPr>
        <p:spPr>
          <a:xfrm>
            <a:off x="8334180" y="3457266"/>
            <a:ext cx="152400" cy="150168"/>
          </a:xfrm>
          <a:prstGeom prst="rect">
            <a:avLst/>
          </a:prstGeom>
          <a:solidFill>
            <a:srgbClr val="0070C0"/>
          </a:solidFill>
          <a:ln>
            <a:solidFill>
              <a:srgbClr val="0070C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t>4</a:t>
            </a:r>
            <a:endParaRPr lang="en-US" dirty="0"/>
          </a:p>
        </p:txBody>
      </p:sp>
      <p:sp>
        <p:nvSpPr>
          <p:cNvPr id="316" name="Rectangle 315"/>
          <p:cNvSpPr/>
          <p:nvPr/>
        </p:nvSpPr>
        <p:spPr>
          <a:xfrm>
            <a:off x="3400192" y="5473790"/>
            <a:ext cx="5544016" cy="1239749"/>
          </a:xfrm>
          <a:prstGeom prst="rect">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Earth’s miners can </a:t>
            </a:r>
            <a:r>
              <a:rPr lang="en-US" b="1" i="1" u="sng" dirty="0" smtClean="0">
                <a:solidFill>
                  <a:schemeClr val="tx1"/>
                </a:solidFill>
              </a:rPr>
              <a:t>never</a:t>
            </a:r>
            <a:r>
              <a:rPr lang="en-US" dirty="0" smtClean="0">
                <a:solidFill>
                  <a:schemeClr val="tx1"/>
                </a:solidFill>
              </a:rPr>
              <a:t> find a winning block (vs Mars)!</a:t>
            </a:r>
          </a:p>
          <a:p>
            <a:pPr algn="ctr"/>
            <a:endParaRPr lang="en-US" sz="1050" dirty="0" smtClean="0">
              <a:solidFill>
                <a:schemeClr val="tx1"/>
              </a:solidFill>
            </a:endParaRPr>
          </a:p>
          <a:p>
            <a:pPr algn="ctr"/>
            <a:r>
              <a:rPr lang="en-US" dirty="0" smtClean="0">
                <a:solidFill>
                  <a:schemeClr val="tx1"/>
                </a:solidFill>
              </a:rPr>
              <a:t>By moving to Mars, they’ve </a:t>
            </a:r>
            <a:r>
              <a:rPr lang="en-US" b="1" i="1" u="sng" dirty="0" smtClean="0">
                <a:solidFill>
                  <a:schemeClr val="tx1"/>
                </a:solidFill>
              </a:rPr>
              <a:t>defeated</a:t>
            </a:r>
            <a:r>
              <a:rPr lang="en-US" dirty="0" smtClean="0">
                <a:solidFill>
                  <a:schemeClr val="tx1"/>
                </a:solidFill>
              </a:rPr>
              <a:t> their competition!</a:t>
            </a:r>
          </a:p>
          <a:p>
            <a:pPr algn="ctr"/>
            <a:endParaRPr lang="en-US" sz="1050" dirty="0" smtClean="0">
              <a:solidFill>
                <a:schemeClr val="tx1"/>
              </a:solidFill>
            </a:endParaRPr>
          </a:p>
          <a:p>
            <a:pPr algn="ctr"/>
            <a:r>
              <a:rPr lang="en-US" dirty="0" smtClean="0">
                <a:solidFill>
                  <a:schemeClr val="tx1"/>
                </a:solidFill>
              </a:rPr>
              <a:t>Hence,              </a:t>
            </a:r>
            <a:r>
              <a:rPr lang="en-US" b="1" dirty="0" smtClean="0">
                <a:ln>
                  <a:solidFill>
                    <a:schemeClr val="tx1"/>
                  </a:solidFill>
                </a:ln>
                <a:solidFill>
                  <a:srgbClr val="FFFF00"/>
                </a:solidFill>
              </a:rPr>
              <a:t>     </a:t>
            </a:r>
            <a:r>
              <a:rPr lang="en-US" dirty="0" smtClean="0">
                <a:solidFill>
                  <a:schemeClr val="tx1"/>
                </a:solidFill>
              </a:rPr>
              <a:t>to move to Mars?!</a:t>
            </a:r>
            <a:endParaRPr lang="en-US" dirty="0">
              <a:solidFill>
                <a:schemeClr val="tx1"/>
              </a:solidFill>
            </a:endParaRPr>
          </a:p>
        </p:txBody>
      </p:sp>
      <p:sp>
        <p:nvSpPr>
          <p:cNvPr id="10" name="Slide Number Placeholder 9"/>
          <p:cNvSpPr>
            <a:spLocks noGrp="1"/>
          </p:cNvSpPr>
          <p:nvPr>
            <p:ph type="sldNum" sz="quarter" idx="12"/>
          </p:nvPr>
        </p:nvSpPr>
        <p:spPr/>
        <p:txBody>
          <a:bodyPr/>
          <a:lstStyle/>
          <a:p>
            <a:fld id="{B2FC610D-FAE1-464C-9CF3-920562D0AD66}" type="slidenum">
              <a:rPr lang="en-US" smtClean="0"/>
              <a:t>66</a:t>
            </a:fld>
            <a:endParaRPr lang="en-US"/>
          </a:p>
        </p:txBody>
      </p:sp>
      <p:sp>
        <p:nvSpPr>
          <p:cNvPr id="11" name="TextBox 10"/>
          <p:cNvSpPr txBox="1"/>
          <p:nvPr/>
        </p:nvSpPr>
        <p:spPr>
          <a:xfrm>
            <a:off x="5173624" y="6422426"/>
            <a:ext cx="929667" cy="206974"/>
          </a:xfrm>
          <a:prstGeom prst="rect">
            <a:avLst/>
          </a:prstGeom>
          <a:solidFill>
            <a:schemeClr val="tx1"/>
          </a:solidFill>
        </p:spPr>
        <p:txBody>
          <a:bodyPr wrap="square" rtlCol="0">
            <a:spAutoFit/>
          </a:bodyPr>
          <a:lstStyle/>
          <a:p>
            <a:endParaRPr lang="en-US" sz="600" b="1" dirty="0">
              <a:solidFill>
                <a:srgbClr val="FF0000"/>
              </a:solidFill>
            </a:endParaRPr>
          </a:p>
        </p:txBody>
      </p:sp>
      <p:sp>
        <p:nvSpPr>
          <p:cNvPr id="305" name="TextBox 304"/>
          <p:cNvSpPr txBox="1"/>
          <p:nvPr/>
        </p:nvSpPr>
        <p:spPr>
          <a:xfrm>
            <a:off x="5116526" y="6344207"/>
            <a:ext cx="1055674" cy="369332"/>
          </a:xfrm>
          <a:prstGeom prst="rect">
            <a:avLst/>
          </a:prstGeom>
          <a:noFill/>
        </p:spPr>
        <p:txBody>
          <a:bodyPr wrap="none" rtlCol="0">
            <a:spAutoFit/>
          </a:bodyPr>
          <a:lstStyle/>
          <a:p>
            <a:r>
              <a:rPr lang="en-US" b="1" dirty="0" smtClean="0">
                <a:solidFill>
                  <a:srgbClr val="FF0000"/>
                </a:solidFill>
              </a:rPr>
              <a:t>incentive</a:t>
            </a:r>
            <a:endParaRPr lang="en-US" b="1" dirty="0">
              <a:solidFill>
                <a:srgbClr val="FF0000"/>
              </a:solidFill>
            </a:endParaRPr>
          </a:p>
        </p:txBody>
      </p:sp>
      <p:sp>
        <p:nvSpPr>
          <p:cNvPr id="306" name="TextBox 305"/>
          <p:cNvSpPr txBox="1"/>
          <p:nvPr/>
        </p:nvSpPr>
        <p:spPr>
          <a:xfrm>
            <a:off x="2401172" y="1217573"/>
            <a:ext cx="843501" cy="369332"/>
          </a:xfrm>
          <a:prstGeom prst="rect">
            <a:avLst/>
          </a:prstGeom>
          <a:noFill/>
        </p:spPr>
        <p:txBody>
          <a:bodyPr wrap="none" rtlCol="0">
            <a:spAutoFit/>
          </a:bodyPr>
          <a:lstStyle/>
          <a:p>
            <a:r>
              <a:rPr lang="en-US" dirty="0" smtClean="0">
                <a:solidFill>
                  <a:schemeClr val="bg1"/>
                </a:solidFill>
              </a:rPr>
              <a:t>H=75%</a:t>
            </a:r>
            <a:endParaRPr lang="en-US" dirty="0">
              <a:solidFill>
                <a:schemeClr val="bg1"/>
              </a:solidFill>
            </a:endParaRPr>
          </a:p>
        </p:txBody>
      </p:sp>
      <p:sp>
        <p:nvSpPr>
          <p:cNvPr id="317" name="TextBox 316"/>
          <p:cNvSpPr txBox="1"/>
          <p:nvPr/>
        </p:nvSpPr>
        <p:spPr>
          <a:xfrm>
            <a:off x="7126472" y="1235335"/>
            <a:ext cx="843501" cy="369332"/>
          </a:xfrm>
          <a:prstGeom prst="rect">
            <a:avLst/>
          </a:prstGeom>
          <a:noFill/>
        </p:spPr>
        <p:txBody>
          <a:bodyPr wrap="none" rtlCol="0">
            <a:spAutoFit/>
          </a:bodyPr>
          <a:lstStyle/>
          <a:p>
            <a:r>
              <a:rPr lang="en-US" dirty="0" smtClean="0">
                <a:solidFill>
                  <a:schemeClr val="bg1"/>
                </a:solidFill>
              </a:rPr>
              <a:t>H=25%</a:t>
            </a:r>
            <a:endParaRPr lang="en-US" dirty="0">
              <a:solidFill>
                <a:schemeClr val="bg1"/>
              </a:solidFill>
            </a:endParaRPr>
          </a:p>
        </p:txBody>
      </p:sp>
    </p:spTree>
    <p:extLst>
      <p:ext uri="{BB962C8B-B14F-4D97-AF65-F5344CB8AC3E}">
        <p14:creationId xmlns:p14="http://schemas.microsoft.com/office/powerpoint/2010/main" val="2916624101"/>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pPr lvl="0"/>
            <a:r>
              <a:rPr lang="en-US" baseline="0" dirty="0" smtClean="0"/>
              <a:t>Incentive Glitch</a:t>
            </a:r>
            <a:endParaRPr lang="en-US" dirty="0"/>
          </a:p>
        </p:txBody>
      </p:sp>
      <p:sp>
        <p:nvSpPr>
          <p:cNvPr id="3" name="Content Placeholder 2"/>
          <p:cNvSpPr>
            <a:spLocks noGrp="1"/>
          </p:cNvSpPr>
          <p:nvPr>
            <p:ph idx="1"/>
          </p:nvPr>
        </p:nvSpPr>
        <p:spPr>
          <a:xfrm>
            <a:off x="457200" y="1371600"/>
            <a:ext cx="8229600" cy="4708525"/>
          </a:xfrm>
        </p:spPr>
        <p:txBody>
          <a:bodyPr>
            <a:normAutofit lnSpcReduction="10000"/>
          </a:bodyPr>
          <a:lstStyle/>
          <a:p>
            <a:r>
              <a:rPr lang="en-US" dirty="0" smtClean="0"/>
              <a:t>Miners have an incentive to make their connectivity </a:t>
            </a:r>
            <a:r>
              <a:rPr lang="en-US" i="1" dirty="0" smtClean="0"/>
              <a:t>worse</a:t>
            </a:r>
            <a:r>
              <a:rPr lang="en-US" dirty="0" smtClean="0"/>
              <a:t>.</a:t>
            </a:r>
          </a:p>
          <a:p>
            <a:r>
              <a:rPr lang="en-US" dirty="0" smtClean="0"/>
              <a:t>This “glitch” is principle behind all selfish mining variants (esp. where miners fill their own blocks), as well as the 51% attack.</a:t>
            </a:r>
          </a:p>
          <a:p>
            <a:r>
              <a:rPr lang="en-US" dirty="0" smtClean="0"/>
              <a:t>Also, heart of the Byzantine Generals problem. “I didn’t get that message.” (sincerely?).</a:t>
            </a:r>
          </a:p>
          <a:p>
            <a:r>
              <a:rPr lang="en-US" dirty="0" err="1" smtClean="0"/>
              <a:t>CoreDev</a:t>
            </a:r>
            <a:r>
              <a:rPr lang="en-US" dirty="0" smtClean="0"/>
              <a:t> complaints about “bandwidth”.</a:t>
            </a:r>
          </a:p>
          <a:p>
            <a:r>
              <a:rPr lang="en-US" b="1" dirty="0" smtClean="0"/>
              <a:t>What’s going on? Can we fix this?</a:t>
            </a:r>
          </a:p>
          <a:p>
            <a:endParaRPr lang="en-US" dirty="0"/>
          </a:p>
        </p:txBody>
      </p:sp>
      <p:sp>
        <p:nvSpPr>
          <p:cNvPr id="4" name="Slide Number Placeholder 3"/>
          <p:cNvSpPr>
            <a:spLocks noGrp="1"/>
          </p:cNvSpPr>
          <p:nvPr>
            <p:ph type="sldNum" sz="quarter" idx="12"/>
          </p:nvPr>
        </p:nvSpPr>
        <p:spPr/>
        <p:txBody>
          <a:bodyPr/>
          <a:lstStyle/>
          <a:p>
            <a:fld id="{B2FC610D-FAE1-464C-9CF3-920562D0AD66}" type="slidenum">
              <a:rPr lang="en-US" smtClean="0"/>
              <a:t>67</a:t>
            </a:fld>
            <a:endParaRPr lang="en-US"/>
          </a:p>
        </p:txBody>
      </p:sp>
    </p:spTree>
    <p:extLst>
      <p:ext uri="{BB962C8B-B14F-4D97-AF65-F5344CB8AC3E}">
        <p14:creationId xmlns:p14="http://schemas.microsoft.com/office/powerpoint/2010/main" val="134738285"/>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5400" dirty="0" smtClean="0"/>
              <a:t>Miners: The Dual-Role</a:t>
            </a:r>
            <a:endParaRPr lang="en-US" sz="5400" dirty="0"/>
          </a:p>
        </p:txBody>
      </p:sp>
      <p:sp>
        <p:nvSpPr>
          <p:cNvPr id="3" name="Content Placeholder 2"/>
          <p:cNvSpPr>
            <a:spLocks noGrp="1"/>
          </p:cNvSpPr>
          <p:nvPr>
            <p:ph idx="1"/>
          </p:nvPr>
        </p:nvSpPr>
        <p:spPr>
          <a:xfrm>
            <a:off x="486228" y="1966119"/>
            <a:ext cx="3933371" cy="3100013"/>
          </a:xfrm>
        </p:spPr>
        <p:txBody>
          <a:bodyPr>
            <a:normAutofit/>
          </a:bodyPr>
          <a:lstStyle/>
          <a:p>
            <a:r>
              <a:rPr lang="en-US" dirty="0" smtClean="0"/>
              <a:t>Miners </a:t>
            </a:r>
            <a:r>
              <a:rPr lang="en-US" b="1" dirty="0" smtClean="0"/>
              <a:t>“sell” </a:t>
            </a:r>
            <a:r>
              <a:rPr lang="en-US" dirty="0" smtClean="0"/>
              <a:t>blocks to the network...</a:t>
            </a:r>
          </a:p>
          <a:p>
            <a:r>
              <a:rPr lang="en-US" sz="2800" dirty="0" smtClean="0"/>
              <a:t>...but who</a:t>
            </a:r>
            <a:r>
              <a:rPr lang="en-US" sz="2800" dirty="0"/>
              <a:t> </a:t>
            </a:r>
            <a:r>
              <a:rPr lang="en-US" sz="2800" dirty="0" smtClean="0"/>
              <a:t>is</a:t>
            </a:r>
            <a:r>
              <a:rPr lang="en-US" sz="2800" dirty="0"/>
              <a:t/>
            </a:r>
            <a:br>
              <a:rPr lang="en-US" sz="2800" dirty="0"/>
            </a:br>
            <a:r>
              <a:rPr lang="en-US" sz="2800" dirty="0" smtClean="0"/>
              <a:t>“the network”? ...who’s </a:t>
            </a:r>
            <a:r>
              <a:rPr lang="en-US" sz="2800" i="1" dirty="0" smtClean="0"/>
              <a:t>buying</a:t>
            </a:r>
            <a:r>
              <a:rPr lang="en-US" sz="2800" dirty="0" smtClean="0"/>
              <a:t>?</a:t>
            </a:r>
          </a:p>
          <a:p>
            <a:r>
              <a:rPr lang="en-US" dirty="0" smtClean="0"/>
              <a:t>Miners, also!</a:t>
            </a:r>
          </a:p>
          <a:p>
            <a:endParaRPr lang="en-US" dirty="0"/>
          </a:p>
        </p:txBody>
      </p:sp>
      <p:sp>
        <p:nvSpPr>
          <p:cNvPr id="5" name="Rectangle 4"/>
          <p:cNvSpPr/>
          <p:nvPr/>
        </p:nvSpPr>
        <p:spPr>
          <a:xfrm>
            <a:off x="486229" y="5562600"/>
            <a:ext cx="8447314" cy="954107"/>
          </a:xfrm>
          <a:prstGeom prst="rect">
            <a:avLst/>
          </a:prstGeom>
        </p:spPr>
        <p:txBody>
          <a:bodyPr wrap="square">
            <a:spAutoFit/>
          </a:bodyPr>
          <a:lstStyle/>
          <a:p>
            <a:r>
              <a:rPr lang="en-US" sz="2800" dirty="0"/>
              <a:t>A</a:t>
            </a:r>
            <a:r>
              <a:rPr lang="en-US" sz="2800" dirty="0" smtClean="0"/>
              <a:t> </a:t>
            </a:r>
            <a:r>
              <a:rPr lang="en-US" sz="2800" dirty="0"/>
              <a:t>block is </a:t>
            </a:r>
            <a:r>
              <a:rPr lang="en-US" sz="2800" b="1" dirty="0" smtClean="0"/>
              <a:t>Bitcoin </a:t>
            </a:r>
            <a:r>
              <a:rPr lang="en-US" sz="2800" dirty="0"/>
              <a:t>if it is </a:t>
            </a:r>
            <a:r>
              <a:rPr lang="en-US" sz="2800" u="sng" dirty="0"/>
              <a:t>part of the heaviest chain</a:t>
            </a:r>
            <a:r>
              <a:rPr lang="en-US" sz="2800" dirty="0"/>
              <a:t>, so ... </a:t>
            </a:r>
            <a:r>
              <a:rPr lang="en-US" sz="2800" dirty="0" smtClean="0"/>
              <a:t>“Buyers” = Network </a:t>
            </a:r>
            <a:r>
              <a:rPr lang="en-US" sz="2800" dirty="0"/>
              <a:t>= 51% of </a:t>
            </a:r>
            <a:r>
              <a:rPr lang="en-US" sz="2800" i="1" dirty="0"/>
              <a:t>the future </a:t>
            </a:r>
            <a:r>
              <a:rPr lang="en-US" sz="2800" i="1" dirty="0" err="1" smtClean="0"/>
              <a:t>hashrate</a:t>
            </a:r>
            <a:r>
              <a:rPr lang="en-US" sz="2800" dirty="0" smtClean="0"/>
              <a:t>.</a:t>
            </a:r>
            <a:endParaRPr lang="en-US" sz="2800" dirty="0"/>
          </a:p>
        </p:txBody>
      </p:sp>
      <p:pic>
        <p:nvPicPr>
          <p:cNvPr id="1026" name="Picture 2" descr="https://pixabay.com/static/uploads/photo/2012/04/18/23/39/money-38268_960_72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6800" y="1676400"/>
            <a:ext cx="3669920" cy="3389732"/>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2"/>
          </p:nvPr>
        </p:nvSpPr>
        <p:spPr/>
        <p:txBody>
          <a:bodyPr/>
          <a:lstStyle/>
          <a:p>
            <a:fld id="{B2FC610D-FAE1-464C-9CF3-920562D0AD66}" type="slidenum">
              <a:rPr lang="en-US" smtClean="0"/>
              <a:t>68</a:t>
            </a:fld>
            <a:endParaRPr lang="en-US"/>
          </a:p>
        </p:txBody>
      </p:sp>
    </p:spTree>
    <p:extLst>
      <p:ext uri="{BB962C8B-B14F-4D97-AF65-F5344CB8AC3E}">
        <p14:creationId xmlns:p14="http://schemas.microsoft.com/office/powerpoint/2010/main" val="1679190062"/>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lstStyle/>
          <a:p>
            <a:pPr lvl="0"/>
            <a:r>
              <a:rPr lang="en-US" dirty="0" smtClean="0"/>
              <a:t>Orphaning “Costs” - Bifurcation</a:t>
            </a:r>
            <a:endParaRPr lang="en-US" dirty="0"/>
          </a:p>
        </p:txBody>
      </p:sp>
      <p:cxnSp>
        <p:nvCxnSpPr>
          <p:cNvPr id="5" name="Straight Connector 4"/>
          <p:cNvCxnSpPr/>
          <p:nvPr/>
        </p:nvCxnSpPr>
        <p:spPr>
          <a:xfrm>
            <a:off x="914400" y="5181600"/>
            <a:ext cx="6511936" cy="28545"/>
          </a:xfrm>
          <a:prstGeom prst="line">
            <a:avLst/>
          </a:prstGeom>
          <a:ln w="762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a:endCxn id="22" idx="2"/>
          </p:cNvCxnSpPr>
          <p:nvPr/>
        </p:nvCxnSpPr>
        <p:spPr>
          <a:xfrm flipV="1">
            <a:off x="914399" y="1319212"/>
            <a:ext cx="0" cy="3890933"/>
          </a:xfrm>
          <a:prstGeom prst="line">
            <a:avLst/>
          </a:prstGeom>
          <a:ln w="762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914400" y="4829177"/>
            <a:ext cx="5980127" cy="35231"/>
          </a:xfrm>
          <a:prstGeom prst="line">
            <a:avLst/>
          </a:prstGeom>
          <a:ln w="762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rot="20796522">
            <a:off x="6849996" y="4279678"/>
            <a:ext cx="2064732" cy="400110"/>
          </a:xfrm>
          <a:prstGeom prst="rect">
            <a:avLst/>
          </a:prstGeom>
          <a:noFill/>
        </p:spPr>
        <p:txBody>
          <a:bodyPr wrap="none" rtlCol="0">
            <a:spAutoFit/>
          </a:bodyPr>
          <a:lstStyle/>
          <a:p>
            <a:r>
              <a:rPr lang="en-US" sz="2000" b="1" dirty="0" smtClean="0"/>
              <a:t>Propagation Time</a:t>
            </a:r>
            <a:endParaRPr lang="en-US" b="1" dirty="0"/>
          </a:p>
        </p:txBody>
      </p:sp>
      <p:sp>
        <p:nvSpPr>
          <p:cNvPr id="13" name="TextBox 12"/>
          <p:cNvSpPr txBox="1"/>
          <p:nvPr/>
        </p:nvSpPr>
        <p:spPr>
          <a:xfrm rot="20631031">
            <a:off x="7442379" y="4889508"/>
            <a:ext cx="1764317" cy="1015663"/>
          </a:xfrm>
          <a:prstGeom prst="rect">
            <a:avLst/>
          </a:prstGeom>
          <a:noFill/>
        </p:spPr>
        <p:txBody>
          <a:bodyPr wrap="square" rtlCol="0">
            <a:spAutoFit/>
          </a:bodyPr>
          <a:lstStyle/>
          <a:p>
            <a:r>
              <a:rPr lang="en-US" sz="2000" b="1" dirty="0" smtClean="0"/>
              <a:t>Hashrate In Your Trusted Group</a:t>
            </a:r>
            <a:endParaRPr lang="en-US" b="1" dirty="0"/>
          </a:p>
        </p:txBody>
      </p:sp>
      <p:cxnSp>
        <p:nvCxnSpPr>
          <p:cNvPr id="15" name="Straight Connector 14"/>
          <p:cNvCxnSpPr/>
          <p:nvPr/>
        </p:nvCxnSpPr>
        <p:spPr>
          <a:xfrm>
            <a:off x="4038600" y="5124510"/>
            <a:ext cx="0" cy="1504890"/>
          </a:xfrm>
          <a:prstGeom prst="line">
            <a:avLst/>
          </a:prstGeom>
          <a:ln w="762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2110726" y="5212982"/>
            <a:ext cx="817853" cy="400110"/>
          </a:xfrm>
          <a:prstGeom prst="rect">
            <a:avLst/>
          </a:prstGeom>
          <a:noFill/>
        </p:spPr>
        <p:txBody>
          <a:bodyPr wrap="none" rtlCol="0">
            <a:spAutoFit/>
          </a:bodyPr>
          <a:lstStyle/>
          <a:p>
            <a:r>
              <a:rPr lang="en-US" sz="2000" b="1" dirty="0" smtClean="0"/>
              <a:t>&lt; 50%</a:t>
            </a:r>
            <a:endParaRPr lang="en-US" b="1" dirty="0"/>
          </a:p>
        </p:txBody>
      </p:sp>
      <p:sp>
        <p:nvSpPr>
          <p:cNvPr id="19" name="TextBox 18"/>
          <p:cNvSpPr txBox="1"/>
          <p:nvPr/>
        </p:nvSpPr>
        <p:spPr>
          <a:xfrm>
            <a:off x="5261774" y="5212982"/>
            <a:ext cx="817853" cy="400110"/>
          </a:xfrm>
          <a:prstGeom prst="rect">
            <a:avLst/>
          </a:prstGeom>
          <a:noFill/>
        </p:spPr>
        <p:txBody>
          <a:bodyPr wrap="none" rtlCol="0">
            <a:spAutoFit/>
          </a:bodyPr>
          <a:lstStyle/>
          <a:p>
            <a:r>
              <a:rPr lang="en-US" sz="2000" b="1" dirty="0" smtClean="0"/>
              <a:t>&gt; 50%</a:t>
            </a:r>
            <a:endParaRPr lang="en-US" b="1" dirty="0"/>
          </a:p>
        </p:txBody>
      </p:sp>
      <p:sp>
        <p:nvSpPr>
          <p:cNvPr id="20" name="TextBox 19"/>
          <p:cNvSpPr txBox="1"/>
          <p:nvPr/>
        </p:nvSpPr>
        <p:spPr>
          <a:xfrm>
            <a:off x="781053" y="5562600"/>
            <a:ext cx="3255165" cy="1138773"/>
          </a:xfrm>
          <a:prstGeom prst="rect">
            <a:avLst/>
          </a:prstGeom>
          <a:noFill/>
        </p:spPr>
        <p:txBody>
          <a:bodyPr wrap="square" rtlCol="0">
            <a:spAutoFit/>
          </a:bodyPr>
          <a:lstStyle/>
          <a:p>
            <a:pPr algn="ctr"/>
            <a:r>
              <a:rPr lang="en-US" sz="2000" dirty="0" smtClean="0"/>
              <a:t>1</a:t>
            </a:r>
            <a:r>
              <a:rPr lang="en-US" sz="2000" baseline="30000" dirty="0" smtClean="0"/>
              <a:t>st</a:t>
            </a:r>
            <a:r>
              <a:rPr lang="en-US" sz="2000" dirty="0" smtClean="0"/>
              <a:t>: Download &amp; Validate,</a:t>
            </a:r>
            <a:br>
              <a:rPr lang="en-US" sz="2000" dirty="0" smtClean="0"/>
            </a:br>
            <a:r>
              <a:rPr lang="en-US" sz="2000" dirty="0" smtClean="0"/>
              <a:t>2</a:t>
            </a:r>
            <a:r>
              <a:rPr lang="en-US" sz="2000" baseline="30000" dirty="0" smtClean="0"/>
              <a:t>nd</a:t>
            </a:r>
            <a:r>
              <a:rPr lang="en-US" sz="2000" dirty="0" smtClean="0"/>
              <a:t>: Start mining.</a:t>
            </a:r>
          </a:p>
          <a:p>
            <a:pPr algn="ctr"/>
            <a:r>
              <a:rPr lang="en-US" sz="2800" b="1" dirty="0" smtClean="0">
                <a:solidFill>
                  <a:srgbClr val="FF0000"/>
                </a:solidFill>
              </a:rPr>
              <a:t>“ You wait. ”</a:t>
            </a:r>
          </a:p>
        </p:txBody>
      </p:sp>
      <p:sp>
        <p:nvSpPr>
          <p:cNvPr id="22" name="TextBox 21"/>
          <p:cNvSpPr txBox="1"/>
          <p:nvPr/>
        </p:nvSpPr>
        <p:spPr>
          <a:xfrm>
            <a:off x="336484" y="857547"/>
            <a:ext cx="1155829" cy="461665"/>
          </a:xfrm>
          <a:prstGeom prst="rect">
            <a:avLst/>
          </a:prstGeom>
          <a:noFill/>
        </p:spPr>
        <p:txBody>
          <a:bodyPr wrap="none" rtlCol="0">
            <a:spAutoFit/>
          </a:bodyPr>
          <a:lstStyle/>
          <a:p>
            <a:r>
              <a:rPr lang="en-US" sz="2400" b="1" dirty="0" smtClean="0"/>
              <a:t>Reward</a:t>
            </a:r>
            <a:endParaRPr lang="en-US" sz="2000" b="1" dirty="0"/>
          </a:p>
        </p:txBody>
      </p:sp>
      <p:cxnSp>
        <p:nvCxnSpPr>
          <p:cNvPr id="39" name="Straight Connector 38"/>
          <p:cNvCxnSpPr/>
          <p:nvPr/>
        </p:nvCxnSpPr>
        <p:spPr>
          <a:xfrm>
            <a:off x="901700" y="3137581"/>
            <a:ext cx="6557141" cy="47460"/>
          </a:xfrm>
          <a:prstGeom prst="line">
            <a:avLst/>
          </a:prstGeom>
          <a:ln w="9525">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sp>
        <p:nvSpPr>
          <p:cNvPr id="49" name="Freeform 48"/>
          <p:cNvSpPr/>
          <p:nvPr/>
        </p:nvSpPr>
        <p:spPr>
          <a:xfrm>
            <a:off x="1066800" y="3149600"/>
            <a:ext cx="2781300" cy="1612900"/>
          </a:xfrm>
          <a:custGeom>
            <a:avLst/>
            <a:gdLst>
              <a:gd name="connsiteX0" fmla="*/ 0 w 2781300"/>
              <a:gd name="connsiteY0" fmla="*/ 0 h 1612900"/>
              <a:gd name="connsiteX1" fmla="*/ 863600 w 2781300"/>
              <a:gd name="connsiteY1" fmla="*/ 317500 h 1612900"/>
              <a:gd name="connsiteX2" fmla="*/ 1308100 w 2781300"/>
              <a:gd name="connsiteY2" fmla="*/ 1320800 h 1612900"/>
              <a:gd name="connsiteX3" fmla="*/ 2781300 w 2781300"/>
              <a:gd name="connsiteY3" fmla="*/ 1612900 h 1612900"/>
            </a:gdLst>
            <a:ahLst/>
            <a:cxnLst>
              <a:cxn ang="0">
                <a:pos x="connsiteX0" y="connsiteY0"/>
              </a:cxn>
              <a:cxn ang="0">
                <a:pos x="connsiteX1" y="connsiteY1"/>
              </a:cxn>
              <a:cxn ang="0">
                <a:pos x="connsiteX2" y="connsiteY2"/>
              </a:cxn>
              <a:cxn ang="0">
                <a:pos x="connsiteX3" y="connsiteY3"/>
              </a:cxn>
            </a:cxnLst>
            <a:rect l="l" t="t" r="r" b="b"/>
            <a:pathLst>
              <a:path w="2781300" h="1612900">
                <a:moveTo>
                  <a:pt x="0" y="0"/>
                </a:moveTo>
                <a:cubicBezTo>
                  <a:pt x="322791" y="48683"/>
                  <a:pt x="645583" y="97367"/>
                  <a:pt x="863600" y="317500"/>
                </a:cubicBezTo>
                <a:cubicBezTo>
                  <a:pt x="1081617" y="537633"/>
                  <a:pt x="988483" y="1104900"/>
                  <a:pt x="1308100" y="1320800"/>
                </a:cubicBezTo>
                <a:cubicBezTo>
                  <a:pt x="1627717" y="1536700"/>
                  <a:pt x="2204508" y="1574800"/>
                  <a:pt x="2781300" y="1612900"/>
                </a:cubicBezTo>
              </a:path>
            </a:pathLst>
          </a:custGeom>
          <a:noFill/>
          <a:ln w="571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Freeform 50"/>
          <p:cNvSpPr/>
          <p:nvPr/>
        </p:nvSpPr>
        <p:spPr>
          <a:xfrm flipV="1">
            <a:off x="4229100" y="1524000"/>
            <a:ext cx="2781300" cy="1612900"/>
          </a:xfrm>
          <a:custGeom>
            <a:avLst/>
            <a:gdLst>
              <a:gd name="connsiteX0" fmla="*/ 0 w 2781300"/>
              <a:gd name="connsiteY0" fmla="*/ 0 h 1612900"/>
              <a:gd name="connsiteX1" fmla="*/ 863600 w 2781300"/>
              <a:gd name="connsiteY1" fmla="*/ 317500 h 1612900"/>
              <a:gd name="connsiteX2" fmla="*/ 1308100 w 2781300"/>
              <a:gd name="connsiteY2" fmla="*/ 1320800 h 1612900"/>
              <a:gd name="connsiteX3" fmla="*/ 2781300 w 2781300"/>
              <a:gd name="connsiteY3" fmla="*/ 1612900 h 1612900"/>
            </a:gdLst>
            <a:ahLst/>
            <a:cxnLst>
              <a:cxn ang="0">
                <a:pos x="connsiteX0" y="connsiteY0"/>
              </a:cxn>
              <a:cxn ang="0">
                <a:pos x="connsiteX1" y="connsiteY1"/>
              </a:cxn>
              <a:cxn ang="0">
                <a:pos x="connsiteX2" y="connsiteY2"/>
              </a:cxn>
              <a:cxn ang="0">
                <a:pos x="connsiteX3" y="connsiteY3"/>
              </a:cxn>
            </a:cxnLst>
            <a:rect l="l" t="t" r="r" b="b"/>
            <a:pathLst>
              <a:path w="2781300" h="1612900">
                <a:moveTo>
                  <a:pt x="0" y="0"/>
                </a:moveTo>
                <a:cubicBezTo>
                  <a:pt x="322791" y="48683"/>
                  <a:pt x="645583" y="97367"/>
                  <a:pt x="863600" y="317500"/>
                </a:cubicBezTo>
                <a:cubicBezTo>
                  <a:pt x="1081617" y="537633"/>
                  <a:pt x="988483" y="1104900"/>
                  <a:pt x="1308100" y="1320800"/>
                </a:cubicBezTo>
                <a:cubicBezTo>
                  <a:pt x="1627717" y="1536700"/>
                  <a:pt x="2204508" y="1574800"/>
                  <a:pt x="2781300" y="1612900"/>
                </a:cubicBezTo>
              </a:path>
            </a:pathLst>
          </a:custGeom>
          <a:noFill/>
          <a:ln w="571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TextBox 65"/>
          <p:cNvSpPr txBox="1"/>
          <p:nvPr/>
        </p:nvSpPr>
        <p:spPr>
          <a:xfrm>
            <a:off x="4224337" y="5715000"/>
            <a:ext cx="2790825" cy="830997"/>
          </a:xfrm>
          <a:prstGeom prst="rect">
            <a:avLst/>
          </a:prstGeom>
          <a:noFill/>
        </p:spPr>
        <p:txBody>
          <a:bodyPr wrap="square" rtlCol="0">
            <a:spAutoFit/>
          </a:bodyPr>
          <a:lstStyle/>
          <a:p>
            <a:pPr algn="ctr"/>
            <a:r>
              <a:rPr lang="en-US" sz="2000" dirty="0" smtClean="0"/>
              <a:t>Mine immediately.</a:t>
            </a:r>
          </a:p>
          <a:p>
            <a:pPr algn="ctr"/>
            <a:r>
              <a:rPr lang="en-US" sz="2800" b="1" dirty="0" smtClean="0">
                <a:solidFill>
                  <a:srgbClr val="00B050"/>
                </a:solidFill>
              </a:rPr>
              <a:t>“ They wait. ”</a:t>
            </a:r>
          </a:p>
        </p:txBody>
      </p:sp>
      <p:sp>
        <p:nvSpPr>
          <p:cNvPr id="3" name="Slide Number Placeholder 2"/>
          <p:cNvSpPr>
            <a:spLocks noGrp="1"/>
          </p:cNvSpPr>
          <p:nvPr>
            <p:ph type="sldNum" sz="quarter" idx="12"/>
          </p:nvPr>
        </p:nvSpPr>
        <p:spPr/>
        <p:txBody>
          <a:bodyPr/>
          <a:lstStyle/>
          <a:p>
            <a:fld id="{B2FC610D-FAE1-464C-9CF3-920562D0AD66}" type="slidenum">
              <a:rPr lang="en-US" smtClean="0"/>
              <a:t>69</a:t>
            </a:fld>
            <a:endParaRPr lang="en-US"/>
          </a:p>
        </p:txBody>
      </p:sp>
      <p:cxnSp>
        <p:nvCxnSpPr>
          <p:cNvPr id="21" name="Straight Connector 20"/>
          <p:cNvCxnSpPr/>
          <p:nvPr/>
        </p:nvCxnSpPr>
        <p:spPr>
          <a:xfrm>
            <a:off x="4036218" y="4648200"/>
            <a:ext cx="0" cy="355210"/>
          </a:xfrm>
          <a:prstGeom prst="line">
            <a:avLst/>
          </a:prstGeom>
          <a:ln w="762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901700" y="4755178"/>
            <a:ext cx="476412" cy="369332"/>
          </a:xfrm>
          <a:prstGeom prst="rect">
            <a:avLst/>
          </a:prstGeom>
          <a:noFill/>
        </p:spPr>
        <p:txBody>
          <a:bodyPr wrap="none" rtlCol="0">
            <a:spAutoFit/>
          </a:bodyPr>
          <a:lstStyle/>
          <a:p>
            <a:r>
              <a:rPr lang="en-US" dirty="0" smtClean="0"/>
              <a:t>0.0</a:t>
            </a:r>
            <a:endParaRPr lang="en-US" dirty="0"/>
          </a:p>
        </p:txBody>
      </p:sp>
      <p:sp>
        <p:nvSpPr>
          <p:cNvPr id="24" name="TextBox 23"/>
          <p:cNvSpPr txBox="1"/>
          <p:nvPr/>
        </p:nvSpPr>
        <p:spPr>
          <a:xfrm>
            <a:off x="3469481" y="4765645"/>
            <a:ext cx="593432" cy="369332"/>
          </a:xfrm>
          <a:prstGeom prst="rect">
            <a:avLst/>
          </a:prstGeom>
          <a:noFill/>
        </p:spPr>
        <p:txBody>
          <a:bodyPr wrap="none" rtlCol="0">
            <a:spAutoFit/>
          </a:bodyPr>
          <a:lstStyle/>
          <a:p>
            <a:r>
              <a:rPr lang="en-US" dirty="0" smtClean="0"/>
              <a:t>10.0</a:t>
            </a:r>
            <a:endParaRPr lang="en-US" dirty="0"/>
          </a:p>
        </p:txBody>
      </p:sp>
      <p:sp>
        <p:nvSpPr>
          <p:cNvPr id="25" name="TextBox 24"/>
          <p:cNvSpPr txBox="1"/>
          <p:nvPr/>
        </p:nvSpPr>
        <p:spPr>
          <a:xfrm>
            <a:off x="4030030" y="4767400"/>
            <a:ext cx="476412" cy="369332"/>
          </a:xfrm>
          <a:prstGeom prst="rect">
            <a:avLst/>
          </a:prstGeom>
          <a:noFill/>
        </p:spPr>
        <p:txBody>
          <a:bodyPr wrap="none" rtlCol="0">
            <a:spAutoFit/>
          </a:bodyPr>
          <a:lstStyle/>
          <a:p>
            <a:r>
              <a:rPr lang="en-US" dirty="0" smtClean="0"/>
              <a:t>0.0</a:t>
            </a:r>
            <a:endParaRPr lang="en-US" dirty="0"/>
          </a:p>
        </p:txBody>
      </p:sp>
      <p:sp>
        <p:nvSpPr>
          <p:cNvPr id="26" name="TextBox 25"/>
          <p:cNvSpPr txBox="1"/>
          <p:nvPr/>
        </p:nvSpPr>
        <p:spPr>
          <a:xfrm>
            <a:off x="6535016" y="4801597"/>
            <a:ext cx="593432" cy="369332"/>
          </a:xfrm>
          <a:prstGeom prst="rect">
            <a:avLst/>
          </a:prstGeom>
          <a:noFill/>
        </p:spPr>
        <p:txBody>
          <a:bodyPr wrap="none" rtlCol="0">
            <a:spAutoFit/>
          </a:bodyPr>
          <a:lstStyle/>
          <a:p>
            <a:r>
              <a:rPr lang="en-US" dirty="0" smtClean="0"/>
              <a:t>10.0</a:t>
            </a:r>
            <a:endParaRPr lang="en-US" dirty="0"/>
          </a:p>
        </p:txBody>
      </p:sp>
    </p:spTree>
    <p:extLst>
      <p:ext uri="{BB962C8B-B14F-4D97-AF65-F5344CB8AC3E}">
        <p14:creationId xmlns:p14="http://schemas.microsoft.com/office/powerpoint/2010/main" val="418157058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smtClean="0"/>
              <a:t>Presentation Overview</a:t>
            </a:r>
            <a:endParaRPr lang="en-US" dirty="0"/>
          </a:p>
        </p:txBody>
      </p:sp>
      <p:sp>
        <p:nvSpPr>
          <p:cNvPr id="3" name="Content Placeholder 2"/>
          <p:cNvSpPr>
            <a:spLocks noGrp="1"/>
          </p:cNvSpPr>
          <p:nvPr>
            <p:ph idx="1"/>
          </p:nvPr>
        </p:nvSpPr>
        <p:spPr>
          <a:xfrm>
            <a:off x="457200" y="990600"/>
            <a:ext cx="8534400" cy="5562600"/>
          </a:xfrm>
        </p:spPr>
        <p:txBody>
          <a:bodyPr>
            <a:normAutofit/>
          </a:bodyPr>
          <a:lstStyle/>
          <a:p>
            <a:pPr marL="0" indent="0">
              <a:buNone/>
            </a:pPr>
            <a:r>
              <a:rPr lang="en-US" dirty="0" smtClean="0"/>
              <a:t>Imagine a user who </a:t>
            </a:r>
            <a:r>
              <a:rPr lang="en-US" i="1" u="sng" dirty="0" smtClean="0"/>
              <a:t>hates</a:t>
            </a:r>
            <a:r>
              <a:rPr lang="en-US" dirty="0" smtClean="0"/>
              <a:t> the idea of sidechains.</a:t>
            </a:r>
            <a:endParaRPr lang="en-US" u="sng" dirty="0" smtClean="0"/>
          </a:p>
          <a:p>
            <a:pPr marL="514350" indent="-514350">
              <a:buFont typeface="+mj-lt"/>
              <a:buAutoNum type="arabicPeriod"/>
            </a:pPr>
            <a:r>
              <a:rPr lang="en-US" dirty="0" smtClean="0"/>
              <a:t>[</a:t>
            </a:r>
            <a:r>
              <a:rPr lang="en-US" i="1" dirty="0" smtClean="0"/>
              <a:t>a</a:t>
            </a:r>
            <a:r>
              <a:rPr lang="en-US" dirty="0" smtClean="0"/>
              <a:t>] To what extent can Bitcoin sidechains affect the Bitcoin Mainchain?  (Limited to Mining)</a:t>
            </a:r>
          </a:p>
          <a:p>
            <a:pPr marL="457200" lvl="1" indent="0">
              <a:buNone/>
            </a:pPr>
            <a:r>
              <a:rPr lang="en-US" sz="3200" dirty="0" smtClean="0"/>
              <a:t>[</a:t>
            </a:r>
            <a:r>
              <a:rPr lang="en-US" sz="3200" i="1" dirty="0" smtClean="0"/>
              <a:t>b</a:t>
            </a:r>
            <a:r>
              <a:rPr lang="en-US" sz="3200" dirty="0" smtClean="0"/>
              <a:t>] To what extent might the Mining Network be affected, by sidechains? (Data Transmission Capacity ‘Bandwidth’, Transaction Fees)</a:t>
            </a:r>
          </a:p>
          <a:p>
            <a:pPr marL="514350" indent="-514350">
              <a:buFont typeface="+mj-lt"/>
              <a:buAutoNum type="arabicPeriod" startAt="2"/>
            </a:pPr>
            <a:r>
              <a:rPr lang="en-US" dirty="0" smtClean="0"/>
              <a:t>Interlude: The Docile Miner</a:t>
            </a:r>
          </a:p>
          <a:p>
            <a:pPr marL="514350" indent="-514350">
              <a:buFont typeface="+mj-lt"/>
              <a:buAutoNum type="arabicPeriod" startAt="2"/>
            </a:pPr>
            <a:r>
              <a:rPr lang="en-US" dirty="0" smtClean="0"/>
              <a:t>Discuss Bandwidth in Detail (Propagation)</a:t>
            </a:r>
          </a:p>
          <a:p>
            <a:pPr marL="514350" indent="-514350">
              <a:buFont typeface="+mj-lt"/>
              <a:buAutoNum type="arabicPeriod" startAt="2"/>
            </a:pPr>
            <a:r>
              <a:rPr lang="en-US" dirty="0" smtClean="0"/>
              <a:t>Discuss Fees in Detail (Competition, Calculus)</a:t>
            </a:r>
          </a:p>
          <a:p>
            <a:pPr marL="514350" indent="-514350">
              <a:buFont typeface="+mj-lt"/>
              <a:buAutoNum type="arabicPeriod" startAt="2"/>
            </a:pPr>
            <a:r>
              <a:rPr lang="en-US" dirty="0" smtClean="0"/>
              <a:t>Light Commentary on Orphaning, &amp; Conclusion</a:t>
            </a:r>
          </a:p>
          <a:p>
            <a:pPr marL="514350" indent="-514350">
              <a:buFont typeface="+mj-lt"/>
              <a:buAutoNum type="arabicPeriod" startAt="2"/>
            </a:pPr>
            <a:endParaRPr lang="en-US" dirty="0"/>
          </a:p>
        </p:txBody>
      </p:sp>
      <p:sp>
        <p:nvSpPr>
          <p:cNvPr id="4" name="Slide Number Placeholder 3"/>
          <p:cNvSpPr>
            <a:spLocks noGrp="1"/>
          </p:cNvSpPr>
          <p:nvPr>
            <p:ph type="sldNum" sz="quarter" idx="12"/>
          </p:nvPr>
        </p:nvSpPr>
        <p:spPr/>
        <p:txBody>
          <a:bodyPr/>
          <a:lstStyle/>
          <a:p>
            <a:fld id="{B2FC610D-FAE1-464C-9CF3-920562D0AD66}" type="slidenum">
              <a:rPr lang="en-US" smtClean="0"/>
              <a:t>7</a:t>
            </a:fld>
            <a:endParaRPr lang="en-US" dirty="0"/>
          </a:p>
        </p:txBody>
      </p:sp>
    </p:spTree>
    <p:extLst>
      <p:ext uri="{BB962C8B-B14F-4D97-AF65-F5344CB8AC3E}">
        <p14:creationId xmlns:p14="http://schemas.microsoft.com/office/powerpoint/2010/main" val="117755404"/>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smtClean="0"/>
              <a:t>Other Research</a:t>
            </a:r>
            <a:endParaRPr lang="en-US" dirty="0"/>
          </a:p>
        </p:txBody>
      </p:sp>
      <p:sp>
        <p:nvSpPr>
          <p:cNvPr id="4" name="Slide Number Placeholder 3"/>
          <p:cNvSpPr>
            <a:spLocks noGrp="1"/>
          </p:cNvSpPr>
          <p:nvPr>
            <p:ph type="sldNum" sz="quarter" idx="12"/>
          </p:nvPr>
        </p:nvSpPr>
        <p:spPr/>
        <p:txBody>
          <a:bodyPr/>
          <a:lstStyle/>
          <a:p>
            <a:fld id="{B2FC610D-FAE1-464C-9CF3-920562D0AD66}" type="slidenum">
              <a:rPr lang="en-US" smtClean="0"/>
              <a:t>70</a:t>
            </a:fld>
            <a:endParaRPr lang="en-US" dirty="0"/>
          </a:p>
        </p:txBody>
      </p:sp>
      <p:pic>
        <p:nvPicPr>
          <p:cNvPr id="7" name="Picture 6"/>
          <p:cNvPicPr>
            <a:picLocks noChangeAspect="1"/>
          </p:cNvPicPr>
          <p:nvPr/>
        </p:nvPicPr>
        <p:blipFill>
          <a:blip r:embed="rId3"/>
          <a:stretch>
            <a:fillRect/>
          </a:stretch>
        </p:blipFill>
        <p:spPr>
          <a:xfrm>
            <a:off x="533400" y="1066800"/>
            <a:ext cx="6934200" cy="1590675"/>
          </a:xfrm>
          <a:prstGeom prst="rect">
            <a:avLst/>
          </a:prstGeom>
          <a:ln>
            <a:noFill/>
          </a:ln>
          <a:effectLst>
            <a:outerShdw blurRad="292100" dist="139700" dir="2700000" algn="tl" rotWithShape="0">
              <a:srgbClr val="333333">
                <a:alpha val="65000"/>
              </a:srgbClr>
            </a:outerShdw>
          </a:effectLst>
        </p:spPr>
      </p:pic>
      <p:pic>
        <p:nvPicPr>
          <p:cNvPr id="8" name="Picture 7"/>
          <p:cNvPicPr>
            <a:picLocks noChangeAspect="1"/>
          </p:cNvPicPr>
          <p:nvPr/>
        </p:nvPicPr>
        <p:blipFill>
          <a:blip r:embed="rId4"/>
          <a:stretch>
            <a:fillRect/>
          </a:stretch>
        </p:blipFill>
        <p:spPr>
          <a:xfrm>
            <a:off x="1000125" y="2771775"/>
            <a:ext cx="7143750" cy="1285875"/>
          </a:xfrm>
          <a:prstGeom prst="rect">
            <a:avLst/>
          </a:prstGeom>
          <a:ln>
            <a:noFill/>
          </a:ln>
          <a:effectLst>
            <a:outerShdw blurRad="292100" dist="139700" dir="2700000" algn="tl" rotWithShape="0">
              <a:srgbClr val="333333">
                <a:alpha val="65000"/>
              </a:srgbClr>
            </a:outerShdw>
          </a:effectLst>
        </p:spPr>
      </p:pic>
      <p:pic>
        <p:nvPicPr>
          <p:cNvPr id="18" name="Picture 17"/>
          <p:cNvPicPr>
            <a:picLocks noChangeAspect="1"/>
          </p:cNvPicPr>
          <p:nvPr/>
        </p:nvPicPr>
        <p:blipFill>
          <a:blip r:embed="rId5"/>
          <a:stretch>
            <a:fillRect/>
          </a:stretch>
        </p:blipFill>
        <p:spPr>
          <a:xfrm>
            <a:off x="1714500" y="6030686"/>
            <a:ext cx="342900" cy="522514"/>
          </a:xfrm>
          <a:prstGeom prst="rect">
            <a:avLst/>
          </a:prstGeom>
          <a:ln>
            <a:noFill/>
          </a:ln>
          <a:effectLst>
            <a:outerShdw blurRad="292100" dist="139700" dir="2700000" algn="tl" rotWithShape="0">
              <a:srgbClr val="333333">
                <a:alpha val="65000"/>
              </a:srgbClr>
            </a:outerShdw>
          </a:effectLst>
        </p:spPr>
      </p:pic>
      <p:pic>
        <p:nvPicPr>
          <p:cNvPr id="10" name="Picture 9"/>
          <p:cNvPicPr>
            <a:picLocks noChangeAspect="1"/>
          </p:cNvPicPr>
          <p:nvPr/>
        </p:nvPicPr>
        <p:blipFill>
          <a:blip r:embed="rId6"/>
          <a:stretch>
            <a:fillRect/>
          </a:stretch>
        </p:blipFill>
        <p:spPr>
          <a:xfrm>
            <a:off x="1600200" y="4171950"/>
            <a:ext cx="4051791" cy="1755776"/>
          </a:xfrm>
          <a:prstGeom prst="rect">
            <a:avLst/>
          </a:prstGeom>
          <a:ln>
            <a:noFill/>
          </a:ln>
          <a:effectLst>
            <a:outerShdw blurRad="292100" dist="139700" dir="2700000" algn="tl" rotWithShape="0">
              <a:srgbClr val="333333">
                <a:alpha val="65000"/>
              </a:srgbClr>
            </a:outerShdw>
          </a:effectLst>
        </p:spPr>
      </p:pic>
      <p:pic>
        <p:nvPicPr>
          <p:cNvPr id="11" name="Picture 10"/>
          <p:cNvPicPr>
            <a:picLocks noChangeAspect="1"/>
          </p:cNvPicPr>
          <p:nvPr/>
        </p:nvPicPr>
        <p:blipFill>
          <a:blip r:embed="rId7"/>
          <a:stretch>
            <a:fillRect/>
          </a:stretch>
        </p:blipFill>
        <p:spPr>
          <a:xfrm>
            <a:off x="2209800" y="6172200"/>
            <a:ext cx="6838950" cy="238125"/>
          </a:xfrm>
          <a:prstGeom prst="rect">
            <a:avLst/>
          </a:prstGeom>
          <a:ln>
            <a:noFill/>
          </a:ln>
          <a:effectLst>
            <a:outerShdw blurRad="292100" dist="139700" dir="2700000" algn="tl" rotWithShape="0">
              <a:srgbClr val="333333">
                <a:alpha val="65000"/>
              </a:srgbClr>
            </a:outerShdw>
          </a:effectLst>
        </p:spPr>
      </p:pic>
      <p:sp>
        <p:nvSpPr>
          <p:cNvPr id="12" name="Rounded Rectangle 11"/>
          <p:cNvSpPr/>
          <p:nvPr/>
        </p:nvSpPr>
        <p:spPr>
          <a:xfrm>
            <a:off x="3581400" y="4572000"/>
            <a:ext cx="533400" cy="914400"/>
          </a:xfrm>
          <a:prstGeom prst="roundRect">
            <a:avLst/>
          </a:prstGeom>
          <a:noFill/>
          <a:ln w="76200">
            <a:solidFill>
              <a:srgbClr val="FF0000">
                <a:alpha val="3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p:cNvCxnSpPr/>
          <p:nvPr/>
        </p:nvCxnSpPr>
        <p:spPr>
          <a:xfrm>
            <a:off x="3848100" y="5486400"/>
            <a:ext cx="381000" cy="685800"/>
          </a:xfrm>
          <a:prstGeom prst="line">
            <a:avLst/>
          </a:prstGeom>
          <a:ln w="88900">
            <a:solidFill>
              <a:srgbClr val="FF0000">
                <a:alpha val="35000"/>
              </a:srgbClr>
            </a:solidFill>
          </a:ln>
        </p:spPr>
        <p:style>
          <a:lnRef idx="1">
            <a:schemeClr val="accent1"/>
          </a:lnRef>
          <a:fillRef idx="0">
            <a:schemeClr val="accent1"/>
          </a:fillRef>
          <a:effectRef idx="0">
            <a:schemeClr val="accent1"/>
          </a:effectRef>
          <a:fontRef idx="minor">
            <a:schemeClr val="tx1"/>
          </a:fontRef>
        </p:style>
      </p:cxnSp>
      <p:sp>
        <p:nvSpPr>
          <p:cNvPr id="15" name="Rounded Rectangle 14"/>
          <p:cNvSpPr/>
          <p:nvPr/>
        </p:nvSpPr>
        <p:spPr>
          <a:xfrm>
            <a:off x="7467600" y="6110288"/>
            <a:ext cx="1581150" cy="366712"/>
          </a:xfrm>
          <a:prstGeom prst="roundRect">
            <a:avLst/>
          </a:prstGeom>
          <a:noFill/>
          <a:ln w="76200">
            <a:solidFill>
              <a:srgbClr val="FF0000">
                <a:alpha val="3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15605728"/>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smtClean="0"/>
              <a:t>Consistency</a:t>
            </a:r>
            <a:endParaRPr lang="en-US" dirty="0"/>
          </a:p>
        </p:txBody>
      </p:sp>
      <p:sp>
        <p:nvSpPr>
          <p:cNvPr id="4" name="Slide Number Placeholder 3"/>
          <p:cNvSpPr>
            <a:spLocks noGrp="1"/>
          </p:cNvSpPr>
          <p:nvPr>
            <p:ph type="sldNum" sz="quarter" idx="12"/>
          </p:nvPr>
        </p:nvSpPr>
        <p:spPr/>
        <p:txBody>
          <a:bodyPr/>
          <a:lstStyle/>
          <a:p>
            <a:fld id="{B2FC610D-FAE1-464C-9CF3-920562D0AD66}" type="slidenum">
              <a:rPr lang="en-US" smtClean="0"/>
              <a:t>71</a:t>
            </a:fld>
            <a:endParaRPr lang="en-US" dirty="0"/>
          </a:p>
        </p:txBody>
      </p:sp>
      <p:pic>
        <p:nvPicPr>
          <p:cNvPr id="7" name="Picture 6"/>
          <p:cNvPicPr>
            <a:picLocks noChangeAspect="1"/>
          </p:cNvPicPr>
          <p:nvPr/>
        </p:nvPicPr>
        <p:blipFill>
          <a:blip r:embed="rId3"/>
          <a:stretch>
            <a:fillRect/>
          </a:stretch>
        </p:blipFill>
        <p:spPr>
          <a:xfrm>
            <a:off x="533400" y="1066800"/>
            <a:ext cx="6934200" cy="1590675"/>
          </a:xfrm>
          <a:prstGeom prst="rect">
            <a:avLst/>
          </a:prstGeom>
          <a:ln>
            <a:noFill/>
          </a:ln>
          <a:effectLst>
            <a:outerShdw blurRad="292100" dist="139700" dir="2700000" algn="tl" rotWithShape="0">
              <a:srgbClr val="333333">
                <a:alpha val="65000"/>
              </a:srgbClr>
            </a:outerShdw>
          </a:effectLst>
        </p:spPr>
      </p:pic>
      <p:pic>
        <p:nvPicPr>
          <p:cNvPr id="8" name="Picture 7"/>
          <p:cNvPicPr>
            <a:picLocks noChangeAspect="1"/>
          </p:cNvPicPr>
          <p:nvPr/>
        </p:nvPicPr>
        <p:blipFill>
          <a:blip r:embed="rId4"/>
          <a:stretch>
            <a:fillRect/>
          </a:stretch>
        </p:blipFill>
        <p:spPr>
          <a:xfrm>
            <a:off x="1000125" y="2771775"/>
            <a:ext cx="7143750" cy="1285875"/>
          </a:xfrm>
          <a:prstGeom prst="rect">
            <a:avLst/>
          </a:prstGeom>
          <a:ln>
            <a:noFill/>
          </a:ln>
          <a:effectLst>
            <a:outerShdw blurRad="292100" dist="139700" dir="2700000" algn="tl" rotWithShape="0">
              <a:srgbClr val="333333">
                <a:alpha val="65000"/>
              </a:srgbClr>
            </a:outerShdw>
          </a:effectLst>
        </p:spPr>
      </p:pic>
      <p:pic>
        <p:nvPicPr>
          <p:cNvPr id="18" name="Picture 17"/>
          <p:cNvPicPr>
            <a:picLocks noChangeAspect="1"/>
          </p:cNvPicPr>
          <p:nvPr/>
        </p:nvPicPr>
        <p:blipFill>
          <a:blip r:embed="rId5"/>
          <a:stretch>
            <a:fillRect/>
          </a:stretch>
        </p:blipFill>
        <p:spPr>
          <a:xfrm>
            <a:off x="1714500" y="6030686"/>
            <a:ext cx="342900" cy="522514"/>
          </a:xfrm>
          <a:prstGeom prst="rect">
            <a:avLst/>
          </a:prstGeom>
          <a:ln>
            <a:noFill/>
          </a:ln>
          <a:effectLst>
            <a:outerShdw blurRad="292100" dist="139700" dir="2700000" algn="tl" rotWithShape="0">
              <a:srgbClr val="333333">
                <a:alpha val="65000"/>
              </a:srgbClr>
            </a:outerShdw>
          </a:effectLst>
        </p:spPr>
      </p:pic>
      <p:pic>
        <p:nvPicPr>
          <p:cNvPr id="10" name="Picture 9"/>
          <p:cNvPicPr>
            <a:picLocks noChangeAspect="1"/>
          </p:cNvPicPr>
          <p:nvPr/>
        </p:nvPicPr>
        <p:blipFill>
          <a:blip r:embed="rId6"/>
          <a:stretch>
            <a:fillRect/>
          </a:stretch>
        </p:blipFill>
        <p:spPr>
          <a:xfrm>
            <a:off x="1600200" y="4171950"/>
            <a:ext cx="4051791" cy="1755776"/>
          </a:xfrm>
          <a:prstGeom prst="rect">
            <a:avLst/>
          </a:prstGeom>
          <a:ln>
            <a:noFill/>
          </a:ln>
          <a:effectLst>
            <a:outerShdw blurRad="292100" dist="139700" dir="2700000" algn="tl" rotWithShape="0">
              <a:srgbClr val="333333">
                <a:alpha val="65000"/>
              </a:srgbClr>
            </a:outerShdw>
          </a:effectLst>
        </p:spPr>
      </p:pic>
      <p:pic>
        <p:nvPicPr>
          <p:cNvPr id="11" name="Picture 10"/>
          <p:cNvPicPr>
            <a:picLocks noChangeAspect="1"/>
          </p:cNvPicPr>
          <p:nvPr/>
        </p:nvPicPr>
        <p:blipFill>
          <a:blip r:embed="rId7"/>
          <a:stretch>
            <a:fillRect/>
          </a:stretch>
        </p:blipFill>
        <p:spPr>
          <a:xfrm>
            <a:off x="2209800" y="6172200"/>
            <a:ext cx="6838950" cy="238125"/>
          </a:xfrm>
          <a:prstGeom prst="rect">
            <a:avLst/>
          </a:prstGeom>
          <a:ln>
            <a:noFill/>
          </a:ln>
          <a:effectLst>
            <a:outerShdw blurRad="292100" dist="139700" dir="2700000" algn="tl" rotWithShape="0">
              <a:srgbClr val="333333">
                <a:alpha val="65000"/>
              </a:srgbClr>
            </a:outerShdw>
          </a:effectLst>
        </p:spPr>
      </p:pic>
      <p:sp>
        <p:nvSpPr>
          <p:cNvPr id="12" name="Rounded Rectangle 11"/>
          <p:cNvSpPr/>
          <p:nvPr/>
        </p:nvSpPr>
        <p:spPr>
          <a:xfrm>
            <a:off x="3581400" y="4572000"/>
            <a:ext cx="533400" cy="914400"/>
          </a:xfrm>
          <a:prstGeom prst="roundRect">
            <a:avLst/>
          </a:prstGeom>
          <a:noFill/>
          <a:ln w="76200">
            <a:solidFill>
              <a:srgbClr val="FF0000">
                <a:alpha val="3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p:cNvCxnSpPr/>
          <p:nvPr/>
        </p:nvCxnSpPr>
        <p:spPr>
          <a:xfrm>
            <a:off x="3848100" y="5486400"/>
            <a:ext cx="381000" cy="685800"/>
          </a:xfrm>
          <a:prstGeom prst="line">
            <a:avLst/>
          </a:prstGeom>
          <a:ln w="88900">
            <a:solidFill>
              <a:srgbClr val="FF0000">
                <a:alpha val="35000"/>
              </a:srgbClr>
            </a:solidFill>
          </a:ln>
        </p:spPr>
        <p:style>
          <a:lnRef idx="1">
            <a:schemeClr val="accent1"/>
          </a:lnRef>
          <a:fillRef idx="0">
            <a:schemeClr val="accent1"/>
          </a:fillRef>
          <a:effectRef idx="0">
            <a:schemeClr val="accent1"/>
          </a:effectRef>
          <a:fontRef idx="minor">
            <a:schemeClr val="tx1"/>
          </a:fontRef>
        </p:style>
      </p:cxnSp>
      <p:sp>
        <p:nvSpPr>
          <p:cNvPr id="15" name="Rounded Rectangle 14"/>
          <p:cNvSpPr/>
          <p:nvPr/>
        </p:nvSpPr>
        <p:spPr>
          <a:xfrm>
            <a:off x="7467600" y="6110288"/>
            <a:ext cx="1581150" cy="366712"/>
          </a:xfrm>
          <a:prstGeom prst="roundRect">
            <a:avLst/>
          </a:prstGeom>
          <a:noFill/>
          <a:ln w="76200">
            <a:solidFill>
              <a:srgbClr val="FF0000">
                <a:alpha val="3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3693250" y="4828699"/>
            <a:ext cx="309700" cy="369332"/>
          </a:xfrm>
          <a:prstGeom prst="rect">
            <a:avLst/>
          </a:prstGeom>
          <a:solidFill>
            <a:srgbClr val="FFFF00"/>
          </a:solidFill>
          <a:ln>
            <a:solidFill>
              <a:schemeClr val="tx1"/>
            </a:solidFill>
          </a:ln>
        </p:spPr>
        <p:txBody>
          <a:bodyPr wrap="none" rtlCol="0">
            <a:spAutoFit/>
          </a:bodyPr>
          <a:lstStyle/>
          <a:p>
            <a:r>
              <a:rPr lang="en-US" b="1" dirty="0" smtClean="0">
                <a:latin typeface="Cambria Math" panose="02040503050406030204" pitchFamily="18" charset="0"/>
                <a:ea typeface="Cambria Math" panose="02040503050406030204" pitchFamily="18" charset="0"/>
              </a:rPr>
              <a:t>0</a:t>
            </a:r>
            <a:endParaRPr lang="en-US" b="1" dirty="0">
              <a:latin typeface="Cambria Math" panose="02040503050406030204" pitchFamily="18" charset="0"/>
              <a:ea typeface="Cambria Math" panose="02040503050406030204" pitchFamily="18" charset="0"/>
            </a:endParaRPr>
          </a:p>
        </p:txBody>
      </p:sp>
      <p:sp>
        <p:nvSpPr>
          <p:cNvPr id="13" name="TextBox 12"/>
          <p:cNvSpPr txBox="1"/>
          <p:nvPr/>
        </p:nvSpPr>
        <p:spPr>
          <a:xfrm>
            <a:off x="2126250" y="4865172"/>
            <a:ext cx="309700" cy="369332"/>
          </a:xfrm>
          <a:prstGeom prst="rect">
            <a:avLst/>
          </a:prstGeom>
          <a:solidFill>
            <a:srgbClr val="FFFF00"/>
          </a:solidFill>
          <a:ln>
            <a:solidFill>
              <a:schemeClr val="tx1"/>
            </a:solidFill>
          </a:ln>
        </p:spPr>
        <p:txBody>
          <a:bodyPr wrap="none" rtlCol="0">
            <a:spAutoFit/>
          </a:bodyPr>
          <a:lstStyle/>
          <a:p>
            <a:r>
              <a:rPr lang="en-US" b="1" dirty="0" smtClean="0">
                <a:latin typeface="Cambria Math" panose="02040503050406030204" pitchFamily="18" charset="0"/>
                <a:ea typeface="Cambria Math" panose="02040503050406030204" pitchFamily="18" charset="0"/>
              </a:rPr>
              <a:t>0</a:t>
            </a:r>
            <a:endParaRPr lang="en-US" b="1" dirty="0">
              <a:latin typeface="Cambria Math" panose="02040503050406030204" pitchFamily="18" charset="0"/>
              <a:ea typeface="Cambria Math" panose="02040503050406030204" pitchFamily="18" charset="0"/>
            </a:endParaRPr>
          </a:p>
        </p:txBody>
      </p:sp>
      <p:cxnSp>
        <p:nvCxnSpPr>
          <p:cNvPr id="5" name="Straight Connector 4"/>
          <p:cNvCxnSpPr/>
          <p:nvPr/>
        </p:nvCxnSpPr>
        <p:spPr>
          <a:xfrm flipH="1">
            <a:off x="1064350" y="5334000"/>
            <a:ext cx="1216750" cy="49530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68795" y="5811322"/>
            <a:ext cx="1531405" cy="646331"/>
          </a:xfrm>
          <a:prstGeom prst="rect">
            <a:avLst/>
          </a:prstGeom>
          <a:noFill/>
        </p:spPr>
        <p:txBody>
          <a:bodyPr wrap="square" rtlCol="0">
            <a:spAutoFit/>
          </a:bodyPr>
          <a:lstStyle/>
          <a:p>
            <a:r>
              <a:rPr lang="en-US" dirty="0" smtClean="0"/>
              <a:t>Independent of Q</a:t>
            </a:r>
            <a:endParaRPr lang="en-US" dirty="0"/>
          </a:p>
        </p:txBody>
      </p:sp>
      <p:pic>
        <p:nvPicPr>
          <p:cNvPr id="3" name="Picture 2"/>
          <p:cNvPicPr>
            <a:picLocks noChangeAspect="1"/>
          </p:cNvPicPr>
          <p:nvPr/>
        </p:nvPicPr>
        <p:blipFill>
          <a:blip r:embed="rId8"/>
          <a:stretch>
            <a:fillRect/>
          </a:stretch>
        </p:blipFill>
        <p:spPr>
          <a:xfrm>
            <a:off x="5918691" y="4236244"/>
            <a:ext cx="2933700" cy="1514475"/>
          </a:xfrm>
          <a:prstGeom prst="rect">
            <a:avLst/>
          </a:prstGeom>
          <a:ln>
            <a:noFill/>
          </a:ln>
          <a:effectLst>
            <a:outerShdw blurRad="292100" dist="139700" dir="2700000" algn="tl" rotWithShape="0">
              <a:srgbClr val="333333">
                <a:alpha val="65000"/>
              </a:srgbClr>
            </a:outerShdw>
          </a:effectLst>
        </p:spPr>
      </p:pic>
      <p:sp>
        <p:nvSpPr>
          <p:cNvPr id="6" name="Rectangle 5"/>
          <p:cNvSpPr/>
          <p:nvPr/>
        </p:nvSpPr>
        <p:spPr>
          <a:xfrm>
            <a:off x="5918690" y="4171950"/>
            <a:ext cx="2933701" cy="1578769"/>
          </a:xfrm>
          <a:prstGeom prst="rect">
            <a:avLst/>
          </a:prstGeom>
          <a:noFill/>
          <a:ln w="76200">
            <a:solidFill>
              <a:srgbClr val="FFFF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99372480"/>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2"/>
          </p:nvPr>
        </p:nvSpPr>
        <p:spPr/>
        <p:txBody>
          <a:bodyPr/>
          <a:lstStyle/>
          <a:p>
            <a:fld id="{B2FC610D-FAE1-464C-9CF3-920562D0AD66}" type="slidenum">
              <a:rPr lang="en-US" smtClean="0"/>
              <a:t>72</a:t>
            </a:fld>
            <a:endParaRPr lang="en-US" dirty="0"/>
          </a:p>
        </p:txBody>
      </p:sp>
      <p:pic>
        <p:nvPicPr>
          <p:cNvPr id="5" name="Picture 4"/>
          <p:cNvPicPr>
            <a:picLocks noChangeAspect="1"/>
          </p:cNvPicPr>
          <p:nvPr/>
        </p:nvPicPr>
        <p:blipFill>
          <a:blip r:embed="rId3"/>
          <a:stretch>
            <a:fillRect/>
          </a:stretch>
        </p:blipFill>
        <p:spPr>
          <a:xfrm>
            <a:off x="419100" y="333148"/>
            <a:ext cx="8415814" cy="6011296"/>
          </a:xfrm>
          <a:prstGeom prst="rect">
            <a:avLst/>
          </a:prstGeom>
        </p:spPr>
      </p:pic>
    </p:spTree>
    <p:extLst>
      <p:ext uri="{BB962C8B-B14F-4D97-AF65-F5344CB8AC3E}">
        <p14:creationId xmlns:p14="http://schemas.microsoft.com/office/powerpoint/2010/main" val="1416489511"/>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2"/>
          </p:nvPr>
        </p:nvSpPr>
        <p:spPr/>
        <p:txBody>
          <a:bodyPr/>
          <a:lstStyle/>
          <a:p>
            <a:fld id="{B2FC610D-FAE1-464C-9CF3-920562D0AD66}" type="slidenum">
              <a:rPr lang="en-US" smtClean="0"/>
              <a:t>73</a:t>
            </a:fld>
            <a:endParaRPr lang="en-US" dirty="0"/>
          </a:p>
        </p:txBody>
      </p:sp>
      <p:pic>
        <p:nvPicPr>
          <p:cNvPr id="5" name="Picture 4"/>
          <p:cNvPicPr>
            <a:picLocks noChangeAspect="1"/>
          </p:cNvPicPr>
          <p:nvPr/>
        </p:nvPicPr>
        <p:blipFill>
          <a:blip r:embed="rId3"/>
          <a:stretch>
            <a:fillRect/>
          </a:stretch>
        </p:blipFill>
        <p:spPr>
          <a:xfrm>
            <a:off x="419100" y="333148"/>
            <a:ext cx="8415814" cy="6011296"/>
          </a:xfrm>
          <a:prstGeom prst="rect">
            <a:avLst/>
          </a:prstGeom>
        </p:spPr>
      </p:pic>
      <p:sp>
        <p:nvSpPr>
          <p:cNvPr id="6" name="TextBox 5"/>
          <p:cNvSpPr txBox="1"/>
          <p:nvPr/>
        </p:nvSpPr>
        <p:spPr>
          <a:xfrm>
            <a:off x="3238707" y="1377295"/>
            <a:ext cx="863185"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dirty="0" smtClean="0"/>
              <a:t>No SPV</a:t>
            </a:r>
            <a:endParaRPr lang="en-US" dirty="0"/>
          </a:p>
        </p:txBody>
      </p:sp>
      <p:sp>
        <p:nvSpPr>
          <p:cNvPr id="12" name="Freeform 11"/>
          <p:cNvSpPr/>
          <p:nvPr/>
        </p:nvSpPr>
        <p:spPr>
          <a:xfrm>
            <a:off x="1206500" y="2489200"/>
            <a:ext cx="7658100" cy="596900"/>
          </a:xfrm>
          <a:custGeom>
            <a:avLst/>
            <a:gdLst>
              <a:gd name="connsiteX0" fmla="*/ 4051300 w 7658100"/>
              <a:gd name="connsiteY0" fmla="*/ 292100 h 596900"/>
              <a:gd name="connsiteX1" fmla="*/ 4127500 w 7658100"/>
              <a:gd name="connsiteY1" fmla="*/ 0 h 596900"/>
              <a:gd name="connsiteX2" fmla="*/ 7632700 w 7658100"/>
              <a:gd name="connsiteY2" fmla="*/ 50800 h 596900"/>
              <a:gd name="connsiteX3" fmla="*/ 7658100 w 7658100"/>
              <a:gd name="connsiteY3" fmla="*/ 355600 h 596900"/>
              <a:gd name="connsiteX4" fmla="*/ 3759200 w 7658100"/>
              <a:gd name="connsiteY4" fmla="*/ 482600 h 596900"/>
              <a:gd name="connsiteX5" fmla="*/ 3657600 w 7658100"/>
              <a:gd name="connsiteY5" fmla="*/ 584200 h 596900"/>
              <a:gd name="connsiteX6" fmla="*/ 0 w 7658100"/>
              <a:gd name="connsiteY6" fmla="*/ 596900 h 596900"/>
              <a:gd name="connsiteX7" fmla="*/ 25400 w 7658100"/>
              <a:gd name="connsiteY7" fmla="*/ 342900 h 596900"/>
              <a:gd name="connsiteX8" fmla="*/ 4051300 w 7658100"/>
              <a:gd name="connsiteY8" fmla="*/ 292100 h 596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58100" h="596900">
                <a:moveTo>
                  <a:pt x="4051300" y="292100"/>
                </a:moveTo>
                <a:lnTo>
                  <a:pt x="4127500" y="0"/>
                </a:lnTo>
                <a:lnTo>
                  <a:pt x="7632700" y="50800"/>
                </a:lnTo>
                <a:lnTo>
                  <a:pt x="7658100" y="355600"/>
                </a:lnTo>
                <a:lnTo>
                  <a:pt x="3759200" y="482600"/>
                </a:lnTo>
                <a:lnTo>
                  <a:pt x="3657600" y="584200"/>
                </a:lnTo>
                <a:lnTo>
                  <a:pt x="0" y="596900"/>
                </a:lnTo>
                <a:lnTo>
                  <a:pt x="25400" y="342900"/>
                </a:lnTo>
                <a:lnTo>
                  <a:pt x="4051300" y="292100"/>
                </a:ln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1595907" y="4009370"/>
            <a:ext cx="2137893" cy="36933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none" rtlCol="0">
            <a:spAutoFit/>
          </a:bodyPr>
          <a:lstStyle/>
          <a:p>
            <a:r>
              <a:rPr lang="en-US" dirty="0" smtClean="0"/>
              <a:t>Equilibrium Behavior</a:t>
            </a:r>
            <a:endParaRPr lang="en-US" dirty="0"/>
          </a:p>
        </p:txBody>
      </p:sp>
      <p:sp>
        <p:nvSpPr>
          <p:cNvPr id="9" name="TextBox 8"/>
          <p:cNvSpPr txBox="1"/>
          <p:nvPr/>
        </p:nvSpPr>
        <p:spPr>
          <a:xfrm>
            <a:off x="580597" y="5358416"/>
            <a:ext cx="2030620"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r>
              <a:rPr lang="en-US" dirty="0" smtClean="0"/>
              <a:t>Externality Problem</a:t>
            </a:r>
            <a:endParaRPr lang="en-US" dirty="0"/>
          </a:p>
        </p:txBody>
      </p:sp>
      <p:sp>
        <p:nvSpPr>
          <p:cNvPr id="10" name="TextBox 9"/>
          <p:cNvSpPr txBox="1"/>
          <p:nvPr/>
        </p:nvSpPr>
        <p:spPr>
          <a:xfrm>
            <a:off x="1295400" y="2489200"/>
            <a:ext cx="3619068"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dirty="0" smtClean="0"/>
              <a:t>Pre-Propagation, “Scheduled Blocks”</a:t>
            </a:r>
            <a:endParaRPr lang="en-US" dirty="0"/>
          </a:p>
        </p:txBody>
      </p:sp>
      <p:sp>
        <p:nvSpPr>
          <p:cNvPr id="11" name="TextBox 10"/>
          <p:cNvSpPr txBox="1"/>
          <p:nvPr/>
        </p:nvSpPr>
        <p:spPr>
          <a:xfrm>
            <a:off x="7060484" y="2969464"/>
            <a:ext cx="1235082"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dirty="0" smtClean="0"/>
              <a:t>SPV mining</a:t>
            </a:r>
            <a:endParaRPr lang="en-US" dirty="0"/>
          </a:p>
        </p:txBody>
      </p:sp>
      <p:sp>
        <p:nvSpPr>
          <p:cNvPr id="13" name="Freeform 12"/>
          <p:cNvSpPr/>
          <p:nvPr/>
        </p:nvSpPr>
        <p:spPr>
          <a:xfrm>
            <a:off x="2108200" y="3517900"/>
            <a:ext cx="3124200" cy="304800"/>
          </a:xfrm>
          <a:custGeom>
            <a:avLst/>
            <a:gdLst>
              <a:gd name="connsiteX0" fmla="*/ 0 w 3124200"/>
              <a:gd name="connsiteY0" fmla="*/ 0 h 304800"/>
              <a:gd name="connsiteX1" fmla="*/ 25400 w 3124200"/>
              <a:gd name="connsiteY1" fmla="*/ 292100 h 304800"/>
              <a:gd name="connsiteX2" fmla="*/ 3124200 w 3124200"/>
              <a:gd name="connsiteY2" fmla="*/ 304800 h 304800"/>
              <a:gd name="connsiteX3" fmla="*/ 3060700 w 3124200"/>
              <a:gd name="connsiteY3" fmla="*/ 0 h 304800"/>
              <a:gd name="connsiteX4" fmla="*/ 0 w 3124200"/>
              <a:gd name="connsiteY4" fmla="*/ 0 h 30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24200" h="304800">
                <a:moveTo>
                  <a:pt x="0" y="0"/>
                </a:moveTo>
                <a:lnTo>
                  <a:pt x="25400" y="292100"/>
                </a:lnTo>
                <a:lnTo>
                  <a:pt x="3124200" y="304800"/>
                </a:lnTo>
                <a:lnTo>
                  <a:pt x="3060700" y="0"/>
                </a:lnTo>
                <a:lnTo>
                  <a:pt x="0" y="0"/>
                </a:lnTo>
                <a:close/>
              </a:path>
            </a:pathLst>
          </a:custGeom>
          <a:no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4"/>
          <a:stretch>
            <a:fillRect/>
          </a:stretch>
        </p:blipFill>
        <p:spPr>
          <a:xfrm>
            <a:off x="4219646" y="3985265"/>
            <a:ext cx="1631808" cy="1072872"/>
          </a:xfrm>
          <a:prstGeom prst="rect">
            <a:avLst/>
          </a:prstGeom>
          <a:ln>
            <a:noFill/>
          </a:ln>
          <a:effectLst>
            <a:outerShdw blurRad="292100" dist="139700" dir="2700000" algn="tl" rotWithShape="0">
              <a:srgbClr val="333333">
                <a:alpha val="65000"/>
              </a:srgbClr>
            </a:outerShdw>
          </a:effectLst>
        </p:spPr>
      </p:pic>
      <p:sp>
        <p:nvSpPr>
          <p:cNvPr id="14" name="Rectangle 13"/>
          <p:cNvSpPr/>
          <p:nvPr/>
        </p:nvSpPr>
        <p:spPr>
          <a:xfrm>
            <a:off x="1295400" y="4953000"/>
            <a:ext cx="389407" cy="346906"/>
          </a:xfrm>
          <a:prstGeom prst="rect">
            <a:avLst/>
          </a:prstGeom>
          <a:no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46363807"/>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lstStyle/>
          <a:p>
            <a:r>
              <a:rPr lang="en-US" dirty="0" smtClean="0"/>
              <a:t>Fixing the Incentive Glitch</a:t>
            </a:r>
            <a:endParaRPr lang="en-US"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500" y="838200"/>
            <a:ext cx="8001000" cy="57097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Slide Number Placeholder 2"/>
          <p:cNvSpPr>
            <a:spLocks noGrp="1"/>
          </p:cNvSpPr>
          <p:nvPr>
            <p:ph type="sldNum" sz="quarter" idx="12"/>
          </p:nvPr>
        </p:nvSpPr>
        <p:spPr/>
        <p:txBody>
          <a:bodyPr/>
          <a:lstStyle/>
          <a:p>
            <a:fld id="{B2FC610D-FAE1-464C-9CF3-920562D0AD66}" type="slidenum">
              <a:rPr lang="en-US" smtClean="0"/>
              <a:t>74</a:t>
            </a:fld>
            <a:endParaRPr lang="en-US"/>
          </a:p>
        </p:txBody>
      </p:sp>
      <p:sp>
        <p:nvSpPr>
          <p:cNvPr id="4" name="Oval 3"/>
          <p:cNvSpPr/>
          <p:nvPr/>
        </p:nvSpPr>
        <p:spPr>
          <a:xfrm>
            <a:off x="4064140" y="3570463"/>
            <a:ext cx="1498460" cy="46813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rotWithShape="1">
          <a:blip r:embed="rId4"/>
          <a:srcRect r="48965"/>
          <a:stretch/>
        </p:blipFill>
        <p:spPr>
          <a:xfrm>
            <a:off x="4242847" y="1280886"/>
            <a:ext cx="4386803" cy="227506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278576237"/>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lstStyle/>
          <a:p>
            <a:pPr lvl="0"/>
            <a:r>
              <a:rPr lang="en-US" dirty="0" smtClean="0"/>
              <a:t>Orphaning “Costs” - Bifurcation</a:t>
            </a:r>
            <a:endParaRPr lang="en-US" dirty="0"/>
          </a:p>
        </p:txBody>
      </p:sp>
      <p:cxnSp>
        <p:nvCxnSpPr>
          <p:cNvPr id="5" name="Straight Connector 4"/>
          <p:cNvCxnSpPr/>
          <p:nvPr/>
        </p:nvCxnSpPr>
        <p:spPr>
          <a:xfrm>
            <a:off x="914400" y="5181600"/>
            <a:ext cx="6511936" cy="28545"/>
          </a:xfrm>
          <a:prstGeom prst="line">
            <a:avLst/>
          </a:prstGeom>
          <a:ln w="762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a:endCxn id="22" idx="2"/>
          </p:cNvCxnSpPr>
          <p:nvPr/>
        </p:nvCxnSpPr>
        <p:spPr>
          <a:xfrm flipV="1">
            <a:off x="914399" y="1319212"/>
            <a:ext cx="0" cy="3890933"/>
          </a:xfrm>
          <a:prstGeom prst="line">
            <a:avLst/>
          </a:prstGeom>
          <a:ln w="762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914400" y="4829177"/>
            <a:ext cx="5980127" cy="35231"/>
          </a:xfrm>
          <a:prstGeom prst="line">
            <a:avLst/>
          </a:prstGeom>
          <a:ln w="762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rot="20796522">
            <a:off x="6849996" y="4279678"/>
            <a:ext cx="2064732" cy="400110"/>
          </a:xfrm>
          <a:prstGeom prst="rect">
            <a:avLst/>
          </a:prstGeom>
          <a:noFill/>
        </p:spPr>
        <p:txBody>
          <a:bodyPr wrap="none" rtlCol="0">
            <a:spAutoFit/>
          </a:bodyPr>
          <a:lstStyle/>
          <a:p>
            <a:r>
              <a:rPr lang="en-US" sz="2000" b="1" dirty="0" smtClean="0"/>
              <a:t>Propagation Time</a:t>
            </a:r>
            <a:endParaRPr lang="en-US" b="1" dirty="0"/>
          </a:p>
        </p:txBody>
      </p:sp>
      <p:sp>
        <p:nvSpPr>
          <p:cNvPr id="13" name="TextBox 12"/>
          <p:cNvSpPr txBox="1"/>
          <p:nvPr/>
        </p:nvSpPr>
        <p:spPr>
          <a:xfrm rot="20631031">
            <a:off x="7442379" y="4889508"/>
            <a:ext cx="1764317" cy="1015663"/>
          </a:xfrm>
          <a:prstGeom prst="rect">
            <a:avLst/>
          </a:prstGeom>
          <a:noFill/>
        </p:spPr>
        <p:txBody>
          <a:bodyPr wrap="square" rtlCol="0">
            <a:spAutoFit/>
          </a:bodyPr>
          <a:lstStyle/>
          <a:p>
            <a:r>
              <a:rPr lang="en-US" sz="2000" b="1" dirty="0" smtClean="0"/>
              <a:t>Hashrate In Your Trusted Group</a:t>
            </a:r>
            <a:endParaRPr lang="en-US" b="1" dirty="0"/>
          </a:p>
        </p:txBody>
      </p:sp>
      <p:cxnSp>
        <p:nvCxnSpPr>
          <p:cNvPr id="15" name="Straight Connector 14"/>
          <p:cNvCxnSpPr/>
          <p:nvPr/>
        </p:nvCxnSpPr>
        <p:spPr>
          <a:xfrm>
            <a:off x="4038600" y="5124510"/>
            <a:ext cx="0" cy="1504890"/>
          </a:xfrm>
          <a:prstGeom prst="line">
            <a:avLst/>
          </a:prstGeom>
          <a:ln w="762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2110726" y="5212982"/>
            <a:ext cx="817853" cy="400110"/>
          </a:xfrm>
          <a:prstGeom prst="rect">
            <a:avLst/>
          </a:prstGeom>
          <a:noFill/>
        </p:spPr>
        <p:txBody>
          <a:bodyPr wrap="none" rtlCol="0">
            <a:spAutoFit/>
          </a:bodyPr>
          <a:lstStyle/>
          <a:p>
            <a:r>
              <a:rPr lang="en-US" sz="2000" b="1" dirty="0" smtClean="0"/>
              <a:t>&lt; 50%</a:t>
            </a:r>
            <a:endParaRPr lang="en-US" b="1" dirty="0"/>
          </a:p>
        </p:txBody>
      </p:sp>
      <p:sp>
        <p:nvSpPr>
          <p:cNvPr id="19" name="TextBox 18"/>
          <p:cNvSpPr txBox="1"/>
          <p:nvPr/>
        </p:nvSpPr>
        <p:spPr>
          <a:xfrm>
            <a:off x="5261774" y="5212982"/>
            <a:ext cx="817853" cy="400110"/>
          </a:xfrm>
          <a:prstGeom prst="rect">
            <a:avLst/>
          </a:prstGeom>
          <a:noFill/>
        </p:spPr>
        <p:txBody>
          <a:bodyPr wrap="none" rtlCol="0">
            <a:spAutoFit/>
          </a:bodyPr>
          <a:lstStyle/>
          <a:p>
            <a:r>
              <a:rPr lang="en-US" sz="2000" b="1" dirty="0" smtClean="0"/>
              <a:t>&gt; 50%</a:t>
            </a:r>
            <a:endParaRPr lang="en-US" b="1" dirty="0"/>
          </a:p>
        </p:txBody>
      </p:sp>
      <p:sp>
        <p:nvSpPr>
          <p:cNvPr id="20" name="TextBox 19"/>
          <p:cNvSpPr txBox="1"/>
          <p:nvPr/>
        </p:nvSpPr>
        <p:spPr>
          <a:xfrm>
            <a:off x="781053" y="5562600"/>
            <a:ext cx="3255165" cy="1138773"/>
          </a:xfrm>
          <a:prstGeom prst="rect">
            <a:avLst/>
          </a:prstGeom>
          <a:noFill/>
        </p:spPr>
        <p:txBody>
          <a:bodyPr wrap="square" rtlCol="0">
            <a:spAutoFit/>
          </a:bodyPr>
          <a:lstStyle/>
          <a:p>
            <a:pPr algn="ctr"/>
            <a:r>
              <a:rPr lang="en-US" sz="2000" dirty="0" smtClean="0"/>
              <a:t>1</a:t>
            </a:r>
            <a:r>
              <a:rPr lang="en-US" sz="2000" baseline="30000" dirty="0" smtClean="0"/>
              <a:t>st</a:t>
            </a:r>
            <a:r>
              <a:rPr lang="en-US" sz="2000" dirty="0" smtClean="0"/>
              <a:t>: Download &amp; Validate,</a:t>
            </a:r>
            <a:br>
              <a:rPr lang="en-US" sz="2000" dirty="0" smtClean="0"/>
            </a:br>
            <a:r>
              <a:rPr lang="en-US" sz="2000" dirty="0" smtClean="0"/>
              <a:t>2</a:t>
            </a:r>
            <a:r>
              <a:rPr lang="en-US" sz="2000" baseline="30000" dirty="0" smtClean="0"/>
              <a:t>nd</a:t>
            </a:r>
            <a:r>
              <a:rPr lang="en-US" sz="2000" dirty="0" smtClean="0"/>
              <a:t>: Start mining.</a:t>
            </a:r>
          </a:p>
          <a:p>
            <a:pPr algn="ctr"/>
            <a:r>
              <a:rPr lang="en-US" sz="2800" b="1" dirty="0" smtClean="0">
                <a:solidFill>
                  <a:srgbClr val="FF0000"/>
                </a:solidFill>
              </a:rPr>
              <a:t>“ You wait. ”</a:t>
            </a:r>
          </a:p>
        </p:txBody>
      </p:sp>
      <p:sp>
        <p:nvSpPr>
          <p:cNvPr id="22" name="TextBox 21"/>
          <p:cNvSpPr txBox="1"/>
          <p:nvPr/>
        </p:nvSpPr>
        <p:spPr>
          <a:xfrm>
            <a:off x="336484" y="857547"/>
            <a:ext cx="1155829" cy="461665"/>
          </a:xfrm>
          <a:prstGeom prst="rect">
            <a:avLst/>
          </a:prstGeom>
          <a:noFill/>
        </p:spPr>
        <p:txBody>
          <a:bodyPr wrap="none" rtlCol="0">
            <a:spAutoFit/>
          </a:bodyPr>
          <a:lstStyle/>
          <a:p>
            <a:r>
              <a:rPr lang="en-US" sz="2400" b="1" dirty="0" smtClean="0"/>
              <a:t>Reward</a:t>
            </a:r>
            <a:endParaRPr lang="en-US" sz="2000" b="1" dirty="0"/>
          </a:p>
        </p:txBody>
      </p:sp>
      <p:cxnSp>
        <p:nvCxnSpPr>
          <p:cNvPr id="39" name="Straight Connector 38"/>
          <p:cNvCxnSpPr/>
          <p:nvPr/>
        </p:nvCxnSpPr>
        <p:spPr>
          <a:xfrm>
            <a:off x="901700" y="3137581"/>
            <a:ext cx="6557141" cy="47460"/>
          </a:xfrm>
          <a:prstGeom prst="line">
            <a:avLst/>
          </a:prstGeom>
          <a:ln w="9525">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sp>
        <p:nvSpPr>
          <p:cNvPr id="49" name="Freeform 48"/>
          <p:cNvSpPr/>
          <p:nvPr/>
        </p:nvSpPr>
        <p:spPr>
          <a:xfrm>
            <a:off x="1066800" y="3149600"/>
            <a:ext cx="2781300" cy="1612900"/>
          </a:xfrm>
          <a:custGeom>
            <a:avLst/>
            <a:gdLst>
              <a:gd name="connsiteX0" fmla="*/ 0 w 2781300"/>
              <a:gd name="connsiteY0" fmla="*/ 0 h 1612900"/>
              <a:gd name="connsiteX1" fmla="*/ 863600 w 2781300"/>
              <a:gd name="connsiteY1" fmla="*/ 317500 h 1612900"/>
              <a:gd name="connsiteX2" fmla="*/ 1308100 w 2781300"/>
              <a:gd name="connsiteY2" fmla="*/ 1320800 h 1612900"/>
              <a:gd name="connsiteX3" fmla="*/ 2781300 w 2781300"/>
              <a:gd name="connsiteY3" fmla="*/ 1612900 h 1612900"/>
            </a:gdLst>
            <a:ahLst/>
            <a:cxnLst>
              <a:cxn ang="0">
                <a:pos x="connsiteX0" y="connsiteY0"/>
              </a:cxn>
              <a:cxn ang="0">
                <a:pos x="connsiteX1" y="connsiteY1"/>
              </a:cxn>
              <a:cxn ang="0">
                <a:pos x="connsiteX2" y="connsiteY2"/>
              </a:cxn>
              <a:cxn ang="0">
                <a:pos x="connsiteX3" y="connsiteY3"/>
              </a:cxn>
            </a:cxnLst>
            <a:rect l="l" t="t" r="r" b="b"/>
            <a:pathLst>
              <a:path w="2781300" h="1612900">
                <a:moveTo>
                  <a:pt x="0" y="0"/>
                </a:moveTo>
                <a:cubicBezTo>
                  <a:pt x="322791" y="48683"/>
                  <a:pt x="645583" y="97367"/>
                  <a:pt x="863600" y="317500"/>
                </a:cubicBezTo>
                <a:cubicBezTo>
                  <a:pt x="1081617" y="537633"/>
                  <a:pt x="988483" y="1104900"/>
                  <a:pt x="1308100" y="1320800"/>
                </a:cubicBezTo>
                <a:cubicBezTo>
                  <a:pt x="1627717" y="1536700"/>
                  <a:pt x="2204508" y="1574800"/>
                  <a:pt x="2781300" y="1612900"/>
                </a:cubicBezTo>
              </a:path>
            </a:pathLst>
          </a:custGeom>
          <a:noFill/>
          <a:ln w="571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Freeform 50"/>
          <p:cNvSpPr/>
          <p:nvPr/>
        </p:nvSpPr>
        <p:spPr>
          <a:xfrm flipV="1">
            <a:off x="4229100" y="1524000"/>
            <a:ext cx="2781300" cy="1612900"/>
          </a:xfrm>
          <a:custGeom>
            <a:avLst/>
            <a:gdLst>
              <a:gd name="connsiteX0" fmla="*/ 0 w 2781300"/>
              <a:gd name="connsiteY0" fmla="*/ 0 h 1612900"/>
              <a:gd name="connsiteX1" fmla="*/ 863600 w 2781300"/>
              <a:gd name="connsiteY1" fmla="*/ 317500 h 1612900"/>
              <a:gd name="connsiteX2" fmla="*/ 1308100 w 2781300"/>
              <a:gd name="connsiteY2" fmla="*/ 1320800 h 1612900"/>
              <a:gd name="connsiteX3" fmla="*/ 2781300 w 2781300"/>
              <a:gd name="connsiteY3" fmla="*/ 1612900 h 1612900"/>
            </a:gdLst>
            <a:ahLst/>
            <a:cxnLst>
              <a:cxn ang="0">
                <a:pos x="connsiteX0" y="connsiteY0"/>
              </a:cxn>
              <a:cxn ang="0">
                <a:pos x="connsiteX1" y="connsiteY1"/>
              </a:cxn>
              <a:cxn ang="0">
                <a:pos x="connsiteX2" y="connsiteY2"/>
              </a:cxn>
              <a:cxn ang="0">
                <a:pos x="connsiteX3" y="connsiteY3"/>
              </a:cxn>
            </a:cxnLst>
            <a:rect l="l" t="t" r="r" b="b"/>
            <a:pathLst>
              <a:path w="2781300" h="1612900">
                <a:moveTo>
                  <a:pt x="0" y="0"/>
                </a:moveTo>
                <a:cubicBezTo>
                  <a:pt x="322791" y="48683"/>
                  <a:pt x="645583" y="97367"/>
                  <a:pt x="863600" y="317500"/>
                </a:cubicBezTo>
                <a:cubicBezTo>
                  <a:pt x="1081617" y="537633"/>
                  <a:pt x="988483" y="1104900"/>
                  <a:pt x="1308100" y="1320800"/>
                </a:cubicBezTo>
                <a:cubicBezTo>
                  <a:pt x="1627717" y="1536700"/>
                  <a:pt x="2204508" y="1574800"/>
                  <a:pt x="2781300" y="1612900"/>
                </a:cubicBezTo>
              </a:path>
            </a:pathLst>
          </a:custGeom>
          <a:noFill/>
          <a:ln w="571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TextBox 65"/>
          <p:cNvSpPr txBox="1"/>
          <p:nvPr/>
        </p:nvSpPr>
        <p:spPr>
          <a:xfrm>
            <a:off x="4224337" y="5715000"/>
            <a:ext cx="2790825" cy="830997"/>
          </a:xfrm>
          <a:prstGeom prst="rect">
            <a:avLst/>
          </a:prstGeom>
          <a:noFill/>
        </p:spPr>
        <p:txBody>
          <a:bodyPr wrap="square" rtlCol="0">
            <a:spAutoFit/>
          </a:bodyPr>
          <a:lstStyle/>
          <a:p>
            <a:pPr algn="ctr"/>
            <a:r>
              <a:rPr lang="en-US" sz="2000" dirty="0" smtClean="0"/>
              <a:t>Mine immediately.</a:t>
            </a:r>
          </a:p>
          <a:p>
            <a:pPr algn="ctr"/>
            <a:r>
              <a:rPr lang="en-US" sz="2800" b="1" dirty="0" smtClean="0">
                <a:solidFill>
                  <a:srgbClr val="00B050"/>
                </a:solidFill>
              </a:rPr>
              <a:t>“ They wait. ”</a:t>
            </a:r>
          </a:p>
        </p:txBody>
      </p:sp>
      <p:sp>
        <p:nvSpPr>
          <p:cNvPr id="3" name="Slide Number Placeholder 2"/>
          <p:cNvSpPr>
            <a:spLocks noGrp="1"/>
          </p:cNvSpPr>
          <p:nvPr>
            <p:ph type="sldNum" sz="quarter" idx="12"/>
          </p:nvPr>
        </p:nvSpPr>
        <p:spPr/>
        <p:txBody>
          <a:bodyPr/>
          <a:lstStyle/>
          <a:p>
            <a:fld id="{B2FC610D-FAE1-464C-9CF3-920562D0AD66}" type="slidenum">
              <a:rPr lang="en-US" smtClean="0"/>
              <a:t>75</a:t>
            </a:fld>
            <a:endParaRPr lang="en-US"/>
          </a:p>
        </p:txBody>
      </p:sp>
      <p:cxnSp>
        <p:nvCxnSpPr>
          <p:cNvPr id="21" name="Straight Connector 20"/>
          <p:cNvCxnSpPr/>
          <p:nvPr/>
        </p:nvCxnSpPr>
        <p:spPr>
          <a:xfrm>
            <a:off x="4036218" y="4648200"/>
            <a:ext cx="0" cy="355210"/>
          </a:xfrm>
          <a:prstGeom prst="line">
            <a:avLst/>
          </a:prstGeom>
          <a:ln w="762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901700" y="4755178"/>
            <a:ext cx="476412" cy="369332"/>
          </a:xfrm>
          <a:prstGeom prst="rect">
            <a:avLst/>
          </a:prstGeom>
          <a:noFill/>
        </p:spPr>
        <p:txBody>
          <a:bodyPr wrap="none" rtlCol="0">
            <a:spAutoFit/>
          </a:bodyPr>
          <a:lstStyle/>
          <a:p>
            <a:r>
              <a:rPr lang="en-US" dirty="0" smtClean="0"/>
              <a:t>0.0</a:t>
            </a:r>
            <a:endParaRPr lang="en-US" dirty="0"/>
          </a:p>
        </p:txBody>
      </p:sp>
      <p:sp>
        <p:nvSpPr>
          <p:cNvPr id="24" name="TextBox 23"/>
          <p:cNvSpPr txBox="1"/>
          <p:nvPr/>
        </p:nvSpPr>
        <p:spPr>
          <a:xfrm>
            <a:off x="3469481" y="4765645"/>
            <a:ext cx="593432" cy="369332"/>
          </a:xfrm>
          <a:prstGeom prst="rect">
            <a:avLst/>
          </a:prstGeom>
          <a:noFill/>
        </p:spPr>
        <p:txBody>
          <a:bodyPr wrap="none" rtlCol="0">
            <a:spAutoFit/>
          </a:bodyPr>
          <a:lstStyle/>
          <a:p>
            <a:r>
              <a:rPr lang="en-US" dirty="0" smtClean="0"/>
              <a:t>10.0</a:t>
            </a:r>
            <a:endParaRPr lang="en-US" dirty="0"/>
          </a:p>
        </p:txBody>
      </p:sp>
      <p:sp>
        <p:nvSpPr>
          <p:cNvPr id="25" name="TextBox 24"/>
          <p:cNvSpPr txBox="1"/>
          <p:nvPr/>
        </p:nvSpPr>
        <p:spPr>
          <a:xfrm>
            <a:off x="4030030" y="4767400"/>
            <a:ext cx="476412" cy="369332"/>
          </a:xfrm>
          <a:prstGeom prst="rect">
            <a:avLst/>
          </a:prstGeom>
          <a:noFill/>
        </p:spPr>
        <p:txBody>
          <a:bodyPr wrap="none" rtlCol="0">
            <a:spAutoFit/>
          </a:bodyPr>
          <a:lstStyle/>
          <a:p>
            <a:r>
              <a:rPr lang="en-US" dirty="0" smtClean="0"/>
              <a:t>0.0</a:t>
            </a:r>
            <a:endParaRPr lang="en-US" dirty="0"/>
          </a:p>
        </p:txBody>
      </p:sp>
      <p:sp>
        <p:nvSpPr>
          <p:cNvPr id="26" name="TextBox 25"/>
          <p:cNvSpPr txBox="1"/>
          <p:nvPr/>
        </p:nvSpPr>
        <p:spPr>
          <a:xfrm>
            <a:off x="6535016" y="4801597"/>
            <a:ext cx="593432" cy="369332"/>
          </a:xfrm>
          <a:prstGeom prst="rect">
            <a:avLst/>
          </a:prstGeom>
          <a:noFill/>
        </p:spPr>
        <p:txBody>
          <a:bodyPr wrap="none" rtlCol="0">
            <a:spAutoFit/>
          </a:bodyPr>
          <a:lstStyle/>
          <a:p>
            <a:r>
              <a:rPr lang="en-US" dirty="0" smtClean="0"/>
              <a:t>10.0</a:t>
            </a:r>
            <a:endParaRPr lang="en-US" dirty="0"/>
          </a:p>
        </p:txBody>
      </p:sp>
      <p:sp>
        <p:nvSpPr>
          <p:cNvPr id="23" name="Oval 22"/>
          <p:cNvSpPr/>
          <p:nvPr/>
        </p:nvSpPr>
        <p:spPr>
          <a:xfrm>
            <a:off x="3641480" y="5493632"/>
            <a:ext cx="4059376" cy="1288168"/>
          </a:xfrm>
          <a:prstGeom prst="ellipse">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7291827"/>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lstStyle/>
          <a:p>
            <a:r>
              <a:rPr lang="en-US" dirty="0" smtClean="0"/>
              <a:t>“SPV Mining”</a:t>
            </a:r>
            <a:endParaRPr lang="en-US" dirty="0"/>
          </a:p>
        </p:txBody>
      </p:sp>
      <p:sp>
        <p:nvSpPr>
          <p:cNvPr id="3" name="Content Placeholder 2"/>
          <p:cNvSpPr>
            <a:spLocks noGrp="1"/>
          </p:cNvSpPr>
          <p:nvPr>
            <p:ph idx="1"/>
          </p:nvPr>
        </p:nvSpPr>
        <p:spPr>
          <a:xfrm>
            <a:off x="457200" y="914400"/>
            <a:ext cx="8458200" cy="5867400"/>
          </a:xfrm>
        </p:spPr>
        <p:txBody>
          <a:bodyPr>
            <a:normAutofit fontScale="92500" lnSpcReduction="10000"/>
          </a:bodyPr>
          <a:lstStyle/>
          <a:p>
            <a:r>
              <a:rPr lang="en-US" dirty="0" smtClean="0"/>
              <a:t>Proof-of-work is done on headers (not blocks)!</a:t>
            </a:r>
          </a:p>
          <a:p>
            <a:pPr lvl="1"/>
            <a:r>
              <a:rPr lang="en-US" dirty="0" smtClean="0"/>
              <a:t>Headers are 80 bytes. Travel time near-instant.</a:t>
            </a:r>
          </a:p>
          <a:p>
            <a:pPr lvl="1"/>
            <a:r>
              <a:rPr lang="en-US" dirty="0" smtClean="0"/>
              <a:t>Work( Invalid Header ) = Work ( Mine Valid BTC Block )</a:t>
            </a:r>
          </a:p>
          <a:p>
            <a:r>
              <a:rPr lang="en-US" dirty="0" smtClean="0"/>
              <a:t>Headers: expensive to fake + teleport instantly. </a:t>
            </a:r>
          </a:p>
          <a:p>
            <a:pPr lvl="1"/>
            <a:endParaRPr lang="en-US" dirty="0" smtClean="0"/>
          </a:p>
          <a:p>
            <a:pPr lvl="1"/>
            <a:endParaRPr lang="en-US" dirty="0" smtClean="0"/>
          </a:p>
          <a:p>
            <a:pPr marL="457200" lvl="1" indent="0">
              <a:buNone/>
            </a:pPr>
            <a:endParaRPr lang="en-US" dirty="0" smtClean="0"/>
          </a:p>
          <a:p>
            <a:pPr marL="457200" lvl="1" indent="0">
              <a:buNone/>
            </a:pPr>
            <a:endParaRPr lang="en-US" dirty="0"/>
          </a:p>
          <a:p>
            <a:pPr marL="457200" lvl="1" indent="0">
              <a:buNone/>
            </a:pPr>
            <a:endParaRPr lang="en-US" dirty="0" smtClean="0"/>
          </a:p>
          <a:p>
            <a:pPr marL="457200" lvl="1" indent="0">
              <a:buNone/>
            </a:pPr>
            <a:endParaRPr lang="en-US" dirty="0" smtClean="0"/>
          </a:p>
          <a:p>
            <a:r>
              <a:rPr lang="en-US" dirty="0" smtClean="0"/>
              <a:t>Strat: [1] Notice new header. [2] Mine on it.            [3] Meanwhile, download and validate its block.  [4] Post-validation, insert all (still valid) txns.</a:t>
            </a:r>
            <a:endParaRPr lang="en-US" dirty="0"/>
          </a:p>
        </p:txBody>
      </p:sp>
      <p:sp>
        <p:nvSpPr>
          <p:cNvPr id="4" name="Slide Number Placeholder 3"/>
          <p:cNvSpPr>
            <a:spLocks noGrp="1"/>
          </p:cNvSpPr>
          <p:nvPr>
            <p:ph type="sldNum" sz="quarter" idx="12"/>
          </p:nvPr>
        </p:nvSpPr>
        <p:spPr/>
        <p:txBody>
          <a:bodyPr/>
          <a:lstStyle/>
          <a:p>
            <a:fld id="{B2FC610D-FAE1-464C-9CF3-920562D0AD66}" type="slidenum">
              <a:rPr lang="en-US" smtClean="0"/>
              <a:t>76</a:t>
            </a:fld>
            <a:endParaRPr lang="en-US"/>
          </a:p>
        </p:txBody>
      </p:sp>
      <p:pic>
        <p:nvPicPr>
          <p:cNvPr id="5" name="Picture 4"/>
          <p:cNvPicPr>
            <a:picLocks noChangeAspect="1"/>
          </p:cNvPicPr>
          <p:nvPr/>
        </p:nvPicPr>
        <p:blipFill rotWithShape="1">
          <a:blip r:embed="rId3"/>
          <a:srcRect r="48965"/>
          <a:stretch/>
        </p:blipFill>
        <p:spPr>
          <a:xfrm>
            <a:off x="1828800" y="2819400"/>
            <a:ext cx="4666938" cy="242034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000651522"/>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72" name="Straight Connector 371"/>
          <p:cNvCxnSpPr/>
          <p:nvPr/>
        </p:nvCxnSpPr>
        <p:spPr>
          <a:xfrm flipV="1">
            <a:off x="7154059" y="6430841"/>
            <a:ext cx="1412070" cy="5371"/>
          </a:xfrm>
          <a:prstGeom prst="line">
            <a:avLst/>
          </a:prstGeom>
          <a:ln w="127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53" name="Straight Connector 352"/>
          <p:cNvCxnSpPr>
            <a:endCxn id="352" idx="3"/>
          </p:cNvCxnSpPr>
          <p:nvPr/>
        </p:nvCxnSpPr>
        <p:spPr>
          <a:xfrm>
            <a:off x="2192486" y="6437166"/>
            <a:ext cx="779314" cy="7182"/>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2" name="Straight Connector 201"/>
          <p:cNvCxnSpPr/>
          <p:nvPr/>
        </p:nvCxnSpPr>
        <p:spPr>
          <a:xfrm>
            <a:off x="5711736" y="4805742"/>
            <a:ext cx="625549"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a:off x="2815902" y="3895203"/>
            <a:ext cx="625549"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p:nvCxnSpPr>
        <p:spPr>
          <a:xfrm>
            <a:off x="2819301" y="4884174"/>
            <a:ext cx="625549"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p:cNvCxnSpPr/>
          <p:nvPr/>
        </p:nvCxnSpPr>
        <p:spPr>
          <a:xfrm>
            <a:off x="7499494" y="3964632"/>
            <a:ext cx="625549"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p:cNvCxnSpPr/>
          <p:nvPr/>
        </p:nvCxnSpPr>
        <p:spPr>
          <a:xfrm>
            <a:off x="2982468" y="6089389"/>
            <a:ext cx="625549"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a:endCxn id="292" idx="3"/>
          </p:cNvCxnSpPr>
          <p:nvPr/>
        </p:nvCxnSpPr>
        <p:spPr>
          <a:xfrm flipV="1">
            <a:off x="2046645" y="5160621"/>
            <a:ext cx="1237821" cy="425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6674847" y="2811171"/>
            <a:ext cx="625549"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1967023" y="2801445"/>
            <a:ext cx="625549"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17720" y="-76200"/>
            <a:ext cx="7946976" cy="838200"/>
          </a:xfrm>
        </p:spPr>
        <p:txBody>
          <a:bodyPr>
            <a:noAutofit/>
          </a:bodyPr>
          <a:lstStyle/>
          <a:p>
            <a:r>
              <a:rPr lang="en-US" sz="2800" b="1" dirty="0" smtClean="0"/>
              <a:t>Space Ex. w Teleporting Headers (&amp; Fast </a:t>
            </a:r>
            <a:r>
              <a:rPr lang="en-US" sz="2800" b="1" dirty="0" err="1" smtClean="0"/>
              <a:t>Coinbases</a:t>
            </a:r>
            <a:r>
              <a:rPr lang="en-US" sz="2800" b="1" dirty="0" smtClean="0"/>
              <a:t>)</a:t>
            </a:r>
            <a:endParaRPr lang="en-US" sz="2800" b="1" dirty="0"/>
          </a:p>
        </p:txBody>
      </p:sp>
      <p:sp>
        <p:nvSpPr>
          <p:cNvPr id="4" name="Oval 3"/>
          <p:cNvSpPr/>
          <p:nvPr/>
        </p:nvSpPr>
        <p:spPr>
          <a:xfrm>
            <a:off x="2130102" y="685800"/>
            <a:ext cx="1371600" cy="1371600"/>
          </a:xfrm>
          <a:prstGeom prst="ellipse">
            <a:avLst/>
          </a:prstGeom>
          <a:solidFill>
            <a:srgbClr val="FF0000">
              <a:alpha val="50000"/>
            </a:srgbClr>
          </a:solidFill>
          <a:ln>
            <a:solidFill>
              <a:srgbClr val="FF0000"/>
            </a:solidFill>
          </a:ln>
          <a:scene3d>
            <a:camera prst="isometricRight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2130102" y="685800"/>
            <a:ext cx="1371600" cy="1371600"/>
          </a:xfrm>
          <a:prstGeom prst="ellipse">
            <a:avLst/>
          </a:prstGeom>
          <a:solidFill>
            <a:srgbClr val="FF0000">
              <a:alpha val="50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6858000" y="730988"/>
            <a:ext cx="1371600" cy="1371600"/>
          </a:xfrm>
          <a:prstGeom prst="ellipse">
            <a:avLst/>
          </a:prstGeom>
          <a:solidFill>
            <a:schemeClr val="accent1">
              <a:alpha val="50000"/>
            </a:schemeClr>
          </a:solidFill>
          <a:scene3d>
            <a:camera prst="isometricRight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6858000" y="730988"/>
            <a:ext cx="1371600" cy="1371600"/>
          </a:xfrm>
          <a:prstGeom prst="ellipse">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ounded Rectangle 2"/>
          <p:cNvSpPr/>
          <p:nvPr/>
        </p:nvSpPr>
        <p:spPr>
          <a:xfrm>
            <a:off x="152400" y="2590800"/>
            <a:ext cx="8610600" cy="990600"/>
          </a:xfrm>
          <a:prstGeom prst="roundRect">
            <a:avLst/>
          </a:prstGeom>
          <a:noFill/>
          <a:ln w="571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237044" y="2590800"/>
            <a:ext cx="782587" cy="461665"/>
          </a:xfrm>
          <a:prstGeom prst="rect">
            <a:avLst/>
          </a:prstGeom>
          <a:noFill/>
        </p:spPr>
        <p:txBody>
          <a:bodyPr wrap="none" rtlCol="0">
            <a:spAutoFit/>
          </a:bodyPr>
          <a:lstStyle/>
          <a:p>
            <a:r>
              <a:rPr lang="en-US" sz="2400" b="1" dirty="0" smtClean="0">
                <a:solidFill>
                  <a:schemeClr val="tx1">
                    <a:lumMod val="75000"/>
                    <a:lumOff val="25000"/>
                  </a:schemeClr>
                </a:solidFill>
              </a:rPr>
              <a:t>T = 1</a:t>
            </a:r>
            <a:endParaRPr lang="en-US" b="1" dirty="0">
              <a:solidFill>
                <a:schemeClr val="tx1">
                  <a:lumMod val="75000"/>
                  <a:lumOff val="25000"/>
                </a:schemeClr>
              </a:solidFill>
            </a:endParaRPr>
          </a:p>
        </p:txBody>
      </p:sp>
      <p:sp>
        <p:nvSpPr>
          <p:cNvPr id="12" name="Rounded Rectangle 11"/>
          <p:cNvSpPr/>
          <p:nvPr/>
        </p:nvSpPr>
        <p:spPr>
          <a:xfrm>
            <a:off x="152400" y="3581400"/>
            <a:ext cx="8610600" cy="990600"/>
          </a:xfrm>
          <a:prstGeom prst="roundRect">
            <a:avLst/>
          </a:prstGeom>
          <a:noFill/>
          <a:ln w="571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235349" y="3581400"/>
            <a:ext cx="782587" cy="461665"/>
          </a:xfrm>
          <a:prstGeom prst="rect">
            <a:avLst/>
          </a:prstGeom>
          <a:noFill/>
        </p:spPr>
        <p:txBody>
          <a:bodyPr wrap="none" rtlCol="0">
            <a:spAutoFit/>
          </a:bodyPr>
          <a:lstStyle/>
          <a:p>
            <a:r>
              <a:rPr lang="en-US" sz="2400" b="1" dirty="0" smtClean="0">
                <a:solidFill>
                  <a:schemeClr val="tx1">
                    <a:lumMod val="75000"/>
                    <a:lumOff val="25000"/>
                  </a:schemeClr>
                </a:solidFill>
              </a:rPr>
              <a:t>T = 2</a:t>
            </a:r>
            <a:endParaRPr lang="en-US" b="1" dirty="0">
              <a:solidFill>
                <a:schemeClr val="tx1">
                  <a:lumMod val="75000"/>
                  <a:lumOff val="25000"/>
                </a:schemeClr>
              </a:solidFill>
            </a:endParaRPr>
          </a:p>
        </p:txBody>
      </p:sp>
      <p:cxnSp>
        <p:nvCxnSpPr>
          <p:cNvPr id="16" name="Straight Connector 15"/>
          <p:cNvCxnSpPr/>
          <p:nvPr/>
        </p:nvCxnSpPr>
        <p:spPr>
          <a:xfrm>
            <a:off x="1828800" y="693740"/>
            <a:ext cx="0" cy="6019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3733800" y="685800"/>
            <a:ext cx="0" cy="6019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6553200" y="685800"/>
            <a:ext cx="0" cy="6019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8534400" y="685800"/>
            <a:ext cx="0" cy="6019800"/>
          </a:xfrm>
          <a:prstGeom prst="line">
            <a:avLst/>
          </a:prstGeom>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4572000" y="1641341"/>
            <a:ext cx="1139736" cy="400110"/>
          </a:xfrm>
          <a:prstGeom prst="rect">
            <a:avLst/>
          </a:prstGeom>
          <a:noFill/>
        </p:spPr>
        <p:txBody>
          <a:bodyPr wrap="none" rtlCol="0">
            <a:spAutoFit/>
          </a:bodyPr>
          <a:lstStyle/>
          <a:p>
            <a:r>
              <a:rPr lang="en-US" sz="2000" dirty="0" smtClean="0"/>
              <a:t>In Transit</a:t>
            </a:r>
            <a:endParaRPr lang="en-US" dirty="0"/>
          </a:p>
        </p:txBody>
      </p:sp>
      <p:sp>
        <p:nvSpPr>
          <p:cNvPr id="31" name="TextBox 30"/>
          <p:cNvSpPr txBox="1"/>
          <p:nvPr/>
        </p:nvSpPr>
        <p:spPr>
          <a:xfrm>
            <a:off x="2458849" y="2102588"/>
            <a:ext cx="714106" cy="400110"/>
          </a:xfrm>
          <a:prstGeom prst="rect">
            <a:avLst/>
          </a:prstGeom>
          <a:noFill/>
        </p:spPr>
        <p:txBody>
          <a:bodyPr wrap="none" rtlCol="0">
            <a:spAutoFit/>
          </a:bodyPr>
          <a:lstStyle/>
          <a:p>
            <a:r>
              <a:rPr lang="en-US" sz="2000" dirty="0" smtClean="0"/>
              <a:t>Mars</a:t>
            </a:r>
            <a:endParaRPr lang="en-US" dirty="0"/>
          </a:p>
        </p:txBody>
      </p:sp>
      <p:sp>
        <p:nvSpPr>
          <p:cNvPr id="33" name="TextBox 32"/>
          <p:cNvSpPr txBox="1"/>
          <p:nvPr/>
        </p:nvSpPr>
        <p:spPr>
          <a:xfrm>
            <a:off x="7148635" y="2121195"/>
            <a:ext cx="739883" cy="400110"/>
          </a:xfrm>
          <a:prstGeom prst="rect">
            <a:avLst/>
          </a:prstGeom>
          <a:noFill/>
        </p:spPr>
        <p:txBody>
          <a:bodyPr wrap="none" rtlCol="0">
            <a:spAutoFit/>
          </a:bodyPr>
          <a:lstStyle/>
          <a:p>
            <a:r>
              <a:rPr lang="en-US" sz="2000" dirty="0" smtClean="0"/>
              <a:t>Earth</a:t>
            </a:r>
            <a:endParaRPr lang="en-US" dirty="0"/>
          </a:p>
        </p:txBody>
      </p:sp>
      <p:sp>
        <p:nvSpPr>
          <p:cNvPr id="34" name="TextBox 33"/>
          <p:cNvSpPr txBox="1"/>
          <p:nvPr/>
        </p:nvSpPr>
        <p:spPr>
          <a:xfrm>
            <a:off x="257215" y="3212068"/>
            <a:ext cx="813043" cy="369332"/>
          </a:xfrm>
          <a:prstGeom prst="rect">
            <a:avLst/>
          </a:prstGeom>
          <a:noFill/>
        </p:spPr>
        <p:txBody>
          <a:bodyPr wrap="none" rtlCol="0">
            <a:spAutoFit/>
          </a:bodyPr>
          <a:lstStyle/>
          <a:p>
            <a:r>
              <a:rPr lang="en-US" dirty="0" smtClean="0"/>
              <a:t>0 </a:t>
            </a:r>
            <a:r>
              <a:rPr lang="en-US" dirty="0" err="1" smtClean="0"/>
              <a:t>mins</a:t>
            </a:r>
            <a:endParaRPr lang="en-US" sz="1400" dirty="0"/>
          </a:p>
        </p:txBody>
      </p:sp>
      <p:sp>
        <p:nvSpPr>
          <p:cNvPr id="35" name="TextBox 34"/>
          <p:cNvSpPr txBox="1"/>
          <p:nvPr/>
        </p:nvSpPr>
        <p:spPr>
          <a:xfrm>
            <a:off x="206657" y="4196615"/>
            <a:ext cx="920445" cy="369332"/>
          </a:xfrm>
          <a:prstGeom prst="rect">
            <a:avLst/>
          </a:prstGeom>
          <a:noFill/>
        </p:spPr>
        <p:txBody>
          <a:bodyPr wrap="none" rtlCol="0">
            <a:spAutoFit/>
          </a:bodyPr>
          <a:lstStyle/>
          <a:p>
            <a:r>
              <a:rPr lang="en-US" dirty="0"/>
              <a:t>4</a:t>
            </a:r>
            <a:r>
              <a:rPr lang="en-US" dirty="0" smtClean="0"/>
              <a:t>0 </a:t>
            </a:r>
            <a:r>
              <a:rPr lang="en-US" dirty="0" err="1" smtClean="0"/>
              <a:t>mins</a:t>
            </a:r>
            <a:endParaRPr lang="en-US" sz="1400" dirty="0"/>
          </a:p>
        </p:txBody>
      </p:sp>
      <p:sp>
        <p:nvSpPr>
          <p:cNvPr id="36" name="Rounded Rectangle 35"/>
          <p:cNvSpPr/>
          <p:nvPr/>
        </p:nvSpPr>
        <p:spPr>
          <a:xfrm>
            <a:off x="152400" y="4572000"/>
            <a:ext cx="8610600" cy="926429"/>
          </a:xfrm>
          <a:prstGeom prst="roundRect">
            <a:avLst/>
          </a:prstGeom>
          <a:noFill/>
          <a:ln w="571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p:cNvSpPr txBox="1"/>
          <p:nvPr/>
        </p:nvSpPr>
        <p:spPr>
          <a:xfrm>
            <a:off x="235349" y="4572000"/>
            <a:ext cx="782587" cy="461665"/>
          </a:xfrm>
          <a:prstGeom prst="rect">
            <a:avLst/>
          </a:prstGeom>
          <a:noFill/>
        </p:spPr>
        <p:txBody>
          <a:bodyPr wrap="none" rtlCol="0">
            <a:spAutoFit/>
          </a:bodyPr>
          <a:lstStyle/>
          <a:p>
            <a:r>
              <a:rPr lang="en-US" sz="2400" b="1" dirty="0" smtClean="0">
                <a:solidFill>
                  <a:schemeClr val="tx1">
                    <a:lumMod val="75000"/>
                    <a:lumOff val="25000"/>
                  </a:schemeClr>
                </a:solidFill>
              </a:rPr>
              <a:t>T = 3</a:t>
            </a:r>
            <a:endParaRPr lang="en-US" b="1" dirty="0">
              <a:solidFill>
                <a:schemeClr val="tx1">
                  <a:lumMod val="75000"/>
                  <a:lumOff val="25000"/>
                </a:schemeClr>
              </a:solidFill>
            </a:endParaRPr>
          </a:p>
        </p:txBody>
      </p:sp>
      <p:sp>
        <p:nvSpPr>
          <p:cNvPr id="38" name="TextBox 37"/>
          <p:cNvSpPr txBox="1"/>
          <p:nvPr/>
        </p:nvSpPr>
        <p:spPr>
          <a:xfrm>
            <a:off x="218668" y="5177044"/>
            <a:ext cx="920445" cy="369332"/>
          </a:xfrm>
          <a:prstGeom prst="rect">
            <a:avLst/>
          </a:prstGeom>
          <a:noFill/>
        </p:spPr>
        <p:txBody>
          <a:bodyPr wrap="none" rtlCol="0">
            <a:spAutoFit/>
          </a:bodyPr>
          <a:lstStyle/>
          <a:p>
            <a:r>
              <a:rPr lang="en-US" dirty="0" smtClean="0"/>
              <a:t>80 </a:t>
            </a:r>
            <a:r>
              <a:rPr lang="en-US" dirty="0" err="1" smtClean="0"/>
              <a:t>mins</a:t>
            </a:r>
            <a:endParaRPr lang="en-US" sz="1400" dirty="0"/>
          </a:p>
        </p:txBody>
      </p:sp>
      <p:sp>
        <p:nvSpPr>
          <p:cNvPr id="40" name="Rounded Rectangle 39"/>
          <p:cNvSpPr/>
          <p:nvPr/>
        </p:nvSpPr>
        <p:spPr>
          <a:xfrm>
            <a:off x="152400" y="5487435"/>
            <a:ext cx="8610600" cy="1146430"/>
          </a:xfrm>
          <a:prstGeom prst="roundRect">
            <a:avLst/>
          </a:prstGeom>
          <a:noFill/>
          <a:ln w="571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p:cNvSpPr txBox="1"/>
          <p:nvPr/>
        </p:nvSpPr>
        <p:spPr>
          <a:xfrm>
            <a:off x="206657" y="5562600"/>
            <a:ext cx="782587" cy="461665"/>
          </a:xfrm>
          <a:prstGeom prst="rect">
            <a:avLst/>
          </a:prstGeom>
          <a:noFill/>
        </p:spPr>
        <p:txBody>
          <a:bodyPr wrap="none" rtlCol="0">
            <a:spAutoFit/>
          </a:bodyPr>
          <a:lstStyle/>
          <a:p>
            <a:r>
              <a:rPr lang="en-US" sz="2400" b="1" dirty="0" smtClean="0">
                <a:solidFill>
                  <a:schemeClr val="tx1">
                    <a:lumMod val="75000"/>
                    <a:lumOff val="25000"/>
                  </a:schemeClr>
                </a:solidFill>
              </a:rPr>
              <a:t>T = 4</a:t>
            </a:r>
            <a:endParaRPr lang="en-US" b="1" dirty="0">
              <a:solidFill>
                <a:schemeClr val="tx1">
                  <a:lumMod val="75000"/>
                  <a:lumOff val="25000"/>
                </a:schemeClr>
              </a:solidFill>
            </a:endParaRPr>
          </a:p>
        </p:txBody>
      </p:sp>
      <p:sp>
        <p:nvSpPr>
          <p:cNvPr id="42" name="TextBox 41"/>
          <p:cNvSpPr txBox="1"/>
          <p:nvPr/>
        </p:nvSpPr>
        <p:spPr>
          <a:xfrm>
            <a:off x="206657" y="6177815"/>
            <a:ext cx="1037463" cy="369332"/>
          </a:xfrm>
          <a:prstGeom prst="rect">
            <a:avLst/>
          </a:prstGeom>
          <a:noFill/>
        </p:spPr>
        <p:txBody>
          <a:bodyPr wrap="none" rtlCol="0">
            <a:spAutoFit/>
          </a:bodyPr>
          <a:lstStyle/>
          <a:p>
            <a:r>
              <a:rPr lang="en-US" dirty="0" smtClean="0"/>
              <a:t>120 </a:t>
            </a:r>
            <a:r>
              <a:rPr lang="en-US" dirty="0" err="1" smtClean="0"/>
              <a:t>mins</a:t>
            </a:r>
            <a:endParaRPr lang="en-US" sz="1400" dirty="0"/>
          </a:p>
        </p:txBody>
      </p:sp>
      <p:sp>
        <p:nvSpPr>
          <p:cNvPr id="43" name="Rectangle 42"/>
          <p:cNvSpPr/>
          <p:nvPr/>
        </p:nvSpPr>
        <p:spPr>
          <a:xfrm>
            <a:off x="1951074" y="2723013"/>
            <a:ext cx="152400" cy="15016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4" name="Rectangle 43"/>
          <p:cNvSpPr/>
          <p:nvPr/>
        </p:nvSpPr>
        <p:spPr>
          <a:xfrm>
            <a:off x="2219570" y="2723013"/>
            <a:ext cx="152400" cy="15016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5" name="Rectangle 44"/>
          <p:cNvSpPr/>
          <p:nvPr/>
        </p:nvSpPr>
        <p:spPr>
          <a:xfrm>
            <a:off x="2500423" y="2723013"/>
            <a:ext cx="152400" cy="150168"/>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8" name="Rectangle 47"/>
          <p:cNvSpPr/>
          <p:nvPr/>
        </p:nvSpPr>
        <p:spPr>
          <a:xfrm>
            <a:off x="6658898" y="2732739"/>
            <a:ext cx="152400" cy="15016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9" name="Rectangle 48"/>
          <p:cNvSpPr/>
          <p:nvPr/>
        </p:nvSpPr>
        <p:spPr>
          <a:xfrm>
            <a:off x="6927394" y="2732739"/>
            <a:ext cx="152400" cy="15016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0" name="Rectangle 49"/>
          <p:cNvSpPr/>
          <p:nvPr/>
        </p:nvSpPr>
        <p:spPr>
          <a:xfrm>
            <a:off x="7208247" y="2732739"/>
            <a:ext cx="152400" cy="150168"/>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cxnSp>
        <p:nvCxnSpPr>
          <p:cNvPr id="76" name="Straight Connector 75"/>
          <p:cNvCxnSpPr/>
          <p:nvPr/>
        </p:nvCxnSpPr>
        <p:spPr>
          <a:xfrm>
            <a:off x="1951074" y="3765972"/>
            <a:ext cx="625549"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77" name="Rectangle 76"/>
          <p:cNvSpPr/>
          <p:nvPr/>
        </p:nvSpPr>
        <p:spPr>
          <a:xfrm>
            <a:off x="1935125" y="3687540"/>
            <a:ext cx="152400" cy="15016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8" name="Rectangle 77"/>
          <p:cNvSpPr/>
          <p:nvPr/>
        </p:nvSpPr>
        <p:spPr>
          <a:xfrm>
            <a:off x="2203621" y="3687540"/>
            <a:ext cx="152400" cy="15016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9" name="Rectangle 78"/>
          <p:cNvSpPr/>
          <p:nvPr/>
        </p:nvSpPr>
        <p:spPr>
          <a:xfrm>
            <a:off x="2484474" y="3687540"/>
            <a:ext cx="152400" cy="150168"/>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cxnSp>
        <p:nvCxnSpPr>
          <p:cNvPr id="80" name="Straight Connector 79"/>
          <p:cNvCxnSpPr>
            <a:stCxn id="79" idx="3"/>
          </p:cNvCxnSpPr>
          <p:nvPr/>
        </p:nvCxnSpPr>
        <p:spPr>
          <a:xfrm>
            <a:off x="2636874" y="3762624"/>
            <a:ext cx="182525" cy="7508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81" name="Rectangle 80"/>
          <p:cNvSpPr/>
          <p:nvPr/>
        </p:nvSpPr>
        <p:spPr>
          <a:xfrm>
            <a:off x="2799953" y="3816771"/>
            <a:ext cx="152400" cy="150168"/>
          </a:xfrm>
          <a:prstGeom prst="rect">
            <a:avLst/>
          </a:prstGeom>
          <a:solidFill>
            <a:srgbClr val="FF00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t>1</a:t>
            </a:r>
            <a:endParaRPr lang="en-US" dirty="0"/>
          </a:p>
        </p:txBody>
      </p:sp>
      <p:sp>
        <p:nvSpPr>
          <p:cNvPr id="82" name="Rectangle 81"/>
          <p:cNvSpPr/>
          <p:nvPr/>
        </p:nvSpPr>
        <p:spPr>
          <a:xfrm>
            <a:off x="3086542" y="3797364"/>
            <a:ext cx="163980" cy="174025"/>
          </a:xfrm>
          <a:prstGeom prst="rect">
            <a:avLst/>
          </a:prstGeom>
          <a:solidFill>
            <a:schemeClr val="bg1"/>
          </a:solidFill>
          <a:ln>
            <a:solidFill>
              <a:srgbClr val="0070C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solidFill>
                  <a:schemeClr val="tx1"/>
                </a:solidFill>
              </a:rPr>
              <a:t>2</a:t>
            </a:r>
            <a:endParaRPr lang="en-US" dirty="0">
              <a:solidFill>
                <a:schemeClr val="tx1"/>
              </a:solidFill>
            </a:endParaRPr>
          </a:p>
        </p:txBody>
      </p:sp>
      <p:sp>
        <p:nvSpPr>
          <p:cNvPr id="84" name="Rectangle 83"/>
          <p:cNvSpPr/>
          <p:nvPr/>
        </p:nvSpPr>
        <p:spPr>
          <a:xfrm>
            <a:off x="3352799" y="3816771"/>
            <a:ext cx="152400" cy="150168"/>
          </a:xfrm>
          <a:prstGeom prst="rect">
            <a:avLst/>
          </a:prstGeom>
          <a:solidFill>
            <a:srgbClr val="FF0000"/>
          </a:solidFill>
          <a:ln>
            <a:solidFill>
              <a:srgbClr val="FF000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t>3</a:t>
            </a:r>
            <a:endParaRPr lang="en-US" dirty="0"/>
          </a:p>
        </p:txBody>
      </p:sp>
      <p:cxnSp>
        <p:nvCxnSpPr>
          <p:cNvPr id="95" name="Straight Connector 94"/>
          <p:cNvCxnSpPr/>
          <p:nvPr/>
        </p:nvCxnSpPr>
        <p:spPr>
          <a:xfrm>
            <a:off x="1954473" y="4754943"/>
            <a:ext cx="625549"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96" name="Rectangle 95"/>
          <p:cNvSpPr/>
          <p:nvPr/>
        </p:nvSpPr>
        <p:spPr>
          <a:xfrm>
            <a:off x="1938524" y="4676511"/>
            <a:ext cx="152400" cy="15016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7" name="Rectangle 96"/>
          <p:cNvSpPr/>
          <p:nvPr/>
        </p:nvSpPr>
        <p:spPr>
          <a:xfrm>
            <a:off x="2207020" y="4676511"/>
            <a:ext cx="152400" cy="15016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8" name="Rectangle 97"/>
          <p:cNvSpPr/>
          <p:nvPr/>
        </p:nvSpPr>
        <p:spPr>
          <a:xfrm>
            <a:off x="2487873" y="4676511"/>
            <a:ext cx="152400" cy="150168"/>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cxnSp>
        <p:nvCxnSpPr>
          <p:cNvPr id="99" name="Straight Connector 98"/>
          <p:cNvCxnSpPr>
            <a:stCxn id="98" idx="3"/>
          </p:cNvCxnSpPr>
          <p:nvPr/>
        </p:nvCxnSpPr>
        <p:spPr>
          <a:xfrm>
            <a:off x="2640273" y="4751595"/>
            <a:ext cx="182525" cy="7508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00" name="Rectangle 99"/>
          <p:cNvSpPr/>
          <p:nvPr/>
        </p:nvSpPr>
        <p:spPr>
          <a:xfrm>
            <a:off x="2803352" y="4805742"/>
            <a:ext cx="152400" cy="150168"/>
          </a:xfrm>
          <a:prstGeom prst="rect">
            <a:avLst/>
          </a:prstGeom>
          <a:solidFill>
            <a:srgbClr val="FF00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t>1</a:t>
            </a:r>
            <a:endParaRPr lang="en-US" dirty="0"/>
          </a:p>
        </p:txBody>
      </p:sp>
      <p:sp>
        <p:nvSpPr>
          <p:cNvPr id="101" name="Rectangle 100"/>
          <p:cNvSpPr/>
          <p:nvPr/>
        </p:nvSpPr>
        <p:spPr>
          <a:xfrm>
            <a:off x="3071848" y="4805742"/>
            <a:ext cx="152400" cy="150168"/>
          </a:xfrm>
          <a:prstGeom prst="rect">
            <a:avLst/>
          </a:prstGeom>
          <a:solidFill>
            <a:srgbClr val="0070C0"/>
          </a:solidFill>
          <a:ln>
            <a:solidFill>
              <a:srgbClr val="0070C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t>2</a:t>
            </a:r>
            <a:endParaRPr lang="en-US" dirty="0"/>
          </a:p>
        </p:txBody>
      </p:sp>
      <p:sp>
        <p:nvSpPr>
          <p:cNvPr id="103" name="Rectangle 102"/>
          <p:cNvSpPr/>
          <p:nvPr/>
        </p:nvSpPr>
        <p:spPr>
          <a:xfrm>
            <a:off x="3356198" y="4805742"/>
            <a:ext cx="152400" cy="150168"/>
          </a:xfrm>
          <a:prstGeom prst="rect">
            <a:avLst/>
          </a:prstGeom>
          <a:solidFill>
            <a:srgbClr val="FF0000"/>
          </a:solidFill>
          <a:ln>
            <a:solidFill>
              <a:srgbClr val="FF000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t>3</a:t>
            </a:r>
            <a:endParaRPr lang="en-US" dirty="0"/>
          </a:p>
        </p:txBody>
      </p:sp>
      <p:sp>
        <p:nvSpPr>
          <p:cNvPr id="104" name="Freeform 103"/>
          <p:cNvSpPr/>
          <p:nvPr/>
        </p:nvSpPr>
        <p:spPr>
          <a:xfrm>
            <a:off x="1639219" y="4866125"/>
            <a:ext cx="2186648" cy="287079"/>
          </a:xfrm>
          <a:custGeom>
            <a:avLst/>
            <a:gdLst>
              <a:gd name="connsiteX0" fmla="*/ 1918951 w 2186648"/>
              <a:gd name="connsiteY0" fmla="*/ 0 h 287079"/>
              <a:gd name="connsiteX1" fmla="*/ 2035910 w 2186648"/>
              <a:gd name="connsiteY1" fmla="*/ 116958 h 287079"/>
              <a:gd name="connsiteX2" fmla="*/ 111417 w 2186648"/>
              <a:gd name="connsiteY2" fmla="*/ 191386 h 287079"/>
              <a:gd name="connsiteX3" fmla="*/ 398496 w 2186648"/>
              <a:gd name="connsiteY3" fmla="*/ 287079 h 287079"/>
            </a:gdLst>
            <a:ahLst/>
            <a:cxnLst>
              <a:cxn ang="0">
                <a:pos x="connsiteX0" y="connsiteY0"/>
              </a:cxn>
              <a:cxn ang="0">
                <a:pos x="connsiteX1" y="connsiteY1"/>
              </a:cxn>
              <a:cxn ang="0">
                <a:pos x="connsiteX2" y="connsiteY2"/>
              </a:cxn>
              <a:cxn ang="0">
                <a:pos x="connsiteX3" y="connsiteY3"/>
              </a:cxn>
            </a:cxnLst>
            <a:rect l="l" t="t" r="r" b="b"/>
            <a:pathLst>
              <a:path w="2186648" h="287079">
                <a:moveTo>
                  <a:pt x="1918951" y="0"/>
                </a:moveTo>
                <a:cubicBezTo>
                  <a:pt x="2128058" y="42530"/>
                  <a:pt x="2337166" y="85060"/>
                  <a:pt x="2035910" y="116958"/>
                </a:cubicBezTo>
                <a:cubicBezTo>
                  <a:pt x="1734654" y="148856"/>
                  <a:pt x="384319" y="163033"/>
                  <a:pt x="111417" y="191386"/>
                </a:cubicBezTo>
                <a:cubicBezTo>
                  <a:pt x="-161485" y="219739"/>
                  <a:pt x="118505" y="253409"/>
                  <a:pt x="398496" y="287079"/>
                </a:cubicBezTo>
              </a:path>
            </a:pathLst>
          </a:cu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5" name="Rectangle 104"/>
          <p:cNvSpPr/>
          <p:nvPr/>
        </p:nvSpPr>
        <p:spPr>
          <a:xfrm>
            <a:off x="2030696" y="5086440"/>
            <a:ext cx="152400" cy="150168"/>
          </a:xfrm>
          <a:prstGeom prst="rect">
            <a:avLst/>
          </a:prstGeom>
          <a:solidFill>
            <a:srgbClr val="FF00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t>4</a:t>
            </a:r>
            <a:endParaRPr lang="en-US" dirty="0"/>
          </a:p>
        </p:txBody>
      </p:sp>
      <p:sp>
        <p:nvSpPr>
          <p:cNvPr id="106" name="Rectangle 105"/>
          <p:cNvSpPr/>
          <p:nvPr/>
        </p:nvSpPr>
        <p:spPr>
          <a:xfrm>
            <a:off x="2299192" y="5086440"/>
            <a:ext cx="152400" cy="150168"/>
          </a:xfrm>
          <a:prstGeom prst="rect">
            <a:avLst/>
          </a:prstGeom>
          <a:solidFill>
            <a:srgbClr val="FF00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t>5</a:t>
            </a:r>
            <a:endParaRPr lang="en-US" dirty="0"/>
          </a:p>
        </p:txBody>
      </p:sp>
      <p:cxnSp>
        <p:nvCxnSpPr>
          <p:cNvPr id="114" name="Straight Connector 113"/>
          <p:cNvCxnSpPr/>
          <p:nvPr/>
        </p:nvCxnSpPr>
        <p:spPr>
          <a:xfrm>
            <a:off x="1938524" y="5734510"/>
            <a:ext cx="625549"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15" name="Rectangle 114"/>
          <p:cNvSpPr/>
          <p:nvPr/>
        </p:nvSpPr>
        <p:spPr>
          <a:xfrm>
            <a:off x="1931628" y="5664201"/>
            <a:ext cx="152400" cy="15016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6" name="Rectangle 115"/>
          <p:cNvSpPr/>
          <p:nvPr/>
        </p:nvSpPr>
        <p:spPr>
          <a:xfrm>
            <a:off x="2200124" y="5664201"/>
            <a:ext cx="152400" cy="15016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7" name="Rectangle 116"/>
          <p:cNvSpPr/>
          <p:nvPr/>
        </p:nvSpPr>
        <p:spPr>
          <a:xfrm>
            <a:off x="2480977" y="5664201"/>
            <a:ext cx="152400" cy="150168"/>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29" name="Rectangle 128"/>
          <p:cNvSpPr/>
          <p:nvPr/>
        </p:nvSpPr>
        <p:spPr>
          <a:xfrm>
            <a:off x="2154752" y="6372917"/>
            <a:ext cx="177721" cy="180283"/>
          </a:xfrm>
          <a:prstGeom prst="rect">
            <a:avLst/>
          </a:prstGeom>
          <a:solidFill>
            <a:schemeClr val="bg1"/>
          </a:solidFill>
          <a:ln>
            <a:solidFill>
              <a:srgbClr val="0070C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i="1" dirty="0" smtClean="0">
                <a:solidFill>
                  <a:schemeClr val="tx1"/>
                </a:solidFill>
              </a:rPr>
              <a:t>0</a:t>
            </a:r>
            <a:endParaRPr lang="en-US" i="1" dirty="0">
              <a:solidFill>
                <a:schemeClr val="tx1"/>
              </a:solidFill>
            </a:endParaRPr>
          </a:p>
        </p:txBody>
      </p:sp>
      <p:sp>
        <p:nvSpPr>
          <p:cNvPr id="130" name="Rectangle 129"/>
          <p:cNvSpPr/>
          <p:nvPr/>
        </p:nvSpPr>
        <p:spPr>
          <a:xfrm>
            <a:off x="2502306" y="6373693"/>
            <a:ext cx="152400" cy="150168"/>
          </a:xfrm>
          <a:prstGeom prst="rect">
            <a:avLst/>
          </a:prstGeom>
          <a:solidFill>
            <a:srgbClr val="FF0000"/>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i="1" dirty="0" smtClean="0">
                <a:solidFill>
                  <a:srgbClr val="00B0F0"/>
                </a:solidFill>
              </a:rPr>
              <a:t>1</a:t>
            </a:r>
            <a:endParaRPr lang="en-US" i="1" dirty="0">
              <a:solidFill>
                <a:srgbClr val="00B0F0"/>
              </a:solidFill>
            </a:endParaRPr>
          </a:p>
        </p:txBody>
      </p:sp>
      <p:sp>
        <p:nvSpPr>
          <p:cNvPr id="132" name="Rectangle 131"/>
          <p:cNvSpPr/>
          <p:nvPr/>
        </p:nvSpPr>
        <p:spPr>
          <a:xfrm>
            <a:off x="3467151" y="6014305"/>
            <a:ext cx="152400" cy="150168"/>
          </a:xfrm>
          <a:prstGeom prst="rect">
            <a:avLst/>
          </a:prstGeom>
          <a:solidFill>
            <a:srgbClr val="FF0000"/>
          </a:solidFill>
          <a:ln>
            <a:solidFill>
              <a:srgbClr val="FF000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t>9</a:t>
            </a:r>
            <a:endParaRPr lang="en-US" dirty="0"/>
          </a:p>
        </p:txBody>
      </p:sp>
      <p:cxnSp>
        <p:nvCxnSpPr>
          <p:cNvPr id="157" name="Straight Connector 156"/>
          <p:cNvCxnSpPr/>
          <p:nvPr/>
        </p:nvCxnSpPr>
        <p:spPr>
          <a:xfrm>
            <a:off x="6675475" y="3789930"/>
            <a:ext cx="625549"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58" name="Rectangle 157"/>
          <p:cNvSpPr/>
          <p:nvPr/>
        </p:nvSpPr>
        <p:spPr>
          <a:xfrm>
            <a:off x="6659526" y="3711498"/>
            <a:ext cx="152400" cy="15016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59" name="Rectangle 158"/>
          <p:cNvSpPr/>
          <p:nvPr/>
        </p:nvSpPr>
        <p:spPr>
          <a:xfrm>
            <a:off x="6928022" y="3711498"/>
            <a:ext cx="152400" cy="15016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60" name="Rectangle 159"/>
          <p:cNvSpPr/>
          <p:nvPr/>
        </p:nvSpPr>
        <p:spPr>
          <a:xfrm>
            <a:off x="7208875" y="3711498"/>
            <a:ext cx="152400" cy="150168"/>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cxnSp>
        <p:nvCxnSpPr>
          <p:cNvPr id="161" name="Straight Connector 160"/>
          <p:cNvCxnSpPr>
            <a:endCxn id="170" idx="3"/>
          </p:cNvCxnSpPr>
          <p:nvPr/>
        </p:nvCxnSpPr>
        <p:spPr>
          <a:xfrm flipV="1">
            <a:off x="7643449" y="3961284"/>
            <a:ext cx="814751" cy="2314"/>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sp>
        <p:nvSpPr>
          <p:cNvPr id="162" name="Rectangle 161"/>
          <p:cNvSpPr/>
          <p:nvPr/>
        </p:nvSpPr>
        <p:spPr>
          <a:xfrm>
            <a:off x="7752497" y="3886200"/>
            <a:ext cx="152400" cy="150168"/>
          </a:xfrm>
          <a:prstGeom prst="rect">
            <a:avLst/>
          </a:prstGeom>
          <a:solidFill>
            <a:srgbClr val="0070C0"/>
          </a:solidFill>
          <a:ln>
            <a:solidFill>
              <a:srgbClr val="0070C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t>2</a:t>
            </a:r>
            <a:endParaRPr lang="en-US" dirty="0"/>
          </a:p>
        </p:txBody>
      </p:sp>
      <p:sp>
        <p:nvSpPr>
          <p:cNvPr id="167" name="Rectangle 166"/>
          <p:cNvSpPr/>
          <p:nvPr/>
        </p:nvSpPr>
        <p:spPr>
          <a:xfrm>
            <a:off x="7483545" y="3886200"/>
            <a:ext cx="152400" cy="150168"/>
          </a:xfrm>
          <a:prstGeom prst="rect">
            <a:avLst/>
          </a:prstGeom>
          <a:solidFill>
            <a:schemeClr val="bg1"/>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solidFill>
                  <a:schemeClr val="tx1"/>
                </a:solidFill>
              </a:rPr>
              <a:t>1</a:t>
            </a:r>
            <a:endParaRPr lang="en-US" dirty="0">
              <a:solidFill>
                <a:schemeClr val="tx1"/>
              </a:solidFill>
            </a:endParaRPr>
          </a:p>
        </p:txBody>
      </p:sp>
      <p:sp>
        <p:nvSpPr>
          <p:cNvPr id="168" name="Rectangle 167"/>
          <p:cNvSpPr/>
          <p:nvPr/>
        </p:nvSpPr>
        <p:spPr>
          <a:xfrm>
            <a:off x="8021450" y="3886200"/>
            <a:ext cx="152400" cy="150168"/>
          </a:xfrm>
          <a:prstGeom prst="rect">
            <a:avLst/>
          </a:prstGeom>
          <a:solidFill>
            <a:schemeClr val="bg1"/>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solidFill>
                  <a:schemeClr val="tx1"/>
                </a:solidFill>
              </a:rPr>
              <a:t>3</a:t>
            </a:r>
            <a:endParaRPr lang="en-US" dirty="0">
              <a:solidFill>
                <a:schemeClr val="tx1"/>
              </a:solidFill>
            </a:endParaRPr>
          </a:p>
        </p:txBody>
      </p:sp>
      <p:sp>
        <p:nvSpPr>
          <p:cNvPr id="170" name="Rectangle 169"/>
          <p:cNvSpPr/>
          <p:nvPr/>
        </p:nvSpPr>
        <p:spPr>
          <a:xfrm>
            <a:off x="8305800" y="3886200"/>
            <a:ext cx="152400" cy="150168"/>
          </a:xfrm>
          <a:prstGeom prst="rect">
            <a:avLst/>
          </a:prstGeom>
          <a:solidFill>
            <a:schemeClr val="bg1"/>
          </a:solidFill>
          <a:ln>
            <a:solidFill>
              <a:srgbClr val="FF000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solidFill>
                  <a:schemeClr val="tx1"/>
                </a:solidFill>
              </a:rPr>
              <a:t>4</a:t>
            </a:r>
            <a:endParaRPr lang="en-US" dirty="0">
              <a:solidFill>
                <a:schemeClr val="tx1"/>
              </a:solidFill>
            </a:endParaRPr>
          </a:p>
        </p:txBody>
      </p:sp>
      <p:sp>
        <p:nvSpPr>
          <p:cNvPr id="200" name="Rectangle 199"/>
          <p:cNvSpPr/>
          <p:nvPr/>
        </p:nvSpPr>
        <p:spPr>
          <a:xfrm>
            <a:off x="5695787" y="4727310"/>
            <a:ext cx="152400" cy="150168"/>
          </a:xfrm>
          <a:prstGeom prst="rect">
            <a:avLst/>
          </a:prstGeom>
          <a:solidFill>
            <a:srgbClr val="FF00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t>4</a:t>
            </a:r>
            <a:endParaRPr lang="en-US" dirty="0"/>
          </a:p>
        </p:txBody>
      </p:sp>
      <p:sp>
        <p:nvSpPr>
          <p:cNvPr id="201" name="Rectangle 200"/>
          <p:cNvSpPr/>
          <p:nvPr/>
        </p:nvSpPr>
        <p:spPr>
          <a:xfrm>
            <a:off x="5964283" y="4727310"/>
            <a:ext cx="152400" cy="150168"/>
          </a:xfrm>
          <a:prstGeom prst="rect">
            <a:avLst/>
          </a:prstGeom>
          <a:solidFill>
            <a:srgbClr val="FF00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t>3</a:t>
            </a:r>
            <a:endParaRPr lang="en-US" dirty="0"/>
          </a:p>
        </p:txBody>
      </p:sp>
      <p:sp>
        <p:nvSpPr>
          <p:cNvPr id="203" name="Rectangle 202"/>
          <p:cNvSpPr/>
          <p:nvPr/>
        </p:nvSpPr>
        <p:spPr>
          <a:xfrm>
            <a:off x="6248633" y="4727310"/>
            <a:ext cx="152400" cy="150168"/>
          </a:xfrm>
          <a:prstGeom prst="rect">
            <a:avLst/>
          </a:prstGeom>
          <a:solidFill>
            <a:srgbClr val="FF0000"/>
          </a:solidFill>
          <a:ln>
            <a:solidFill>
              <a:srgbClr val="FF000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t>1</a:t>
            </a:r>
            <a:endParaRPr lang="en-US" dirty="0"/>
          </a:p>
        </p:txBody>
      </p:sp>
      <p:cxnSp>
        <p:nvCxnSpPr>
          <p:cNvPr id="204" name="Straight Connector 203"/>
          <p:cNvCxnSpPr/>
          <p:nvPr/>
        </p:nvCxnSpPr>
        <p:spPr>
          <a:xfrm>
            <a:off x="4035057" y="4805064"/>
            <a:ext cx="625549"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205" name="Rectangle 204"/>
          <p:cNvSpPr/>
          <p:nvPr/>
        </p:nvSpPr>
        <p:spPr>
          <a:xfrm>
            <a:off x="4019108" y="4726632"/>
            <a:ext cx="152400" cy="150168"/>
          </a:xfrm>
          <a:prstGeom prst="rect">
            <a:avLst/>
          </a:prstGeom>
          <a:solidFill>
            <a:srgbClr val="FF0000"/>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solidFill>
                  <a:srgbClr val="00B0F0"/>
                </a:solidFill>
              </a:rPr>
              <a:t>8</a:t>
            </a:r>
            <a:endParaRPr lang="en-US" dirty="0">
              <a:solidFill>
                <a:srgbClr val="00B0F0"/>
              </a:solidFill>
            </a:endParaRPr>
          </a:p>
        </p:txBody>
      </p:sp>
      <p:sp>
        <p:nvSpPr>
          <p:cNvPr id="206" name="Rectangle 205"/>
          <p:cNvSpPr/>
          <p:nvPr/>
        </p:nvSpPr>
        <p:spPr>
          <a:xfrm>
            <a:off x="4287604" y="4726632"/>
            <a:ext cx="152400" cy="150168"/>
          </a:xfrm>
          <a:prstGeom prst="rect">
            <a:avLst/>
          </a:prstGeom>
          <a:solidFill>
            <a:srgbClr val="FF00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7</a:t>
            </a:r>
          </a:p>
        </p:txBody>
      </p:sp>
      <p:sp>
        <p:nvSpPr>
          <p:cNvPr id="207" name="Rectangle 206"/>
          <p:cNvSpPr/>
          <p:nvPr/>
        </p:nvSpPr>
        <p:spPr>
          <a:xfrm>
            <a:off x="4571954" y="4726632"/>
            <a:ext cx="152400" cy="150168"/>
          </a:xfrm>
          <a:prstGeom prst="rect">
            <a:avLst/>
          </a:prstGeom>
          <a:solidFill>
            <a:srgbClr val="FF0000"/>
          </a:solidFill>
          <a:ln>
            <a:solidFill>
              <a:srgbClr val="FF000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t>5</a:t>
            </a:r>
            <a:endParaRPr lang="en-US" dirty="0"/>
          </a:p>
        </p:txBody>
      </p:sp>
      <p:sp>
        <p:nvSpPr>
          <p:cNvPr id="210" name="Rectangle 209"/>
          <p:cNvSpPr/>
          <p:nvPr/>
        </p:nvSpPr>
        <p:spPr>
          <a:xfrm>
            <a:off x="4870544" y="4223647"/>
            <a:ext cx="152400" cy="150168"/>
          </a:xfrm>
          <a:prstGeom prst="rect">
            <a:avLst/>
          </a:prstGeom>
          <a:solidFill>
            <a:srgbClr val="0070C0"/>
          </a:solidFill>
          <a:ln>
            <a:solidFill>
              <a:srgbClr val="0070C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t>2</a:t>
            </a:r>
            <a:endParaRPr lang="en-US" dirty="0"/>
          </a:p>
        </p:txBody>
      </p:sp>
      <p:cxnSp>
        <p:nvCxnSpPr>
          <p:cNvPr id="222" name="Straight Connector 221"/>
          <p:cNvCxnSpPr/>
          <p:nvPr/>
        </p:nvCxnSpPr>
        <p:spPr>
          <a:xfrm flipV="1">
            <a:off x="5074622" y="4200633"/>
            <a:ext cx="185141" cy="67393"/>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p:cNvCxnSpPr/>
          <p:nvPr/>
        </p:nvCxnSpPr>
        <p:spPr>
          <a:xfrm>
            <a:off x="5081446" y="4298731"/>
            <a:ext cx="188261" cy="0"/>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24" name="Straight Connector 223"/>
          <p:cNvCxnSpPr/>
          <p:nvPr/>
        </p:nvCxnSpPr>
        <p:spPr>
          <a:xfrm>
            <a:off x="5081446" y="4329012"/>
            <a:ext cx="178317" cy="37542"/>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28" name="Straight Connector 227"/>
          <p:cNvCxnSpPr/>
          <p:nvPr/>
        </p:nvCxnSpPr>
        <p:spPr>
          <a:xfrm flipV="1">
            <a:off x="3784083" y="3891855"/>
            <a:ext cx="185141" cy="67393"/>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29" name="Straight Connector 228"/>
          <p:cNvCxnSpPr/>
          <p:nvPr/>
        </p:nvCxnSpPr>
        <p:spPr>
          <a:xfrm>
            <a:off x="3773003" y="3875031"/>
            <a:ext cx="188261" cy="0"/>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30" name="Straight Connector 229"/>
          <p:cNvCxnSpPr/>
          <p:nvPr/>
        </p:nvCxnSpPr>
        <p:spPr>
          <a:xfrm>
            <a:off x="3784083" y="3798000"/>
            <a:ext cx="178317" cy="37542"/>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31" name="Straight Connector 230"/>
          <p:cNvCxnSpPr/>
          <p:nvPr/>
        </p:nvCxnSpPr>
        <p:spPr>
          <a:xfrm flipV="1">
            <a:off x="3777259" y="4818955"/>
            <a:ext cx="185141" cy="67393"/>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32" name="Straight Connector 231"/>
          <p:cNvCxnSpPr/>
          <p:nvPr/>
        </p:nvCxnSpPr>
        <p:spPr>
          <a:xfrm>
            <a:off x="3766179" y="4802131"/>
            <a:ext cx="188261" cy="0"/>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33" name="Straight Connector 232"/>
          <p:cNvCxnSpPr/>
          <p:nvPr/>
        </p:nvCxnSpPr>
        <p:spPr>
          <a:xfrm>
            <a:off x="3777259" y="4725100"/>
            <a:ext cx="178317" cy="37542"/>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34" name="Straight Connector 233"/>
          <p:cNvCxnSpPr/>
          <p:nvPr/>
        </p:nvCxnSpPr>
        <p:spPr>
          <a:xfrm flipV="1">
            <a:off x="5453659" y="4818955"/>
            <a:ext cx="185141" cy="67393"/>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35" name="Straight Connector 234"/>
          <p:cNvCxnSpPr/>
          <p:nvPr/>
        </p:nvCxnSpPr>
        <p:spPr>
          <a:xfrm>
            <a:off x="5442579" y="4802131"/>
            <a:ext cx="188261" cy="0"/>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36" name="Straight Connector 235"/>
          <p:cNvCxnSpPr/>
          <p:nvPr/>
        </p:nvCxnSpPr>
        <p:spPr>
          <a:xfrm>
            <a:off x="5453659" y="4725100"/>
            <a:ext cx="178317" cy="37542"/>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37" name="Straight Connector 236"/>
          <p:cNvCxnSpPr/>
          <p:nvPr/>
        </p:nvCxnSpPr>
        <p:spPr>
          <a:xfrm>
            <a:off x="5692686" y="5768136"/>
            <a:ext cx="625549"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239" name="Rectangle 238"/>
          <p:cNvSpPr/>
          <p:nvPr/>
        </p:nvSpPr>
        <p:spPr>
          <a:xfrm>
            <a:off x="5676737" y="5689704"/>
            <a:ext cx="152400" cy="150168"/>
          </a:xfrm>
          <a:prstGeom prst="rect">
            <a:avLst/>
          </a:prstGeom>
          <a:solidFill>
            <a:srgbClr val="FF0000"/>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solidFill>
                  <a:srgbClr val="00B0F0"/>
                </a:solidFill>
              </a:rPr>
              <a:t>8</a:t>
            </a:r>
            <a:endParaRPr lang="en-US" dirty="0">
              <a:solidFill>
                <a:srgbClr val="00B0F0"/>
              </a:solidFill>
            </a:endParaRPr>
          </a:p>
        </p:txBody>
      </p:sp>
      <p:sp>
        <p:nvSpPr>
          <p:cNvPr id="240" name="Rectangle 239"/>
          <p:cNvSpPr/>
          <p:nvPr/>
        </p:nvSpPr>
        <p:spPr>
          <a:xfrm>
            <a:off x="5945233" y="5689704"/>
            <a:ext cx="152400" cy="150168"/>
          </a:xfrm>
          <a:prstGeom prst="rect">
            <a:avLst/>
          </a:prstGeom>
          <a:solidFill>
            <a:srgbClr val="FF00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t>7</a:t>
            </a:r>
            <a:endParaRPr lang="en-US" dirty="0"/>
          </a:p>
        </p:txBody>
      </p:sp>
      <p:sp>
        <p:nvSpPr>
          <p:cNvPr id="241" name="Rectangle 240"/>
          <p:cNvSpPr/>
          <p:nvPr/>
        </p:nvSpPr>
        <p:spPr>
          <a:xfrm>
            <a:off x="6229583" y="5689704"/>
            <a:ext cx="152400" cy="150168"/>
          </a:xfrm>
          <a:prstGeom prst="rect">
            <a:avLst/>
          </a:prstGeom>
          <a:solidFill>
            <a:srgbClr val="FF0000"/>
          </a:solidFill>
          <a:ln>
            <a:solidFill>
              <a:srgbClr val="FF000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t>5</a:t>
            </a:r>
            <a:endParaRPr lang="en-US" dirty="0"/>
          </a:p>
        </p:txBody>
      </p:sp>
      <p:cxnSp>
        <p:nvCxnSpPr>
          <p:cNvPr id="242" name="Straight Connector 241"/>
          <p:cNvCxnSpPr/>
          <p:nvPr/>
        </p:nvCxnSpPr>
        <p:spPr>
          <a:xfrm>
            <a:off x="4016007" y="5767458"/>
            <a:ext cx="625549"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243" name="Rectangle 242"/>
          <p:cNvSpPr/>
          <p:nvPr/>
        </p:nvSpPr>
        <p:spPr>
          <a:xfrm>
            <a:off x="4000058" y="5689026"/>
            <a:ext cx="152400" cy="150168"/>
          </a:xfrm>
          <a:prstGeom prst="rect">
            <a:avLst/>
          </a:prstGeom>
          <a:solidFill>
            <a:srgbClr val="FF0000"/>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i="1" dirty="0" smtClean="0">
                <a:solidFill>
                  <a:srgbClr val="00B0F0"/>
                </a:solidFill>
              </a:rPr>
              <a:t>1</a:t>
            </a:r>
            <a:endParaRPr lang="en-US" i="1" dirty="0">
              <a:solidFill>
                <a:srgbClr val="00B0F0"/>
              </a:solidFill>
            </a:endParaRPr>
          </a:p>
        </p:txBody>
      </p:sp>
      <p:sp>
        <p:nvSpPr>
          <p:cNvPr id="244" name="Rectangle 243"/>
          <p:cNvSpPr/>
          <p:nvPr/>
        </p:nvSpPr>
        <p:spPr>
          <a:xfrm>
            <a:off x="4268554" y="5689026"/>
            <a:ext cx="152400" cy="150168"/>
          </a:xfrm>
          <a:prstGeom prst="rect">
            <a:avLst/>
          </a:prstGeom>
          <a:solidFill>
            <a:srgbClr val="FF00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i="1" dirty="0" smtClean="0"/>
              <a:t>0</a:t>
            </a:r>
            <a:endParaRPr lang="en-US" i="1" dirty="0"/>
          </a:p>
        </p:txBody>
      </p:sp>
      <p:sp>
        <p:nvSpPr>
          <p:cNvPr id="245" name="Rectangle 244"/>
          <p:cNvSpPr/>
          <p:nvPr/>
        </p:nvSpPr>
        <p:spPr>
          <a:xfrm>
            <a:off x="4552904" y="5689026"/>
            <a:ext cx="152400" cy="150168"/>
          </a:xfrm>
          <a:prstGeom prst="rect">
            <a:avLst/>
          </a:prstGeom>
          <a:solidFill>
            <a:srgbClr val="FF0000"/>
          </a:solidFill>
          <a:ln>
            <a:solidFill>
              <a:srgbClr val="FF000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t>9</a:t>
            </a:r>
            <a:endParaRPr lang="en-US" dirty="0"/>
          </a:p>
        </p:txBody>
      </p:sp>
      <p:cxnSp>
        <p:nvCxnSpPr>
          <p:cNvPr id="246" name="Straight Connector 245"/>
          <p:cNvCxnSpPr/>
          <p:nvPr/>
        </p:nvCxnSpPr>
        <p:spPr>
          <a:xfrm flipV="1">
            <a:off x="3758209" y="5781349"/>
            <a:ext cx="185141" cy="67393"/>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47" name="Straight Connector 246"/>
          <p:cNvCxnSpPr/>
          <p:nvPr/>
        </p:nvCxnSpPr>
        <p:spPr>
          <a:xfrm>
            <a:off x="3747129" y="5764525"/>
            <a:ext cx="188261" cy="0"/>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48" name="Straight Connector 247"/>
          <p:cNvCxnSpPr/>
          <p:nvPr/>
        </p:nvCxnSpPr>
        <p:spPr>
          <a:xfrm>
            <a:off x="3758209" y="5687494"/>
            <a:ext cx="178317" cy="37542"/>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49" name="Straight Connector 248"/>
          <p:cNvCxnSpPr/>
          <p:nvPr/>
        </p:nvCxnSpPr>
        <p:spPr>
          <a:xfrm flipV="1">
            <a:off x="5434609" y="5781349"/>
            <a:ext cx="185141" cy="67393"/>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50" name="Straight Connector 249"/>
          <p:cNvCxnSpPr/>
          <p:nvPr/>
        </p:nvCxnSpPr>
        <p:spPr>
          <a:xfrm>
            <a:off x="5423529" y="5764525"/>
            <a:ext cx="188261" cy="0"/>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51" name="Straight Connector 250"/>
          <p:cNvCxnSpPr/>
          <p:nvPr/>
        </p:nvCxnSpPr>
        <p:spPr>
          <a:xfrm>
            <a:off x="5434609" y="5687494"/>
            <a:ext cx="178317" cy="37542"/>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p:cNvCxnSpPr>
            <a:stCxn id="167" idx="1"/>
            <a:endCxn id="160" idx="3"/>
          </p:cNvCxnSpPr>
          <p:nvPr/>
        </p:nvCxnSpPr>
        <p:spPr>
          <a:xfrm flipH="1" flipV="1">
            <a:off x="7361275" y="3786582"/>
            <a:ext cx="122270" cy="174702"/>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p:cNvCxnSpPr/>
          <p:nvPr/>
        </p:nvCxnSpPr>
        <p:spPr>
          <a:xfrm>
            <a:off x="4035336" y="3888177"/>
            <a:ext cx="625549"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80" name="Rectangle 179"/>
          <p:cNvSpPr/>
          <p:nvPr/>
        </p:nvSpPr>
        <p:spPr>
          <a:xfrm>
            <a:off x="4019387" y="3809745"/>
            <a:ext cx="152400" cy="150168"/>
          </a:xfrm>
          <a:prstGeom prst="rect">
            <a:avLst/>
          </a:prstGeom>
          <a:solidFill>
            <a:srgbClr val="FF00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t>4</a:t>
            </a:r>
            <a:endParaRPr lang="en-US" dirty="0"/>
          </a:p>
        </p:txBody>
      </p:sp>
      <p:sp>
        <p:nvSpPr>
          <p:cNvPr id="181" name="Rectangle 180"/>
          <p:cNvSpPr/>
          <p:nvPr/>
        </p:nvSpPr>
        <p:spPr>
          <a:xfrm>
            <a:off x="4287883" y="3809745"/>
            <a:ext cx="152400" cy="150168"/>
          </a:xfrm>
          <a:prstGeom prst="rect">
            <a:avLst/>
          </a:prstGeom>
          <a:solidFill>
            <a:srgbClr val="FF00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t>3</a:t>
            </a:r>
            <a:endParaRPr lang="en-US" dirty="0"/>
          </a:p>
        </p:txBody>
      </p:sp>
      <p:sp>
        <p:nvSpPr>
          <p:cNvPr id="182" name="Rectangle 181"/>
          <p:cNvSpPr/>
          <p:nvPr/>
        </p:nvSpPr>
        <p:spPr>
          <a:xfrm>
            <a:off x="4572233" y="3809745"/>
            <a:ext cx="152400" cy="150168"/>
          </a:xfrm>
          <a:prstGeom prst="rect">
            <a:avLst/>
          </a:prstGeom>
          <a:solidFill>
            <a:srgbClr val="FF0000"/>
          </a:solidFill>
          <a:ln>
            <a:solidFill>
              <a:srgbClr val="FF000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t>1</a:t>
            </a:r>
            <a:endParaRPr lang="en-US" dirty="0"/>
          </a:p>
        </p:txBody>
      </p:sp>
      <p:sp>
        <p:nvSpPr>
          <p:cNvPr id="195" name="Freeform 194"/>
          <p:cNvSpPr/>
          <p:nvPr/>
        </p:nvSpPr>
        <p:spPr>
          <a:xfrm>
            <a:off x="1623352" y="3896717"/>
            <a:ext cx="2186648" cy="287079"/>
          </a:xfrm>
          <a:custGeom>
            <a:avLst/>
            <a:gdLst>
              <a:gd name="connsiteX0" fmla="*/ 1918951 w 2186648"/>
              <a:gd name="connsiteY0" fmla="*/ 0 h 287079"/>
              <a:gd name="connsiteX1" fmla="*/ 2035910 w 2186648"/>
              <a:gd name="connsiteY1" fmla="*/ 116958 h 287079"/>
              <a:gd name="connsiteX2" fmla="*/ 111417 w 2186648"/>
              <a:gd name="connsiteY2" fmla="*/ 191386 h 287079"/>
              <a:gd name="connsiteX3" fmla="*/ 398496 w 2186648"/>
              <a:gd name="connsiteY3" fmla="*/ 287079 h 287079"/>
            </a:gdLst>
            <a:ahLst/>
            <a:cxnLst>
              <a:cxn ang="0">
                <a:pos x="connsiteX0" y="connsiteY0"/>
              </a:cxn>
              <a:cxn ang="0">
                <a:pos x="connsiteX1" y="connsiteY1"/>
              </a:cxn>
              <a:cxn ang="0">
                <a:pos x="connsiteX2" y="connsiteY2"/>
              </a:cxn>
              <a:cxn ang="0">
                <a:pos x="connsiteX3" y="connsiteY3"/>
              </a:cxn>
            </a:cxnLst>
            <a:rect l="l" t="t" r="r" b="b"/>
            <a:pathLst>
              <a:path w="2186648" h="287079">
                <a:moveTo>
                  <a:pt x="1918951" y="0"/>
                </a:moveTo>
                <a:cubicBezTo>
                  <a:pt x="2128058" y="42530"/>
                  <a:pt x="2337166" y="85060"/>
                  <a:pt x="2035910" y="116958"/>
                </a:cubicBezTo>
                <a:cubicBezTo>
                  <a:pt x="1734654" y="148856"/>
                  <a:pt x="384319" y="163033"/>
                  <a:pt x="111417" y="191386"/>
                </a:cubicBezTo>
                <a:cubicBezTo>
                  <a:pt x="-161485" y="219739"/>
                  <a:pt x="118505" y="253409"/>
                  <a:pt x="398496" y="287079"/>
                </a:cubicBezTo>
              </a:path>
            </a:pathLst>
          </a:cu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6" name="Rectangle 195"/>
          <p:cNvSpPr/>
          <p:nvPr/>
        </p:nvSpPr>
        <p:spPr>
          <a:xfrm>
            <a:off x="2014829" y="4117032"/>
            <a:ext cx="152400" cy="150168"/>
          </a:xfrm>
          <a:prstGeom prst="rect">
            <a:avLst/>
          </a:prstGeom>
          <a:solidFill>
            <a:srgbClr val="FF00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t>4</a:t>
            </a:r>
            <a:endParaRPr lang="en-US" dirty="0"/>
          </a:p>
        </p:txBody>
      </p:sp>
      <p:sp>
        <p:nvSpPr>
          <p:cNvPr id="19" name="TextBox 18"/>
          <p:cNvSpPr txBox="1"/>
          <p:nvPr/>
        </p:nvSpPr>
        <p:spPr>
          <a:xfrm>
            <a:off x="7674648" y="3555749"/>
            <a:ext cx="308098" cy="461665"/>
          </a:xfrm>
          <a:prstGeom prst="rect">
            <a:avLst/>
          </a:prstGeom>
          <a:noFill/>
        </p:spPr>
        <p:txBody>
          <a:bodyPr wrap="none" rtlCol="0">
            <a:spAutoFit/>
          </a:bodyPr>
          <a:lstStyle/>
          <a:p>
            <a:r>
              <a:rPr lang="en-US" sz="2400" dirty="0">
                <a:latin typeface="Angsana New" panose="02020603050405020304" pitchFamily="18" charset="-34"/>
                <a:cs typeface="Angsana New" panose="02020603050405020304" pitchFamily="18" charset="-34"/>
              </a:rPr>
              <a:t>E</a:t>
            </a:r>
            <a:endParaRPr lang="en-US" dirty="0">
              <a:latin typeface="Angsana New" panose="02020603050405020304" pitchFamily="18" charset="-34"/>
              <a:cs typeface="Angsana New" panose="02020603050405020304" pitchFamily="18" charset="-34"/>
            </a:endParaRPr>
          </a:p>
        </p:txBody>
      </p:sp>
      <p:sp>
        <p:nvSpPr>
          <p:cNvPr id="197" name="TextBox 196"/>
          <p:cNvSpPr txBox="1"/>
          <p:nvPr/>
        </p:nvSpPr>
        <p:spPr>
          <a:xfrm>
            <a:off x="4800600" y="3872756"/>
            <a:ext cx="308098" cy="461665"/>
          </a:xfrm>
          <a:prstGeom prst="rect">
            <a:avLst/>
          </a:prstGeom>
          <a:noFill/>
        </p:spPr>
        <p:txBody>
          <a:bodyPr wrap="none" rtlCol="0">
            <a:spAutoFit/>
          </a:bodyPr>
          <a:lstStyle/>
          <a:p>
            <a:r>
              <a:rPr lang="en-US" sz="2400" dirty="0">
                <a:latin typeface="Angsana New" panose="02020603050405020304" pitchFamily="18" charset="-34"/>
                <a:cs typeface="Angsana New" panose="02020603050405020304" pitchFamily="18" charset="-34"/>
              </a:rPr>
              <a:t>E</a:t>
            </a:r>
            <a:endParaRPr lang="en-US" dirty="0">
              <a:latin typeface="Angsana New" panose="02020603050405020304" pitchFamily="18" charset="-34"/>
              <a:cs typeface="Angsana New" panose="02020603050405020304" pitchFamily="18" charset="-34"/>
            </a:endParaRPr>
          </a:p>
        </p:txBody>
      </p:sp>
      <p:cxnSp>
        <p:nvCxnSpPr>
          <p:cNvPr id="198" name="Straight Connector 197"/>
          <p:cNvCxnSpPr/>
          <p:nvPr/>
        </p:nvCxnSpPr>
        <p:spPr>
          <a:xfrm flipV="1">
            <a:off x="5181600" y="4183797"/>
            <a:ext cx="430190" cy="73855"/>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p:cNvCxnSpPr/>
          <p:nvPr/>
        </p:nvCxnSpPr>
        <p:spPr>
          <a:xfrm>
            <a:off x="5259763" y="4343004"/>
            <a:ext cx="352027" cy="49916"/>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09" name="Straight Connector 208"/>
          <p:cNvCxnSpPr/>
          <p:nvPr/>
        </p:nvCxnSpPr>
        <p:spPr>
          <a:xfrm flipV="1">
            <a:off x="5269707" y="4187694"/>
            <a:ext cx="675526" cy="8678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p:cNvCxnSpPr/>
          <p:nvPr/>
        </p:nvCxnSpPr>
        <p:spPr>
          <a:xfrm>
            <a:off x="5181600" y="4313964"/>
            <a:ext cx="666587" cy="4669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3" name="Straight Connector 212"/>
          <p:cNvCxnSpPr/>
          <p:nvPr/>
        </p:nvCxnSpPr>
        <p:spPr>
          <a:xfrm>
            <a:off x="5400920" y="4274822"/>
            <a:ext cx="666587" cy="46696"/>
          </a:xfrm>
          <a:prstGeom prst="line">
            <a:avLst/>
          </a:prstGeom>
          <a:ln w="28575">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215" name="Straight Connector 214"/>
          <p:cNvCxnSpPr/>
          <p:nvPr/>
        </p:nvCxnSpPr>
        <p:spPr>
          <a:xfrm flipV="1">
            <a:off x="5624805" y="4228975"/>
            <a:ext cx="502548" cy="34730"/>
          </a:xfrm>
          <a:prstGeom prst="line">
            <a:avLst/>
          </a:prstGeom>
          <a:ln w="28575">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216" name="Straight Connector 215"/>
          <p:cNvCxnSpPr/>
          <p:nvPr/>
        </p:nvCxnSpPr>
        <p:spPr>
          <a:xfrm flipV="1">
            <a:off x="5576439" y="4243527"/>
            <a:ext cx="538775" cy="34496"/>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18" name="Straight Connector 217"/>
          <p:cNvCxnSpPr/>
          <p:nvPr/>
        </p:nvCxnSpPr>
        <p:spPr>
          <a:xfrm>
            <a:off x="5711736" y="4304604"/>
            <a:ext cx="441251" cy="3237"/>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19" name="Rectangle 218"/>
          <p:cNvSpPr/>
          <p:nvPr/>
        </p:nvSpPr>
        <p:spPr>
          <a:xfrm>
            <a:off x="4846532" y="5250936"/>
            <a:ext cx="152400" cy="150168"/>
          </a:xfrm>
          <a:prstGeom prst="rect">
            <a:avLst/>
          </a:prstGeom>
          <a:solidFill>
            <a:srgbClr val="0070C0"/>
          </a:solidFill>
          <a:ln>
            <a:solidFill>
              <a:srgbClr val="0070C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t>6</a:t>
            </a:r>
            <a:endParaRPr lang="en-US" dirty="0"/>
          </a:p>
        </p:txBody>
      </p:sp>
      <p:cxnSp>
        <p:nvCxnSpPr>
          <p:cNvPr id="220" name="Straight Connector 219"/>
          <p:cNvCxnSpPr/>
          <p:nvPr/>
        </p:nvCxnSpPr>
        <p:spPr>
          <a:xfrm flipV="1">
            <a:off x="5050610" y="5227922"/>
            <a:ext cx="185141" cy="67393"/>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p:cNvCxnSpPr/>
          <p:nvPr/>
        </p:nvCxnSpPr>
        <p:spPr>
          <a:xfrm>
            <a:off x="5057434" y="5326020"/>
            <a:ext cx="188261" cy="0"/>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65" name="Straight Connector 264"/>
          <p:cNvCxnSpPr/>
          <p:nvPr/>
        </p:nvCxnSpPr>
        <p:spPr>
          <a:xfrm>
            <a:off x="5057434" y="5356301"/>
            <a:ext cx="178317" cy="37542"/>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66" name="TextBox 265"/>
          <p:cNvSpPr txBox="1"/>
          <p:nvPr/>
        </p:nvSpPr>
        <p:spPr>
          <a:xfrm>
            <a:off x="4776588" y="4900045"/>
            <a:ext cx="308098" cy="461665"/>
          </a:xfrm>
          <a:prstGeom prst="rect">
            <a:avLst/>
          </a:prstGeom>
          <a:noFill/>
        </p:spPr>
        <p:txBody>
          <a:bodyPr wrap="none" rtlCol="0">
            <a:spAutoFit/>
          </a:bodyPr>
          <a:lstStyle/>
          <a:p>
            <a:r>
              <a:rPr lang="en-US" sz="2400" dirty="0">
                <a:latin typeface="Angsana New" panose="02020603050405020304" pitchFamily="18" charset="-34"/>
                <a:cs typeface="Angsana New" panose="02020603050405020304" pitchFamily="18" charset="-34"/>
              </a:rPr>
              <a:t>E</a:t>
            </a:r>
            <a:endParaRPr lang="en-US" dirty="0">
              <a:latin typeface="Angsana New" panose="02020603050405020304" pitchFamily="18" charset="-34"/>
              <a:cs typeface="Angsana New" panose="02020603050405020304" pitchFamily="18" charset="-34"/>
            </a:endParaRPr>
          </a:p>
        </p:txBody>
      </p:sp>
      <p:cxnSp>
        <p:nvCxnSpPr>
          <p:cNvPr id="269" name="Straight Connector 268"/>
          <p:cNvCxnSpPr/>
          <p:nvPr/>
        </p:nvCxnSpPr>
        <p:spPr>
          <a:xfrm flipV="1">
            <a:off x="5157588" y="5211086"/>
            <a:ext cx="430190" cy="73855"/>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70" name="Straight Connector 269"/>
          <p:cNvCxnSpPr/>
          <p:nvPr/>
        </p:nvCxnSpPr>
        <p:spPr>
          <a:xfrm>
            <a:off x="5235751" y="5370293"/>
            <a:ext cx="352027" cy="49916"/>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71" name="Straight Connector 270"/>
          <p:cNvCxnSpPr/>
          <p:nvPr/>
        </p:nvCxnSpPr>
        <p:spPr>
          <a:xfrm flipV="1">
            <a:off x="5245695" y="5214983"/>
            <a:ext cx="675526" cy="8678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72" name="Straight Connector 271"/>
          <p:cNvCxnSpPr/>
          <p:nvPr/>
        </p:nvCxnSpPr>
        <p:spPr>
          <a:xfrm>
            <a:off x="5157588" y="5341253"/>
            <a:ext cx="666587" cy="4669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73" name="Straight Connector 272"/>
          <p:cNvCxnSpPr/>
          <p:nvPr/>
        </p:nvCxnSpPr>
        <p:spPr>
          <a:xfrm>
            <a:off x="5376908" y="5302111"/>
            <a:ext cx="666587" cy="46696"/>
          </a:xfrm>
          <a:prstGeom prst="line">
            <a:avLst/>
          </a:prstGeom>
          <a:ln w="28575">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274" name="Straight Connector 273"/>
          <p:cNvCxnSpPr/>
          <p:nvPr/>
        </p:nvCxnSpPr>
        <p:spPr>
          <a:xfrm flipV="1">
            <a:off x="5600793" y="5256264"/>
            <a:ext cx="502548" cy="34730"/>
          </a:xfrm>
          <a:prstGeom prst="line">
            <a:avLst/>
          </a:prstGeom>
          <a:ln w="28575">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275" name="Straight Connector 274"/>
          <p:cNvCxnSpPr/>
          <p:nvPr/>
        </p:nvCxnSpPr>
        <p:spPr>
          <a:xfrm flipV="1">
            <a:off x="5552427" y="5270816"/>
            <a:ext cx="538775" cy="34496"/>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76" name="Straight Connector 275"/>
          <p:cNvCxnSpPr/>
          <p:nvPr/>
        </p:nvCxnSpPr>
        <p:spPr>
          <a:xfrm>
            <a:off x="5687724" y="5331893"/>
            <a:ext cx="441251" cy="3237"/>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90" name="Rectangle 289"/>
          <p:cNvSpPr/>
          <p:nvPr/>
        </p:nvSpPr>
        <p:spPr>
          <a:xfrm>
            <a:off x="2579220" y="5083775"/>
            <a:ext cx="163980" cy="174025"/>
          </a:xfrm>
          <a:prstGeom prst="rect">
            <a:avLst/>
          </a:prstGeom>
          <a:solidFill>
            <a:schemeClr val="bg1"/>
          </a:solidFill>
          <a:ln>
            <a:solidFill>
              <a:srgbClr val="0070C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solidFill>
                  <a:schemeClr val="tx1"/>
                </a:solidFill>
              </a:rPr>
              <a:t>6</a:t>
            </a:r>
          </a:p>
        </p:txBody>
      </p:sp>
      <p:sp>
        <p:nvSpPr>
          <p:cNvPr id="291" name="Rectangle 290"/>
          <p:cNvSpPr/>
          <p:nvPr/>
        </p:nvSpPr>
        <p:spPr>
          <a:xfrm>
            <a:off x="2847716" y="5085537"/>
            <a:ext cx="152400" cy="150168"/>
          </a:xfrm>
          <a:prstGeom prst="rect">
            <a:avLst/>
          </a:prstGeom>
          <a:solidFill>
            <a:srgbClr val="FF00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7</a:t>
            </a:r>
          </a:p>
        </p:txBody>
      </p:sp>
      <p:sp>
        <p:nvSpPr>
          <p:cNvPr id="292" name="Rectangle 291"/>
          <p:cNvSpPr/>
          <p:nvPr/>
        </p:nvSpPr>
        <p:spPr>
          <a:xfrm>
            <a:off x="3132066" y="5085537"/>
            <a:ext cx="152400" cy="150168"/>
          </a:xfrm>
          <a:prstGeom prst="rect">
            <a:avLst/>
          </a:prstGeom>
          <a:solidFill>
            <a:srgbClr val="FF0000"/>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solidFill>
                  <a:srgbClr val="00B0F0"/>
                </a:solidFill>
              </a:rPr>
              <a:t>8</a:t>
            </a:r>
          </a:p>
        </p:txBody>
      </p:sp>
      <p:sp>
        <p:nvSpPr>
          <p:cNvPr id="293" name="TextBox 292"/>
          <p:cNvSpPr txBox="1"/>
          <p:nvPr/>
        </p:nvSpPr>
        <p:spPr>
          <a:xfrm>
            <a:off x="3253159" y="3464844"/>
            <a:ext cx="397866" cy="461665"/>
          </a:xfrm>
          <a:prstGeom prst="rect">
            <a:avLst/>
          </a:prstGeom>
          <a:noFill/>
        </p:spPr>
        <p:txBody>
          <a:bodyPr wrap="none" rtlCol="0">
            <a:spAutoFit/>
          </a:bodyPr>
          <a:lstStyle/>
          <a:p>
            <a:r>
              <a:rPr lang="en-US" sz="2400" dirty="0" smtClean="0">
                <a:latin typeface="Angsana New" panose="02020603050405020304" pitchFamily="18" charset="-34"/>
                <a:cs typeface="Angsana New" panose="02020603050405020304" pitchFamily="18" charset="-34"/>
              </a:rPr>
              <a:t>E?</a:t>
            </a:r>
            <a:endParaRPr lang="en-US" dirty="0">
              <a:latin typeface="Angsana New" panose="02020603050405020304" pitchFamily="18" charset="-34"/>
              <a:cs typeface="Angsana New" panose="02020603050405020304" pitchFamily="18" charset="-34"/>
            </a:endParaRPr>
          </a:p>
        </p:txBody>
      </p:sp>
      <p:cxnSp>
        <p:nvCxnSpPr>
          <p:cNvPr id="296" name="Straight Connector 295"/>
          <p:cNvCxnSpPr/>
          <p:nvPr/>
        </p:nvCxnSpPr>
        <p:spPr>
          <a:xfrm>
            <a:off x="7506298" y="4982878"/>
            <a:ext cx="625549"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97" name="Straight Connector 296"/>
          <p:cNvCxnSpPr/>
          <p:nvPr/>
        </p:nvCxnSpPr>
        <p:spPr>
          <a:xfrm>
            <a:off x="6682279" y="4808176"/>
            <a:ext cx="625549"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98" name="Rectangle 297"/>
          <p:cNvSpPr/>
          <p:nvPr/>
        </p:nvSpPr>
        <p:spPr>
          <a:xfrm>
            <a:off x="6666330" y="4729744"/>
            <a:ext cx="152400" cy="15016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99" name="Rectangle 298"/>
          <p:cNvSpPr/>
          <p:nvPr/>
        </p:nvSpPr>
        <p:spPr>
          <a:xfrm>
            <a:off x="6934826" y="4729744"/>
            <a:ext cx="152400" cy="15016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00" name="Rectangle 299"/>
          <p:cNvSpPr/>
          <p:nvPr/>
        </p:nvSpPr>
        <p:spPr>
          <a:xfrm>
            <a:off x="7215679" y="4729744"/>
            <a:ext cx="152400" cy="150168"/>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cxnSp>
        <p:nvCxnSpPr>
          <p:cNvPr id="301" name="Straight Connector 300"/>
          <p:cNvCxnSpPr>
            <a:endCxn id="305" idx="3"/>
          </p:cNvCxnSpPr>
          <p:nvPr/>
        </p:nvCxnSpPr>
        <p:spPr>
          <a:xfrm flipV="1">
            <a:off x="7650253" y="4979530"/>
            <a:ext cx="814751" cy="2314"/>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sp>
        <p:nvSpPr>
          <p:cNvPr id="302" name="Rectangle 301"/>
          <p:cNvSpPr/>
          <p:nvPr/>
        </p:nvSpPr>
        <p:spPr>
          <a:xfrm>
            <a:off x="7759301" y="4904446"/>
            <a:ext cx="152400" cy="150168"/>
          </a:xfrm>
          <a:prstGeom prst="rect">
            <a:avLst/>
          </a:prstGeom>
          <a:solidFill>
            <a:srgbClr val="0070C0"/>
          </a:solidFill>
          <a:ln>
            <a:solidFill>
              <a:srgbClr val="0070C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t>2</a:t>
            </a:r>
            <a:endParaRPr lang="en-US" dirty="0"/>
          </a:p>
        </p:txBody>
      </p:sp>
      <p:sp>
        <p:nvSpPr>
          <p:cNvPr id="303" name="Rectangle 302"/>
          <p:cNvSpPr/>
          <p:nvPr/>
        </p:nvSpPr>
        <p:spPr>
          <a:xfrm>
            <a:off x="7490349" y="4904446"/>
            <a:ext cx="152400" cy="150168"/>
          </a:xfrm>
          <a:prstGeom prst="rect">
            <a:avLst/>
          </a:prstGeom>
          <a:solidFill>
            <a:schemeClr val="bg1"/>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solidFill>
                  <a:schemeClr val="tx1"/>
                </a:solidFill>
              </a:rPr>
              <a:t>1</a:t>
            </a:r>
            <a:endParaRPr lang="en-US" dirty="0">
              <a:solidFill>
                <a:schemeClr val="tx1"/>
              </a:solidFill>
            </a:endParaRPr>
          </a:p>
        </p:txBody>
      </p:sp>
      <p:sp>
        <p:nvSpPr>
          <p:cNvPr id="304" name="Rectangle 303"/>
          <p:cNvSpPr/>
          <p:nvPr/>
        </p:nvSpPr>
        <p:spPr>
          <a:xfrm>
            <a:off x="8028254" y="4904446"/>
            <a:ext cx="152400" cy="150168"/>
          </a:xfrm>
          <a:prstGeom prst="rect">
            <a:avLst/>
          </a:prstGeom>
          <a:solidFill>
            <a:schemeClr val="bg1"/>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solidFill>
                  <a:schemeClr val="tx1"/>
                </a:solidFill>
              </a:rPr>
              <a:t>3</a:t>
            </a:r>
            <a:endParaRPr lang="en-US" dirty="0">
              <a:solidFill>
                <a:schemeClr val="tx1"/>
              </a:solidFill>
            </a:endParaRPr>
          </a:p>
        </p:txBody>
      </p:sp>
      <p:sp>
        <p:nvSpPr>
          <p:cNvPr id="305" name="Rectangle 304"/>
          <p:cNvSpPr/>
          <p:nvPr/>
        </p:nvSpPr>
        <p:spPr>
          <a:xfrm>
            <a:off x="8312604" y="4904446"/>
            <a:ext cx="152400" cy="150168"/>
          </a:xfrm>
          <a:prstGeom prst="rect">
            <a:avLst/>
          </a:prstGeom>
          <a:solidFill>
            <a:schemeClr val="bg1"/>
          </a:solidFill>
          <a:ln>
            <a:solidFill>
              <a:srgbClr val="FF000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solidFill>
                  <a:schemeClr val="tx1"/>
                </a:solidFill>
              </a:rPr>
              <a:t>4</a:t>
            </a:r>
            <a:endParaRPr lang="en-US" dirty="0">
              <a:solidFill>
                <a:schemeClr val="tx1"/>
              </a:solidFill>
            </a:endParaRPr>
          </a:p>
        </p:txBody>
      </p:sp>
      <p:cxnSp>
        <p:nvCxnSpPr>
          <p:cNvPr id="306" name="Straight Connector 305"/>
          <p:cNvCxnSpPr>
            <a:stCxn id="303" idx="1"/>
            <a:endCxn id="300" idx="3"/>
          </p:cNvCxnSpPr>
          <p:nvPr/>
        </p:nvCxnSpPr>
        <p:spPr>
          <a:xfrm flipH="1" flipV="1">
            <a:off x="7368079" y="4804828"/>
            <a:ext cx="122270" cy="174702"/>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307" name="TextBox 306"/>
          <p:cNvSpPr txBox="1"/>
          <p:nvPr/>
        </p:nvSpPr>
        <p:spPr>
          <a:xfrm>
            <a:off x="7681452" y="4573995"/>
            <a:ext cx="308098" cy="461665"/>
          </a:xfrm>
          <a:prstGeom prst="rect">
            <a:avLst/>
          </a:prstGeom>
          <a:noFill/>
        </p:spPr>
        <p:txBody>
          <a:bodyPr wrap="none" rtlCol="0">
            <a:spAutoFit/>
          </a:bodyPr>
          <a:lstStyle/>
          <a:p>
            <a:r>
              <a:rPr lang="en-US" sz="2400" dirty="0">
                <a:latin typeface="Angsana New" panose="02020603050405020304" pitchFamily="18" charset="-34"/>
                <a:cs typeface="Angsana New" panose="02020603050405020304" pitchFamily="18" charset="-34"/>
              </a:rPr>
              <a:t>E</a:t>
            </a:r>
            <a:endParaRPr lang="en-US" dirty="0">
              <a:latin typeface="Angsana New" panose="02020603050405020304" pitchFamily="18" charset="-34"/>
              <a:cs typeface="Angsana New" panose="02020603050405020304" pitchFamily="18" charset="-34"/>
            </a:endParaRPr>
          </a:p>
        </p:txBody>
      </p:sp>
      <p:sp>
        <p:nvSpPr>
          <p:cNvPr id="308" name="Freeform 307"/>
          <p:cNvSpPr/>
          <p:nvPr/>
        </p:nvSpPr>
        <p:spPr>
          <a:xfrm>
            <a:off x="6571194" y="4960204"/>
            <a:ext cx="2186648" cy="287079"/>
          </a:xfrm>
          <a:custGeom>
            <a:avLst/>
            <a:gdLst>
              <a:gd name="connsiteX0" fmla="*/ 1918951 w 2186648"/>
              <a:gd name="connsiteY0" fmla="*/ 0 h 287079"/>
              <a:gd name="connsiteX1" fmla="*/ 2035910 w 2186648"/>
              <a:gd name="connsiteY1" fmla="*/ 116958 h 287079"/>
              <a:gd name="connsiteX2" fmla="*/ 111417 w 2186648"/>
              <a:gd name="connsiteY2" fmla="*/ 191386 h 287079"/>
              <a:gd name="connsiteX3" fmla="*/ 398496 w 2186648"/>
              <a:gd name="connsiteY3" fmla="*/ 287079 h 287079"/>
            </a:gdLst>
            <a:ahLst/>
            <a:cxnLst>
              <a:cxn ang="0">
                <a:pos x="connsiteX0" y="connsiteY0"/>
              </a:cxn>
              <a:cxn ang="0">
                <a:pos x="connsiteX1" y="connsiteY1"/>
              </a:cxn>
              <a:cxn ang="0">
                <a:pos x="connsiteX2" y="connsiteY2"/>
              </a:cxn>
              <a:cxn ang="0">
                <a:pos x="connsiteX3" y="connsiteY3"/>
              </a:cxn>
            </a:cxnLst>
            <a:rect l="l" t="t" r="r" b="b"/>
            <a:pathLst>
              <a:path w="2186648" h="287079">
                <a:moveTo>
                  <a:pt x="1918951" y="0"/>
                </a:moveTo>
                <a:cubicBezTo>
                  <a:pt x="2128058" y="42530"/>
                  <a:pt x="2337166" y="85060"/>
                  <a:pt x="2035910" y="116958"/>
                </a:cubicBezTo>
                <a:cubicBezTo>
                  <a:pt x="1734654" y="148856"/>
                  <a:pt x="384319" y="163033"/>
                  <a:pt x="111417" y="191386"/>
                </a:cubicBezTo>
                <a:cubicBezTo>
                  <a:pt x="-161485" y="219739"/>
                  <a:pt x="118505" y="253409"/>
                  <a:pt x="398496" y="287079"/>
                </a:cubicBezTo>
              </a:path>
            </a:pathLst>
          </a:custGeom>
          <a:ln w="1905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309" name="Straight Connector 308"/>
          <p:cNvCxnSpPr/>
          <p:nvPr/>
        </p:nvCxnSpPr>
        <p:spPr>
          <a:xfrm>
            <a:off x="6960375" y="5273723"/>
            <a:ext cx="625549"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10" name="Straight Connector 309"/>
          <p:cNvCxnSpPr>
            <a:endCxn id="314" idx="3"/>
          </p:cNvCxnSpPr>
          <p:nvPr/>
        </p:nvCxnSpPr>
        <p:spPr>
          <a:xfrm flipV="1">
            <a:off x="7104330" y="5270375"/>
            <a:ext cx="814751" cy="2314"/>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sp>
        <p:nvSpPr>
          <p:cNvPr id="311" name="Rectangle 310"/>
          <p:cNvSpPr/>
          <p:nvPr/>
        </p:nvSpPr>
        <p:spPr>
          <a:xfrm>
            <a:off x="7213378" y="5195291"/>
            <a:ext cx="152400" cy="150168"/>
          </a:xfrm>
          <a:prstGeom prst="rect">
            <a:avLst/>
          </a:prstGeom>
          <a:solidFill>
            <a:srgbClr val="0070C0"/>
          </a:solidFill>
          <a:ln>
            <a:solidFill>
              <a:srgbClr val="0070C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t>6</a:t>
            </a:r>
            <a:endParaRPr lang="en-US" dirty="0"/>
          </a:p>
        </p:txBody>
      </p:sp>
      <p:sp>
        <p:nvSpPr>
          <p:cNvPr id="312" name="Rectangle 311"/>
          <p:cNvSpPr/>
          <p:nvPr/>
        </p:nvSpPr>
        <p:spPr>
          <a:xfrm>
            <a:off x="6944426" y="5195291"/>
            <a:ext cx="152400" cy="150168"/>
          </a:xfrm>
          <a:prstGeom prst="rect">
            <a:avLst/>
          </a:prstGeom>
          <a:solidFill>
            <a:schemeClr val="bg1"/>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solidFill>
                  <a:schemeClr val="tx1"/>
                </a:solidFill>
              </a:rPr>
              <a:t>5</a:t>
            </a:r>
            <a:endParaRPr lang="en-US" dirty="0">
              <a:solidFill>
                <a:schemeClr val="tx1"/>
              </a:solidFill>
            </a:endParaRPr>
          </a:p>
        </p:txBody>
      </p:sp>
      <p:sp>
        <p:nvSpPr>
          <p:cNvPr id="313" name="Rectangle 312"/>
          <p:cNvSpPr/>
          <p:nvPr/>
        </p:nvSpPr>
        <p:spPr>
          <a:xfrm>
            <a:off x="7482331" y="5195291"/>
            <a:ext cx="152400" cy="150168"/>
          </a:xfrm>
          <a:prstGeom prst="rect">
            <a:avLst/>
          </a:prstGeom>
          <a:solidFill>
            <a:schemeClr val="bg1"/>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solidFill>
                  <a:schemeClr val="tx1"/>
                </a:solidFill>
              </a:rPr>
              <a:t>7</a:t>
            </a:r>
            <a:endParaRPr lang="en-US" dirty="0">
              <a:solidFill>
                <a:schemeClr val="tx1"/>
              </a:solidFill>
            </a:endParaRPr>
          </a:p>
        </p:txBody>
      </p:sp>
      <p:sp>
        <p:nvSpPr>
          <p:cNvPr id="314" name="Rectangle 313"/>
          <p:cNvSpPr/>
          <p:nvPr/>
        </p:nvSpPr>
        <p:spPr>
          <a:xfrm>
            <a:off x="7766681" y="5195291"/>
            <a:ext cx="152400" cy="150168"/>
          </a:xfrm>
          <a:prstGeom prst="rect">
            <a:avLst/>
          </a:prstGeom>
          <a:solidFill>
            <a:schemeClr val="bg1"/>
          </a:solidFill>
          <a:ln>
            <a:solidFill>
              <a:srgbClr val="FF000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solidFill>
                  <a:schemeClr val="tx1"/>
                </a:solidFill>
              </a:rPr>
              <a:t>8</a:t>
            </a:r>
            <a:endParaRPr lang="en-US" dirty="0">
              <a:solidFill>
                <a:schemeClr val="tx1"/>
              </a:solidFill>
            </a:endParaRPr>
          </a:p>
        </p:txBody>
      </p:sp>
      <p:sp>
        <p:nvSpPr>
          <p:cNvPr id="316" name="TextBox 315"/>
          <p:cNvSpPr txBox="1"/>
          <p:nvPr/>
        </p:nvSpPr>
        <p:spPr>
          <a:xfrm>
            <a:off x="7135529" y="4872335"/>
            <a:ext cx="308098" cy="461665"/>
          </a:xfrm>
          <a:prstGeom prst="rect">
            <a:avLst/>
          </a:prstGeom>
          <a:noFill/>
        </p:spPr>
        <p:txBody>
          <a:bodyPr wrap="none" rtlCol="0">
            <a:spAutoFit/>
          </a:bodyPr>
          <a:lstStyle/>
          <a:p>
            <a:r>
              <a:rPr lang="en-US" sz="2400" dirty="0">
                <a:latin typeface="Angsana New" panose="02020603050405020304" pitchFamily="18" charset="-34"/>
                <a:cs typeface="Angsana New" panose="02020603050405020304" pitchFamily="18" charset="-34"/>
              </a:rPr>
              <a:t>E</a:t>
            </a:r>
            <a:endParaRPr lang="en-US" dirty="0">
              <a:latin typeface="Angsana New" panose="02020603050405020304" pitchFamily="18" charset="-34"/>
              <a:cs typeface="Angsana New" panose="02020603050405020304" pitchFamily="18" charset="-34"/>
            </a:endParaRPr>
          </a:p>
        </p:txBody>
      </p:sp>
      <p:cxnSp>
        <p:nvCxnSpPr>
          <p:cNvPr id="317" name="Straight Connector 316"/>
          <p:cNvCxnSpPr/>
          <p:nvPr/>
        </p:nvCxnSpPr>
        <p:spPr>
          <a:xfrm>
            <a:off x="7531102" y="5895283"/>
            <a:ext cx="625549"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18" name="Straight Connector 317"/>
          <p:cNvCxnSpPr/>
          <p:nvPr/>
        </p:nvCxnSpPr>
        <p:spPr>
          <a:xfrm>
            <a:off x="6707083" y="5795664"/>
            <a:ext cx="625549"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19" name="Rectangle 318"/>
          <p:cNvSpPr/>
          <p:nvPr/>
        </p:nvSpPr>
        <p:spPr>
          <a:xfrm>
            <a:off x="6691134" y="5717232"/>
            <a:ext cx="152400" cy="15016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20" name="Rectangle 319"/>
          <p:cNvSpPr/>
          <p:nvPr/>
        </p:nvSpPr>
        <p:spPr>
          <a:xfrm>
            <a:off x="6959630" y="5717232"/>
            <a:ext cx="152400" cy="15016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21" name="Rectangle 320"/>
          <p:cNvSpPr/>
          <p:nvPr/>
        </p:nvSpPr>
        <p:spPr>
          <a:xfrm>
            <a:off x="7240483" y="5717232"/>
            <a:ext cx="152400" cy="150168"/>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cxnSp>
        <p:nvCxnSpPr>
          <p:cNvPr id="322" name="Straight Connector 321"/>
          <p:cNvCxnSpPr>
            <a:endCxn id="326" idx="3"/>
          </p:cNvCxnSpPr>
          <p:nvPr/>
        </p:nvCxnSpPr>
        <p:spPr>
          <a:xfrm flipV="1">
            <a:off x="7675057" y="5891935"/>
            <a:ext cx="814751" cy="2314"/>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sp>
        <p:nvSpPr>
          <p:cNvPr id="323" name="Rectangle 322"/>
          <p:cNvSpPr/>
          <p:nvPr/>
        </p:nvSpPr>
        <p:spPr>
          <a:xfrm>
            <a:off x="7784105" y="5816851"/>
            <a:ext cx="152400" cy="150168"/>
          </a:xfrm>
          <a:prstGeom prst="rect">
            <a:avLst/>
          </a:prstGeom>
          <a:solidFill>
            <a:srgbClr val="0070C0"/>
          </a:solidFill>
          <a:ln>
            <a:solidFill>
              <a:srgbClr val="0070C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t>2</a:t>
            </a:r>
            <a:endParaRPr lang="en-US" dirty="0"/>
          </a:p>
        </p:txBody>
      </p:sp>
      <p:sp>
        <p:nvSpPr>
          <p:cNvPr id="324" name="Rectangle 323"/>
          <p:cNvSpPr/>
          <p:nvPr/>
        </p:nvSpPr>
        <p:spPr>
          <a:xfrm>
            <a:off x="7515153" y="5816851"/>
            <a:ext cx="152400" cy="150168"/>
          </a:xfrm>
          <a:prstGeom prst="rect">
            <a:avLst/>
          </a:prstGeom>
          <a:solidFill>
            <a:srgbClr val="FF00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solidFill>
                  <a:schemeClr val="bg1"/>
                </a:solidFill>
              </a:rPr>
              <a:t>1</a:t>
            </a:r>
            <a:endParaRPr lang="en-US" dirty="0">
              <a:solidFill>
                <a:schemeClr val="bg1"/>
              </a:solidFill>
            </a:endParaRPr>
          </a:p>
        </p:txBody>
      </p:sp>
      <p:sp>
        <p:nvSpPr>
          <p:cNvPr id="325" name="Rectangle 324"/>
          <p:cNvSpPr/>
          <p:nvPr/>
        </p:nvSpPr>
        <p:spPr>
          <a:xfrm>
            <a:off x="8053058" y="5816851"/>
            <a:ext cx="152400" cy="150168"/>
          </a:xfrm>
          <a:prstGeom prst="rect">
            <a:avLst/>
          </a:prstGeom>
          <a:solidFill>
            <a:srgbClr val="FF00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solidFill>
                  <a:schemeClr val="bg1"/>
                </a:solidFill>
              </a:rPr>
              <a:t>3</a:t>
            </a:r>
            <a:endParaRPr lang="en-US" dirty="0">
              <a:solidFill>
                <a:schemeClr val="bg1"/>
              </a:solidFill>
            </a:endParaRPr>
          </a:p>
        </p:txBody>
      </p:sp>
      <p:sp>
        <p:nvSpPr>
          <p:cNvPr id="326" name="Rectangle 325"/>
          <p:cNvSpPr/>
          <p:nvPr/>
        </p:nvSpPr>
        <p:spPr>
          <a:xfrm>
            <a:off x="8337408" y="5816851"/>
            <a:ext cx="152400" cy="150168"/>
          </a:xfrm>
          <a:prstGeom prst="rect">
            <a:avLst/>
          </a:prstGeom>
          <a:solidFill>
            <a:srgbClr val="FF0000"/>
          </a:solidFill>
          <a:ln>
            <a:solidFill>
              <a:srgbClr val="FF000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solidFill>
                  <a:schemeClr val="bg1"/>
                </a:solidFill>
              </a:rPr>
              <a:t>4</a:t>
            </a:r>
            <a:endParaRPr lang="en-US" dirty="0">
              <a:solidFill>
                <a:schemeClr val="bg1"/>
              </a:solidFill>
            </a:endParaRPr>
          </a:p>
        </p:txBody>
      </p:sp>
      <p:cxnSp>
        <p:nvCxnSpPr>
          <p:cNvPr id="327" name="Straight Connector 326"/>
          <p:cNvCxnSpPr>
            <a:stCxn id="324" idx="1"/>
            <a:endCxn id="321" idx="3"/>
          </p:cNvCxnSpPr>
          <p:nvPr/>
        </p:nvCxnSpPr>
        <p:spPr>
          <a:xfrm flipH="1" flipV="1">
            <a:off x="7392883" y="5792316"/>
            <a:ext cx="122270" cy="99619"/>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328" name="TextBox 327"/>
          <p:cNvSpPr txBox="1"/>
          <p:nvPr/>
        </p:nvSpPr>
        <p:spPr>
          <a:xfrm>
            <a:off x="7706256" y="5486400"/>
            <a:ext cx="308098" cy="461665"/>
          </a:xfrm>
          <a:prstGeom prst="rect">
            <a:avLst/>
          </a:prstGeom>
          <a:noFill/>
        </p:spPr>
        <p:txBody>
          <a:bodyPr wrap="none" rtlCol="0">
            <a:spAutoFit/>
          </a:bodyPr>
          <a:lstStyle/>
          <a:p>
            <a:r>
              <a:rPr lang="en-US" sz="2400" dirty="0">
                <a:latin typeface="Angsana New" panose="02020603050405020304" pitchFamily="18" charset="-34"/>
                <a:cs typeface="Angsana New" panose="02020603050405020304" pitchFamily="18" charset="-34"/>
              </a:rPr>
              <a:t>E</a:t>
            </a:r>
            <a:endParaRPr lang="en-US" dirty="0">
              <a:latin typeface="Angsana New" panose="02020603050405020304" pitchFamily="18" charset="-34"/>
              <a:cs typeface="Angsana New" panose="02020603050405020304" pitchFamily="18" charset="-34"/>
            </a:endParaRPr>
          </a:p>
        </p:txBody>
      </p:sp>
      <p:sp>
        <p:nvSpPr>
          <p:cNvPr id="329" name="Freeform 328"/>
          <p:cNvSpPr/>
          <p:nvPr/>
        </p:nvSpPr>
        <p:spPr>
          <a:xfrm>
            <a:off x="6595998" y="5929266"/>
            <a:ext cx="2186648" cy="287079"/>
          </a:xfrm>
          <a:custGeom>
            <a:avLst/>
            <a:gdLst>
              <a:gd name="connsiteX0" fmla="*/ 1918951 w 2186648"/>
              <a:gd name="connsiteY0" fmla="*/ 0 h 287079"/>
              <a:gd name="connsiteX1" fmla="*/ 2035910 w 2186648"/>
              <a:gd name="connsiteY1" fmla="*/ 116958 h 287079"/>
              <a:gd name="connsiteX2" fmla="*/ 111417 w 2186648"/>
              <a:gd name="connsiteY2" fmla="*/ 191386 h 287079"/>
              <a:gd name="connsiteX3" fmla="*/ 398496 w 2186648"/>
              <a:gd name="connsiteY3" fmla="*/ 287079 h 287079"/>
            </a:gdLst>
            <a:ahLst/>
            <a:cxnLst>
              <a:cxn ang="0">
                <a:pos x="connsiteX0" y="connsiteY0"/>
              </a:cxn>
              <a:cxn ang="0">
                <a:pos x="connsiteX1" y="connsiteY1"/>
              </a:cxn>
              <a:cxn ang="0">
                <a:pos x="connsiteX2" y="connsiteY2"/>
              </a:cxn>
              <a:cxn ang="0">
                <a:pos x="connsiteX3" y="connsiteY3"/>
              </a:cxn>
            </a:cxnLst>
            <a:rect l="l" t="t" r="r" b="b"/>
            <a:pathLst>
              <a:path w="2186648" h="287079">
                <a:moveTo>
                  <a:pt x="1918951" y="0"/>
                </a:moveTo>
                <a:cubicBezTo>
                  <a:pt x="2128058" y="42530"/>
                  <a:pt x="2337166" y="85060"/>
                  <a:pt x="2035910" y="116958"/>
                </a:cubicBezTo>
                <a:cubicBezTo>
                  <a:pt x="1734654" y="148856"/>
                  <a:pt x="384319" y="163033"/>
                  <a:pt x="111417" y="191386"/>
                </a:cubicBezTo>
                <a:cubicBezTo>
                  <a:pt x="-161485" y="219739"/>
                  <a:pt x="118505" y="253409"/>
                  <a:pt x="398496" y="287079"/>
                </a:cubicBezTo>
              </a:path>
            </a:pathLst>
          </a:custGeom>
          <a:ln w="1905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330" name="Straight Connector 329"/>
          <p:cNvCxnSpPr/>
          <p:nvPr/>
        </p:nvCxnSpPr>
        <p:spPr>
          <a:xfrm>
            <a:off x="6985179" y="6186128"/>
            <a:ext cx="625549"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31" name="Straight Connector 330"/>
          <p:cNvCxnSpPr>
            <a:endCxn id="369" idx="3"/>
          </p:cNvCxnSpPr>
          <p:nvPr/>
        </p:nvCxnSpPr>
        <p:spPr>
          <a:xfrm flipV="1">
            <a:off x="7129134" y="6179723"/>
            <a:ext cx="1412070" cy="5371"/>
          </a:xfrm>
          <a:prstGeom prst="line">
            <a:avLst/>
          </a:prstGeom>
          <a:ln w="12700">
            <a:solidFill>
              <a:srgbClr val="0070C0"/>
            </a:solidFill>
          </a:ln>
        </p:spPr>
        <p:style>
          <a:lnRef idx="1">
            <a:schemeClr val="accent1"/>
          </a:lnRef>
          <a:fillRef idx="0">
            <a:schemeClr val="accent1"/>
          </a:fillRef>
          <a:effectRef idx="0">
            <a:schemeClr val="accent1"/>
          </a:effectRef>
          <a:fontRef idx="minor">
            <a:schemeClr val="tx1"/>
          </a:fontRef>
        </p:style>
      </p:cxnSp>
      <p:sp>
        <p:nvSpPr>
          <p:cNvPr id="332" name="Rectangle 331"/>
          <p:cNvSpPr/>
          <p:nvPr/>
        </p:nvSpPr>
        <p:spPr>
          <a:xfrm>
            <a:off x="7238182" y="6107696"/>
            <a:ext cx="152400" cy="150168"/>
          </a:xfrm>
          <a:prstGeom prst="rect">
            <a:avLst/>
          </a:prstGeom>
          <a:solidFill>
            <a:srgbClr val="0070C0"/>
          </a:solidFill>
          <a:ln>
            <a:solidFill>
              <a:srgbClr val="0070C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t>6</a:t>
            </a:r>
            <a:endParaRPr lang="en-US" dirty="0"/>
          </a:p>
        </p:txBody>
      </p:sp>
      <p:sp>
        <p:nvSpPr>
          <p:cNvPr id="333" name="Rectangle 332"/>
          <p:cNvSpPr/>
          <p:nvPr/>
        </p:nvSpPr>
        <p:spPr>
          <a:xfrm>
            <a:off x="6969230" y="6107696"/>
            <a:ext cx="152400" cy="150168"/>
          </a:xfrm>
          <a:prstGeom prst="rect">
            <a:avLst/>
          </a:prstGeom>
          <a:solidFill>
            <a:schemeClr val="bg1"/>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solidFill>
                  <a:schemeClr val="tx1"/>
                </a:solidFill>
              </a:rPr>
              <a:t>5</a:t>
            </a:r>
            <a:endParaRPr lang="en-US" dirty="0">
              <a:solidFill>
                <a:schemeClr val="tx1"/>
              </a:solidFill>
            </a:endParaRPr>
          </a:p>
        </p:txBody>
      </p:sp>
      <p:sp>
        <p:nvSpPr>
          <p:cNvPr id="334" name="Rectangle 333"/>
          <p:cNvSpPr/>
          <p:nvPr/>
        </p:nvSpPr>
        <p:spPr>
          <a:xfrm>
            <a:off x="7507135" y="6107696"/>
            <a:ext cx="152400" cy="150168"/>
          </a:xfrm>
          <a:prstGeom prst="rect">
            <a:avLst/>
          </a:prstGeom>
          <a:solidFill>
            <a:schemeClr val="bg1"/>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solidFill>
                  <a:schemeClr val="tx1"/>
                </a:solidFill>
              </a:rPr>
              <a:t>7</a:t>
            </a:r>
            <a:endParaRPr lang="en-US" dirty="0">
              <a:solidFill>
                <a:schemeClr val="tx1"/>
              </a:solidFill>
            </a:endParaRPr>
          </a:p>
        </p:txBody>
      </p:sp>
      <p:sp>
        <p:nvSpPr>
          <p:cNvPr id="335" name="Rectangle 334"/>
          <p:cNvSpPr/>
          <p:nvPr/>
        </p:nvSpPr>
        <p:spPr>
          <a:xfrm>
            <a:off x="7791485" y="6107696"/>
            <a:ext cx="152400" cy="150168"/>
          </a:xfrm>
          <a:prstGeom prst="rect">
            <a:avLst/>
          </a:prstGeom>
          <a:solidFill>
            <a:schemeClr val="bg1"/>
          </a:solidFill>
          <a:ln>
            <a:solidFill>
              <a:srgbClr val="FF000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solidFill>
                  <a:schemeClr val="tx1"/>
                </a:solidFill>
              </a:rPr>
              <a:t>8</a:t>
            </a:r>
            <a:endParaRPr lang="en-US" dirty="0">
              <a:solidFill>
                <a:schemeClr val="tx1"/>
              </a:solidFill>
            </a:endParaRPr>
          </a:p>
        </p:txBody>
      </p:sp>
      <p:sp>
        <p:nvSpPr>
          <p:cNvPr id="336" name="TextBox 335"/>
          <p:cNvSpPr txBox="1"/>
          <p:nvPr/>
        </p:nvSpPr>
        <p:spPr>
          <a:xfrm>
            <a:off x="7160333" y="5784740"/>
            <a:ext cx="308098" cy="461665"/>
          </a:xfrm>
          <a:prstGeom prst="rect">
            <a:avLst/>
          </a:prstGeom>
          <a:noFill/>
        </p:spPr>
        <p:txBody>
          <a:bodyPr wrap="none" rtlCol="0">
            <a:spAutoFit/>
          </a:bodyPr>
          <a:lstStyle/>
          <a:p>
            <a:r>
              <a:rPr lang="en-US" sz="2400" dirty="0">
                <a:latin typeface="Angsana New" panose="02020603050405020304" pitchFamily="18" charset="-34"/>
                <a:cs typeface="Angsana New" panose="02020603050405020304" pitchFamily="18" charset="-34"/>
              </a:rPr>
              <a:t>E</a:t>
            </a:r>
            <a:endParaRPr lang="en-US" dirty="0">
              <a:latin typeface="Angsana New" panose="02020603050405020304" pitchFamily="18" charset="-34"/>
              <a:cs typeface="Angsana New" panose="02020603050405020304" pitchFamily="18" charset="-34"/>
            </a:endParaRPr>
          </a:p>
        </p:txBody>
      </p:sp>
      <p:cxnSp>
        <p:nvCxnSpPr>
          <p:cNvPr id="337" name="Straight Connector 336"/>
          <p:cNvCxnSpPr/>
          <p:nvPr/>
        </p:nvCxnSpPr>
        <p:spPr>
          <a:xfrm>
            <a:off x="2863077" y="5812942"/>
            <a:ext cx="625549"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38" name="Straight Connector 337"/>
          <p:cNvCxnSpPr>
            <a:endCxn id="349" idx="3"/>
          </p:cNvCxnSpPr>
          <p:nvPr/>
        </p:nvCxnSpPr>
        <p:spPr>
          <a:xfrm flipV="1">
            <a:off x="2090421" y="6089389"/>
            <a:ext cx="1237821" cy="425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40" name="Straight Connector 339"/>
          <p:cNvCxnSpPr>
            <a:stCxn id="117" idx="3"/>
            <a:endCxn id="341" idx="1"/>
          </p:cNvCxnSpPr>
          <p:nvPr/>
        </p:nvCxnSpPr>
        <p:spPr>
          <a:xfrm>
            <a:off x="2633377" y="5739285"/>
            <a:ext cx="213751" cy="70309"/>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341" name="Rectangle 340"/>
          <p:cNvSpPr/>
          <p:nvPr/>
        </p:nvSpPr>
        <p:spPr>
          <a:xfrm>
            <a:off x="2847128" y="5734510"/>
            <a:ext cx="152400" cy="150168"/>
          </a:xfrm>
          <a:prstGeom prst="rect">
            <a:avLst/>
          </a:prstGeom>
          <a:solidFill>
            <a:srgbClr val="FF00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t>1</a:t>
            </a:r>
            <a:endParaRPr lang="en-US" dirty="0"/>
          </a:p>
        </p:txBody>
      </p:sp>
      <p:sp>
        <p:nvSpPr>
          <p:cNvPr id="342" name="Rectangle 341"/>
          <p:cNvSpPr/>
          <p:nvPr/>
        </p:nvSpPr>
        <p:spPr>
          <a:xfrm>
            <a:off x="3115624" y="5734510"/>
            <a:ext cx="152400" cy="150168"/>
          </a:xfrm>
          <a:prstGeom prst="rect">
            <a:avLst/>
          </a:prstGeom>
          <a:solidFill>
            <a:srgbClr val="0070C0"/>
          </a:solidFill>
          <a:ln>
            <a:solidFill>
              <a:srgbClr val="0070C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t>2</a:t>
            </a:r>
            <a:endParaRPr lang="en-US" dirty="0"/>
          </a:p>
        </p:txBody>
      </p:sp>
      <p:sp>
        <p:nvSpPr>
          <p:cNvPr id="343" name="Rectangle 342"/>
          <p:cNvSpPr/>
          <p:nvPr/>
        </p:nvSpPr>
        <p:spPr>
          <a:xfrm>
            <a:off x="3399974" y="5734510"/>
            <a:ext cx="152400" cy="150168"/>
          </a:xfrm>
          <a:prstGeom prst="rect">
            <a:avLst/>
          </a:prstGeom>
          <a:solidFill>
            <a:srgbClr val="FF0000"/>
          </a:solidFill>
          <a:ln>
            <a:solidFill>
              <a:srgbClr val="FF000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t>3</a:t>
            </a:r>
            <a:endParaRPr lang="en-US" dirty="0"/>
          </a:p>
        </p:txBody>
      </p:sp>
      <p:sp>
        <p:nvSpPr>
          <p:cNvPr id="344" name="Freeform 343"/>
          <p:cNvSpPr/>
          <p:nvPr/>
        </p:nvSpPr>
        <p:spPr>
          <a:xfrm>
            <a:off x="1682995" y="5794893"/>
            <a:ext cx="2186648" cy="287079"/>
          </a:xfrm>
          <a:custGeom>
            <a:avLst/>
            <a:gdLst>
              <a:gd name="connsiteX0" fmla="*/ 1918951 w 2186648"/>
              <a:gd name="connsiteY0" fmla="*/ 0 h 287079"/>
              <a:gd name="connsiteX1" fmla="*/ 2035910 w 2186648"/>
              <a:gd name="connsiteY1" fmla="*/ 116958 h 287079"/>
              <a:gd name="connsiteX2" fmla="*/ 111417 w 2186648"/>
              <a:gd name="connsiteY2" fmla="*/ 191386 h 287079"/>
              <a:gd name="connsiteX3" fmla="*/ 398496 w 2186648"/>
              <a:gd name="connsiteY3" fmla="*/ 287079 h 287079"/>
            </a:gdLst>
            <a:ahLst/>
            <a:cxnLst>
              <a:cxn ang="0">
                <a:pos x="connsiteX0" y="connsiteY0"/>
              </a:cxn>
              <a:cxn ang="0">
                <a:pos x="connsiteX1" y="connsiteY1"/>
              </a:cxn>
              <a:cxn ang="0">
                <a:pos x="connsiteX2" y="connsiteY2"/>
              </a:cxn>
              <a:cxn ang="0">
                <a:pos x="connsiteX3" y="connsiteY3"/>
              </a:cxn>
            </a:cxnLst>
            <a:rect l="l" t="t" r="r" b="b"/>
            <a:pathLst>
              <a:path w="2186648" h="287079">
                <a:moveTo>
                  <a:pt x="1918951" y="0"/>
                </a:moveTo>
                <a:cubicBezTo>
                  <a:pt x="2128058" y="42530"/>
                  <a:pt x="2337166" y="85060"/>
                  <a:pt x="2035910" y="116958"/>
                </a:cubicBezTo>
                <a:cubicBezTo>
                  <a:pt x="1734654" y="148856"/>
                  <a:pt x="384319" y="163033"/>
                  <a:pt x="111417" y="191386"/>
                </a:cubicBezTo>
                <a:cubicBezTo>
                  <a:pt x="-161485" y="219739"/>
                  <a:pt x="118505" y="253409"/>
                  <a:pt x="398496" y="287079"/>
                </a:cubicBezTo>
              </a:path>
            </a:pathLst>
          </a:cu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45" name="Rectangle 344"/>
          <p:cNvSpPr/>
          <p:nvPr/>
        </p:nvSpPr>
        <p:spPr>
          <a:xfrm>
            <a:off x="2074472" y="6015208"/>
            <a:ext cx="152400" cy="150168"/>
          </a:xfrm>
          <a:prstGeom prst="rect">
            <a:avLst/>
          </a:prstGeom>
          <a:solidFill>
            <a:srgbClr val="FF00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t>4</a:t>
            </a:r>
            <a:endParaRPr lang="en-US" dirty="0"/>
          </a:p>
        </p:txBody>
      </p:sp>
      <p:sp>
        <p:nvSpPr>
          <p:cNvPr id="346" name="Rectangle 345"/>
          <p:cNvSpPr/>
          <p:nvPr/>
        </p:nvSpPr>
        <p:spPr>
          <a:xfrm>
            <a:off x="2342968" y="6015208"/>
            <a:ext cx="152400" cy="150168"/>
          </a:xfrm>
          <a:prstGeom prst="rect">
            <a:avLst/>
          </a:prstGeom>
          <a:solidFill>
            <a:srgbClr val="FF00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t>5</a:t>
            </a:r>
            <a:endParaRPr lang="en-US" dirty="0"/>
          </a:p>
        </p:txBody>
      </p:sp>
      <p:sp>
        <p:nvSpPr>
          <p:cNvPr id="348" name="Rectangle 347"/>
          <p:cNvSpPr/>
          <p:nvPr/>
        </p:nvSpPr>
        <p:spPr>
          <a:xfrm>
            <a:off x="2891492" y="6014305"/>
            <a:ext cx="152400" cy="150168"/>
          </a:xfrm>
          <a:prstGeom prst="rect">
            <a:avLst/>
          </a:prstGeom>
          <a:solidFill>
            <a:srgbClr val="FF00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7</a:t>
            </a:r>
          </a:p>
        </p:txBody>
      </p:sp>
      <p:sp>
        <p:nvSpPr>
          <p:cNvPr id="349" name="Rectangle 348"/>
          <p:cNvSpPr/>
          <p:nvPr/>
        </p:nvSpPr>
        <p:spPr>
          <a:xfrm>
            <a:off x="3175842" y="6014305"/>
            <a:ext cx="152400" cy="150168"/>
          </a:xfrm>
          <a:prstGeom prst="rect">
            <a:avLst/>
          </a:prstGeom>
          <a:solidFill>
            <a:srgbClr val="FF0000"/>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solidFill>
                  <a:srgbClr val="00B0F0"/>
                </a:solidFill>
              </a:rPr>
              <a:t>8</a:t>
            </a:r>
          </a:p>
        </p:txBody>
      </p:sp>
      <p:sp>
        <p:nvSpPr>
          <p:cNvPr id="350" name="Rectangle 349"/>
          <p:cNvSpPr/>
          <p:nvPr/>
        </p:nvSpPr>
        <p:spPr>
          <a:xfrm>
            <a:off x="2611039" y="6006888"/>
            <a:ext cx="152400" cy="150168"/>
          </a:xfrm>
          <a:prstGeom prst="rect">
            <a:avLst/>
          </a:prstGeom>
          <a:solidFill>
            <a:srgbClr val="0070C0"/>
          </a:solidFill>
          <a:ln>
            <a:solidFill>
              <a:srgbClr val="0070C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t>6</a:t>
            </a:r>
            <a:endParaRPr lang="en-US" dirty="0"/>
          </a:p>
        </p:txBody>
      </p:sp>
      <p:sp>
        <p:nvSpPr>
          <p:cNvPr id="351" name="Freeform 350"/>
          <p:cNvSpPr/>
          <p:nvPr/>
        </p:nvSpPr>
        <p:spPr>
          <a:xfrm>
            <a:off x="1748487" y="6143762"/>
            <a:ext cx="2186648" cy="287079"/>
          </a:xfrm>
          <a:custGeom>
            <a:avLst/>
            <a:gdLst>
              <a:gd name="connsiteX0" fmla="*/ 1918951 w 2186648"/>
              <a:gd name="connsiteY0" fmla="*/ 0 h 287079"/>
              <a:gd name="connsiteX1" fmla="*/ 2035910 w 2186648"/>
              <a:gd name="connsiteY1" fmla="*/ 116958 h 287079"/>
              <a:gd name="connsiteX2" fmla="*/ 111417 w 2186648"/>
              <a:gd name="connsiteY2" fmla="*/ 191386 h 287079"/>
              <a:gd name="connsiteX3" fmla="*/ 398496 w 2186648"/>
              <a:gd name="connsiteY3" fmla="*/ 287079 h 287079"/>
            </a:gdLst>
            <a:ahLst/>
            <a:cxnLst>
              <a:cxn ang="0">
                <a:pos x="connsiteX0" y="connsiteY0"/>
              </a:cxn>
              <a:cxn ang="0">
                <a:pos x="connsiteX1" y="connsiteY1"/>
              </a:cxn>
              <a:cxn ang="0">
                <a:pos x="connsiteX2" y="connsiteY2"/>
              </a:cxn>
              <a:cxn ang="0">
                <a:pos x="connsiteX3" y="connsiteY3"/>
              </a:cxn>
            </a:cxnLst>
            <a:rect l="l" t="t" r="r" b="b"/>
            <a:pathLst>
              <a:path w="2186648" h="287079">
                <a:moveTo>
                  <a:pt x="1918951" y="0"/>
                </a:moveTo>
                <a:cubicBezTo>
                  <a:pt x="2128058" y="42530"/>
                  <a:pt x="2337166" y="85060"/>
                  <a:pt x="2035910" y="116958"/>
                </a:cubicBezTo>
                <a:cubicBezTo>
                  <a:pt x="1734654" y="148856"/>
                  <a:pt x="384319" y="163033"/>
                  <a:pt x="111417" y="191386"/>
                </a:cubicBezTo>
                <a:cubicBezTo>
                  <a:pt x="-161485" y="219739"/>
                  <a:pt x="118505" y="253409"/>
                  <a:pt x="398496" y="287079"/>
                </a:cubicBezTo>
              </a:path>
            </a:pathLst>
          </a:cu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52" name="Rectangle 351"/>
          <p:cNvSpPr/>
          <p:nvPr/>
        </p:nvSpPr>
        <p:spPr>
          <a:xfrm>
            <a:off x="2819400" y="6369264"/>
            <a:ext cx="152400" cy="150168"/>
          </a:xfrm>
          <a:prstGeom prst="rect">
            <a:avLst/>
          </a:prstGeom>
          <a:solidFill>
            <a:srgbClr val="FF00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i="1" dirty="0" smtClean="0"/>
              <a:t>2</a:t>
            </a:r>
            <a:endParaRPr lang="en-US" i="1" dirty="0"/>
          </a:p>
        </p:txBody>
      </p:sp>
      <p:sp>
        <p:nvSpPr>
          <p:cNvPr id="354" name="Rectangle 353"/>
          <p:cNvSpPr/>
          <p:nvPr/>
        </p:nvSpPr>
        <p:spPr>
          <a:xfrm>
            <a:off x="4850589" y="6239458"/>
            <a:ext cx="152400" cy="150168"/>
          </a:xfrm>
          <a:prstGeom prst="rect">
            <a:avLst/>
          </a:prstGeom>
          <a:solidFill>
            <a:srgbClr val="0070C0"/>
          </a:solidFill>
          <a:ln>
            <a:solidFill>
              <a:srgbClr val="0070C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i="1" dirty="0" smtClean="0"/>
              <a:t>0</a:t>
            </a:r>
            <a:endParaRPr lang="en-US" i="1" dirty="0"/>
          </a:p>
        </p:txBody>
      </p:sp>
      <p:cxnSp>
        <p:nvCxnSpPr>
          <p:cNvPr id="355" name="Straight Connector 354"/>
          <p:cNvCxnSpPr/>
          <p:nvPr/>
        </p:nvCxnSpPr>
        <p:spPr>
          <a:xfrm flipV="1">
            <a:off x="5054667" y="6216444"/>
            <a:ext cx="185141" cy="67393"/>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56" name="Straight Connector 355"/>
          <p:cNvCxnSpPr/>
          <p:nvPr/>
        </p:nvCxnSpPr>
        <p:spPr>
          <a:xfrm>
            <a:off x="5061491" y="6314542"/>
            <a:ext cx="188261" cy="0"/>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57" name="Straight Connector 356"/>
          <p:cNvCxnSpPr/>
          <p:nvPr/>
        </p:nvCxnSpPr>
        <p:spPr>
          <a:xfrm>
            <a:off x="5061491" y="6344823"/>
            <a:ext cx="178317" cy="37542"/>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58" name="TextBox 357"/>
          <p:cNvSpPr txBox="1"/>
          <p:nvPr/>
        </p:nvSpPr>
        <p:spPr>
          <a:xfrm>
            <a:off x="4780645" y="5888567"/>
            <a:ext cx="308098" cy="461665"/>
          </a:xfrm>
          <a:prstGeom prst="rect">
            <a:avLst/>
          </a:prstGeom>
          <a:noFill/>
        </p:spPr>
        <p:txBody>
          <a:bodyPr wrap="none" rtlCol="0">
            <a:spAutoFit/>
          </a:bodyPr>
          <a:lstStyle/>
          <a:p>
            <a:r>
              <a:rPr lang="en-US" sz="2400" dirty="0">
                <a:latin typeface="Angsana New" panose="02020603050405020304" pitchFamily="18" charset="-34"/>
                <a:cs typeface="Angsana New" panose="02020603050405020304" pitchFamily="18" charset="-34"/>
              </a:rPr>
              <a:t>E</a:t>
            </a:r>
            <a:endParaRPr lang="en-US" dirty="0">
              <a:latin typeface="Angsana New" panose="02020603050405020304" pitchFamily="18" charset="-34"/>
              <a:cs typeface="Angsana New" panose="02020603050405020304" pitchFamily="18" charset="-34"/>
            </a:endParaRPr>
          </a:p>
        </p:txBody>
      </p:sp>
      <p:cxnSp>
        <p:nvCxnSpPr>
          <p:cNvPr id="359" name="Straight Connector 358"/>
          <p:cNvCxnSpPr/>
          <p:nvPr/>
        </p:nvCxnSpPr>
        <p:spPr>
          <a:xfrm flipV="1">
            <a:off x="5161645" y="6199608"/>
            <a:ext cx="430190" cy="73855"/>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60" name="Straight Connector 359"/>
          <p:cNvCxnSpPr/>
          <p:nvPr/>
        </p:nvCxnSpPr>
        <p:spPr>
          <a:xfrm>
            <a:off x="5239808" y="6358815"/>
            <a:ext cx="352027" cy="49916"/>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61" name="Straight Connector 360"/>
          <p:cNvCxnSpPr/>
          <p:nvPr/>
        </p:nvCxnSpPr>
        <p:spPr>
          <a:xfrm flipV="1">
            <a:off x="5249752" y="6203505"/>
            <a:ext cx="675526" cy="8678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62" name="Straight Connector 361"/>
          <p:cNvCxnSpPr/>
          <p:nvPr/>
        </p:nvCxnSpPr>
        <p:spPr>
          <a:xfrm>
            <a:off x="5161645" y="6329775"/>
            <a:ext cx="666587" cy="4669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63" name="Straight Connector 362"/>
          <p:cNvCxnSpPr/>
          <p:nvPr/>
        </p:nvCxnSpPr>
        <p:spPr>
          <a:xfrm>
            <a:off x="5380965" y="6290633"/>
            <a:ext cx="666587" cy="46696"/>
          </a:xfrm>
          <a:prstGeom prst="line">
            <a:avLst/>
          </a:prstGeom>
          <a:ln w="28575">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364" name="Straight Connector 363"/>
          <p:cNvCxnSpPr/>
          <p:nvPr/>
        </p:nvCxnSpPr>
        <p:spPr>
          <a:xfrm flipV="1">
            <a:off x="5604850" y="6244786"/>
            <a:ext cx="502548" cy="34730"/>
          </a:xfrm>
          <a:prstGeom prst="line">
            <a:avLst/>
          </a:prstGeom>
          <a:ln w="28575">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365" name="Straight Connector 364"/>
          <p:cNvCxnSpPr/>
          <p:nvPr/>
        </p:nvCxnSpPr>
        <p:spPr>
          <a:xfrm flipV="1">
            <a:off x="5556484" y="6259338"/>
            <a:ext cx="538775" cy="34496"/>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66" name="Straight Connector 365"/>
          <p:cNvCxnSpPr/>
          <p:nvPr/>
        </p:nvCxnSpPr>
        <p:spPr>
          <a:xfrm>
            <a:off x="5691781" y="6320415"/>
            <a:ext cx="441251" cy="3237"/>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67" name="Freeform 366"/>
          <p:cNvSpPr/>
          <p:nvPr/>
        </p:nvSpPr>
        <p:spPr>
          <a:xfrm>
            <a:off x="6680303" y="6151301"/>
            <a:ext cx="2186648" cy="287079"/>
          </a:xfrm>
          <a:custGeom>
            <a:avLst/>
            <a:gdLst>
              <a:gd name="connsiteX0" fmla="*/ 1918951 w 2186648"/>
              <a:gd name="connsiteY0" fmla="*/ 0 h 287079"/>
              <a:gd name="connsiteX1" fmla="*/ 2035910 w 2186648"/>
              <a:gd name="connsiteY1" fmla="*/ 116958 h 287079"/>
              <a:gd name="connsiteX2" fmla="*/ 111417 w 2186648"/>
              <a:gd name="connsiteY2" fmla="*/ 191386 h 287079"/>
              <a:gd name="connsiteX3" fmla="*/ 398496 w 2186648"/>
              <a:gd name="connsiteY3" fmla="*/ 287079 h 287079"/>
            </a:gdLst>
            <a:ahLst/>
            <a:cxnLst>
              <a:cxn ang="0">
                <a:pos x="connsiteX0" y="connsiteY0"/>
              </a:cxn>
              <a:cxn ang="0">
                <a:pos x="connsiteX1" y="connsiteY1"/>
              </a:cxn>
              <a:cxn ang="0">
                <a:pos x="connsiteX2" y="connsiteY2"/>
              </a:cxn>
              <a:cxn ang="0">
                <a:pos x="connsiteX3" y="connsiteY3"/>
              </a:cxn>
            </a:cxnLst>
            <a:rect l="l" t="t" r="r" b="b"/>
            <a:pathLst>
              <a:path w="2186648" h="287079">
                <a:moveTo>
                  <a:pt x="1918951" y="0"/>
                </a:moveTo>
                <a:cubicBezTo>
                  <a:pt x="2128058" y="42530"/>
                  <a:pt x="2337166" y="85060"/>
                  <a:pt x="2035910" y="116958"/>
                </a:cubicBezTo>
                <a:cubicBezTo>
                  <a:pt x="1734654" y="148856"/>
                  <a:pt x="384319" y="163033"/>
                  <a:pt x="111417" y="191386"/>
                </a:cubicBezTo>
                <a:cubicBezTo>
                  <a:pt x="-161485" y="219739"/>
                  <a:pt x="118505" y="253409"/>
                  <a:pt x="398496" y="287079"/>
                </a:cubicBezTo>
              </a:path>
            </a:pathLst>
          </a:custGeom>
          <a:ln w="1905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68" name="Rectangle 367"/>
          <p:cNvSpPr/>
          <p:nvPr/>
        </p:nvSpPr>
        <p:spPr>
          <a:xfrm>
            <a:off x="8104454" y="6104639"/>
            <a:ext cx="152400" cy="150168"/>
          </a:xfrm>
          <a:prstGeom prst="rect">
            <a:avLst/>
          </a:prstGeom>
          <a:solidFill>
            <a:schemeClr val="bg1"/>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solidFill>
                  <a:schemeClr val="tx1"/>
                </a:solidFill>
              </a:rPr>
              <a:t>9</a:t>
            </a:r>
            <a:endParaRPr lang="en-US" dirty="0">
              <a:solidFill>
                <a:schemeClr val="tx1"/>
              </a:solidFill>
            </a:endParaRPr>
          </a:p>
        </p:txBody>
      </p:sp>
      <p:sp>
        <p:nvSpPr>
          <p:cNvPr id="369" name="Rectangle 368"/>
          <p:cNvSpPr/>
          <p:nvPr/>
        </p:nvSpPr>
        <p:spPr>
          <a:xfrm>
            <a:off x="8388804" y="6104639"/>
            <a:ext cx="152400" cy="150168"/>
          </a:xfrm>
          <a:prstGeom prst="rect">
            <a:avLst/>
          </a:prstGeom>
          <a:solidFill>
            <a:srgbClr val="0070C0"/>
          </a:solidFill>
          <a:ln>
            <a:solidFill>
              <a:srgbClr val="0070C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i="1" dirty="0" smtClean="0">
                <a:solidFill>
                  <a:schemeClr val="bg1"/>
                </a:solidFill>
              </a:rPr>
              <a:t>0</a:t>
            </a:r>
            <a:endParaRPr lang="en-US" i="1" dirty="0">
              <a:solidFill>
                <a:schemeClr val="bg1"/>
              </a:solidFill>
            </a:endParaRPr>
          </a:p>
        </p:txBody>
      </p:sp>
      <p:sp>
        <p:nvSpPr>
          <p:cNvPr id="370" name="Rectangle 369"/>
          <p:cNvSpPr/>
          <p:nvPr/>
        </p:nvSpPr>
        <p:spPr>
          <a:xfrm>
            <a:off x="7142457" y="6367062"/>
            <a:ext cx="190175" cy="194660"/>
          </a:xfrm>
          <a:prstGeom prst="rect">
            <a:avLst/>
          </a:prstGeom>
          <a:solidFill>
            <a:schemeClr val="bg1"/>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i="1" dirty="0" smtClean="0">
                <a:solidFill>
                  <a:schemeClr val="tx1"/>
                </a:solidFill>
              </a:rPr>
              <a:t>1</a:t>
            </a:r>
            <a:endParaRPr lang="en-US" i="1" dirty="0">
              <a:solidFill>
                <a:schemeClr val="tx1"/>
              </a:solidFill>
            </a:endParaRPr>
          </a:p>
        </p:txBody>
      </p:sp>
      <p:sp>
        <p:nvSpPr>
          <p:cNvPr id="373" name="Rectangle 372"/>
          <p:cNvSpPr/>
          <p:nvPr/>
        </p:nvSpPr>
        <p:spPr>
          <a:xfrm>
            <a:off x="7472511" y="6371248"/>
            <a:ext cx="190175" cy="194660"/>
          </a:xfrm>
          <a:prstGeom prst="rect">
            <a:avLst/>
          </a:prstGeom>
          <a:solidFill>
            <a:schemeClr val="bg1"/>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i="1" dirty="0" smtClean="0">
                <a:solidFill>
                  <a:schemeClr val="tx1"/>
                </a:solidFill>
              </a:rPr>
              <a:t>2</a:t>
            </a:r>
            <a:endParaRPr lang="en-US" i="1" dirty="0">
              <a:solidFill>
                <a:schemeClr val="tx1"/>
              </a:solidFill>
            </a:endParaRPr>
          </a:p>
        </p:txBody>
      </p:sp>
      <p:sp>
        <p:nvSpPr>
          <p:cNvPr id="374" name="TextBox 373"/>
          <p:cNvSpPr txBox="1"/>
          <p:nvPr/>
        </p:nvSpPr>
        <p:spPr>
          <a:xfrm>
            <a:off x="3022989" y="3463886"/>
            <a:ext cx="308098" cy="461665"/>
          </a:xfrm>
          <a:prstGeom prst="rect">
            <a:avLst/>
          </a:prstGeom>
          <a:noFill/>
        </p:spPr>
        <p:txBody>
          <a:bodyPr wrap="none" rtlCol="0">
            <a:spAutoFit/>
          </a:bodyPr>
          <a:lstStyle/>
          <a:p>
            <a:r>
              <a:rPr lang="en-US" sz="2400" dirty="0">
                <a:latin typeface="Angsana New" panose="02020603050405020304" pitchFamily="18" charset="-34"/>
                <a:cs typeface="Angsana New" panose="02020603050405020304" pitchFamily="18" charset="-34"/>
              </a:rPr>
              <a:t>E</a:t>
            </a:r>
            <a:endParaRPr lang="en-US" dirty="0">
              <a:latin typeface="Angsana New" panose="02020603050405020304" pitchFamily="18" charset="-34"/>
              <a:cs typeface="Angsana New" panose="02020603050405020304" pitchFamily="18" charset="-34"/>
            </a:endParaRPr>
          </a:p>
        </p:txBody>
      </p:sp>
      <p:sp>
        <p:nvSpPr>
          <p:cNvPr id="375" name="TextBox 374"/>
          <p:cNvSpPr txBox="1"/>
          <p:nvPr/>
        </p:nvSpPr>
        <p:spPr>
          <a:xfrm>
            <a:off x="2516312" y="4757342"/>
            <a:ext cx="308098" cy="461665"/>
          </a:xfrm>
          <a:prstGeom prst="rect">
            <a:avLst/>
          </a:prstGeom>
          <a:noFill/>
        </p:spPr>
        <p:txBody>
          <a:bodyPr wrap="none" rtlCol="0">
            <a:spAutoFit/>
          </a:bodyPr>
          <a:lstStyle/>
          <a:p>
            <a:r>
              <a:rPr lang="en-US" sz="2400" dirty="0">
                <a:latin typeface="Angsana New" panose="02020603050405020304" pitchFamily="18" charset="-34"/>
                <a:cs typeface="Angsana New" panose="02020603050405020304" pitchFamily="18" charset="-34"/>
              </a:rPr>
              <a:t>E</a:t>
            </a:r>
            <a:endParaRPr lang="en-US" dirty="0">
              <a:latin typeface="Angsana New" panose="02020603050405020304" pitchFamily="18" charset="-34"/>
              <a:cs typeface="Angsana New" panose="02020603050405020304" pitchFamily="18" charset="-34"/>
            </a:endParaRPr>
          </a:p>
        </p:txBody>
      </p:sp>
      <p:sp>
        <p:nvSpPr>
          <p:cNvPr id="376" name="TextBox 375"/>
          <p:cNvSpPr txBox="1"/>
          <p:nvPr/>
        </p:nvSpPr>
        <p:spPr>
          <a:xfrm>
            <a:off x="3004228" y="4481095"/>
            <a:ext cx="308098" cy="461665"/>
          </a:xfrm>
          <a:prstGeom prst="rect">
            <a:avLst/>
          </a:prstGeom>
          <a:noFill/>
        </p:spPr>
        <p:txBody>
          <a:bodyPr wrap="none" rtlCol="0">
            <a:spAutoFit/>
          </a:bodyPr>
          <a:lstStyle/>
          <a:p>
            <a:r>
              <a:rPr lang="en-US" sz="2400" dirty="0">
                <a:latin typeface="Angsana New" panose="02020603050405020304" pitchFamily="18" charset="-34"/>
                <a:cs typeface="Angsana New" panose="02020603050405020304" pitchFamily="18" charset="-34"/>
              </a:rPr>
              <a:t>E</a:t>
            </a:r>
            <a:endParaRPr lang="en-US" dirty="0">
              <a:latin typeface="Angsana New" panose="02020603050405020304" pitchFamily="18" charset="-34"/>
              <a:cs typeface="Angsana New" panose="02020603050405020304" pitchFamily="18" charset="-34"/>
            </a:endParaRPr>
          </a:p>
        </p:txBody>
      </p:sp>
      <p:sp>
        <p:nvSpPr>
          <p:cNvPr id="378" name="TextBox 377"/>
          <p:cNvSpPr txBox="1"/>
          <p:nvPr/>
        </p:nvSpPr>
        <p:spPr>
          <a:xfrm>
            <a:off x="2540709" y="5686447"/>
            <a:ext cx="308098" cy="461665"/>
          </a:xfrm>
          <a:prstGeom prst="rect">
            <a:avLst/>
          </a:prstGeom>
          <a:noFill/>
        </p:spPr>
        <p:txBody>
          <a:bodyPr wrap="none" rtlCol="0">
            <a:spAutoFit/>
          </a:bodyPr>
          <a:lstStyle/>
          <a:p>
            <a:r>
              <a:rPr lang="en-US" sz="2400" dirty="0">
                <a:latin typeface="Angsana New" panose="02020603050405020304" pitchFamily="18" charset="-34"/>
                <a:cs typeface="Angsana New" panose="02020603050405020304" pitchFamily="18" charset="-34"/>
              </a:rPr>
              <a:t>E</a:t>
            </a:r>
            <a:endParaRPr lang="en-US" dirty="0">
              <a:latin typeface="Angsana New" panose="02020603050405020304" pitchFamily="18" charset="-34"/>
              <a:cs typeface="Angsana New" panose="02020603050405020304" pitchFamily="18" charset="-34"/>
            </a:endParaRPr>
          </a:p>
        </p:txBody>
      </p:sp>
      <p:sp>
        <p:nvSpPr>
          <p:cNvPr id="379" name="TextBox 378"/>
          <p:cNvSpPr txBox="1"/>
          <p:nvPr/>
        </p:nvSpPr>
        <p:spPr>
          <a:xfrm>
            <a:off x="3028625" y="5410200"/>
            <a:ext cx="308098" cy="461665"/>
          </a:xfrm>
          <a:prstGeom prst="rect">
            <a:avLst/>
          </a:prstGeom>
          <a:noFill/>
        </p:spPr>
        <p:txBody>
          <a:bodyPr wrap="none" rtlCol="0">
            <a:spAutoFit/>
          </a:bodyPr>
          <a:lstStyle/>
          <a:p>
            <a:r>
              <a:rPr lang="en-US" sz="2400" dirty="0">
                <a:latin typeface="Angsana New" panose="02020603050405020304" pitchFamily="18" charset="-34"/>
                <a:cs typeface="Angsana New" panose="02020603050405020304" pitchFamily="18" charset="-34"/>
              </a:rPr>
              <a:t>E</a:t>
            </a:r>
            <a:endParaRPr lang="en-US" dirty="0">
              <a:latin typeface="Angsana New" panose="02020603050405020304" pitchFamily="18" charset="-34"/>
              <a:cs typeface="Angsana New" panose="02020603050405020304" pitchFamily="18" charset="-34"/>
            </a:endParaRPr>
          </a:p>
        </p:txBody>
      </p:sp>
      <p:sp>
        <p:nvSpPr>
          <p:cNvPr id="380" name="TextBox 379"/>
          <p:cNvSpPr txBox="1"/>
          <p:nvPr/>
        </p:nvSpPr>
        <p:spPr>
          <a:xfrm>
            <a:off x="2094293" y="6044902"/>
            <a:ext cx="308098" cy="461665"/>
          </a:xfrm>
          <a:prstGeom prst="rect">
            <a:avLst/>
          </a:prstGeom>
          <a:noFill/>
        </p:spPr>
        <p:txBody>
          <a:bodyPr wrap="none" rtlCol="0">
            <a:spAutoFit/>
          </a:bodyPr>
          <a:lstStyle/>
          <a:p>
            <a:r>
              <a:rPr lang="en-US" sz="2400" dirty="0">
                <a:latin typeface="Angsana New" panose="02020603050405020304" pitchFamily="18" charset="-34"/>
                <a:cs typeface="Angsana New" panose="02020603050405020304" pitchFamily="18" charset="-34"/>
              </a:rPr>
              <a:t>E</a:t>
            </a:r>
            <a:endParaRPr lang="en-US" dirty="0">
              <a:latin typeface="Angsana New" panose="02020603050405020304" pitchFamily="18" charset="-34"/>
              <a:cs typeface="Angsana New" panose="02020603050405020304" pitchFamily="18" charset="-34"/>
            </a:endParaRPr>
          </a:p>
        </p:txBody>
      </p:sp>
      <p:sp>
        <p:nvSpPr>
          <p:cNvPr id="9" name="Slide Number Placeholder 8"/>
          <p:cNvSpPr>
            <a:spLocks noGrp="1"/>
          </p:cNvSpPr>
          <p:nvPr>
            <p:ph type="sldNum" sz="quarter" idx="12"/>
          </p:nvPr>
        </p:nvSpPr>
        <p:spPr/>
        <p:txBody>
          <a:bodyPr/>
          <a:lstStyle/>
          <a:p>
            <a:fld id="{B2FC610D-FAE1-464C-9CF3-920562D0AD66}" type="slidenum">
              <a:rPr lang="en-US" smtClean="0"/>
              <a:t>77</a:t>
            </a:fld>
            <a:endParaRPr lang="en-US"/>
          </a:p>
        </p:txBody>
      </p:sp>
      <p:sp>
        <p:nvSpPr>
          <p:cNvPr id="225" name="TextBox 224"/>
          <p:cNvSpPr txBox="1"/>
          <p:nvPr/>
        </p:nvSpPr>
        <p:spPr>
          <a:xfrm>
            <a:off x="308582" y="1604607"/>
            <a:ext cx="1301959" cy="830997"/>
          </a:xfrm>
          <a:prstGeom prst="rect">
            <a:avLst/>
          </a:prstGeom>
          <a:noFill/>
        </p:spPr>
        <p:txBody>
          <a:bodyPr wrap="none" rtlCol="0">
            <a:spAutoFit/>
          </a:bodyPr>
          <a:lstStyle/>
          <a:p>
            <a:r>
              <a:rPr lang="en-US" sz="2400" dirty="0" smtClean="0">
                <a:latin typeface="Angsana New" panose="02020603050405020304" pitchFamily="18" charset="-34"/>
                <a:cs typeface="Angsana New" panose="02020603050405020304" pitchFamily="18" charset="-34"/>
              </a:rPr>
              <a:t>E = empty</a:t>
            </a:r>
          </a:p>
          <a:p>
            <a:r>
              <a:rPr lang="en-US" sz="2400" dirty="0" smtClean="0">
                <a:latin typeface="Angsana New" panose="02020603050405020304" pitchFamily="18" charset="-34"/>
                <a:cs typeface="Angsana New" panose="02020603050405020304" pitchFamily="18" charset="-34"/>
              </a:rPr>
              <a:t>(or “epsilon”)</a:t>
            </a:r>
            <a:endParaRPr lang="en-US" dirty="0">
              <a:latin typeface="Angsana New" panose="02020603050405020304" pitchFamily="18" charset="-34"/>
              <a:cs typeface="Angsana New" panose="02020603050405020304" pitchFamily="18" charset="-34"/>
            </a:endParaRPr>
          </a:p>
        </p:txBody>
      </p:sp>
    </p:spTree>
    <p:extLst>
      <p:ext uri="{BB962C8B-B14F-4D97-AF65-F5344CB8AC3E}">
        <p14:creationId xmlns:p14="http://schemas.microsoft.com/office/powerpoint/2010/main" val="3842336008"/>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52400"/>
            <a:ext cx="8823252" cy="1143000"/>
          </a:xfrm>
        </p:spPr>
        <p:txBody>
          <a:bodyPr>
            <a:normAutofit fontScale="90000"/>
          </a:bodyPr>
          <a:lstStyle/>
          <a:p>
            <a:r>
              <a:rPr lang="en-US" dirty="0" smtClean="0"/>
              <a:t>The Propagation Paradox:</a:t>
            </a:r>
            <a:br>
              <a:rPr lang="en-US" dirty="0" smtClean="0"/>
            </a:br>
            <a:r>
              <a:rPr lang="en-US" dirty="0" smtClean="0"/>
              <a:t>Connectivity Up, Profits…Down?!</a:t>
            </a:r>
            <a:endParaRPr lang="en-US" dirty="0"/>
          </a:p>
        </p:txBody>
      </p:sp>
      <p:sp>
        <p:nvSpPr>
          <p:cNvPr id="4" name="Oval 3"/>
          <p:cNvSpPr/>
          <p:nvPr/>
        </p:nvSpPr>
        <p:spPr>
          <a:xfrm>
            <a:off x="3599121" y="1821712"/>
            <a:ext cx="1371600" cy="1371600"/>
          </a:xfrm>
          <a:prstGeom prst="ellipse">
            <a:avLst/>
          </a:prstGeom>
          <a:solidFill>
            <a:srgbClr val="FF0000">
              <a:alpha val="50000"/>
            </a:srgbClr>
          </a:solidFill>
          <a:ln>
            <a:solidFill>
              <a:srgbClr val="FF0000"/>
            </a:solidFill>
          </a:ln>
          <a:scene3d>
            <a:camera prst="isometricRight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3599121" y="1821712"/>
            <a:ext cx="1371600" cy="1371600"/>
          </a:xfrm>
          <a:prstGeom prst="ellipse">
            <a:avLst/>
          </a:prstGeom>
          <a:solidFill>
            <a:srgbClr val="FF0000">
              <a:alpha val="50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5867400" y="1821712"/>
            <a:ext cx="1371600" cy="1371600"/>
          </a:xfrm>
          <a:prstGeom prst="ellipse">
            <a:avLst/>
          </a:prstGeom>
          <a:solidFill>
            <a:schemeClr val="accent1">
              <a:alpha val="50000"/>
            </a:schemeClr>
          </a:solidFill>
          <a:scene3d>
            <a:camera prst="isometricRight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5867400" y="1821712"/>
            <a:ext cx="1371600" cy="1371600"/>
          </a:xfrm>
          <a:prstGeom prst="ellipse">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457200" y="5029200"/>
            <a:ext cx="8518452" cy="1200329"/>
          </a:xfrm>
          <a:prstGeom prst="rect">
            <a:avLst/>
          </a:prstGeom>
          <a:noFill/>
        </p:spPr>
        <p:txBody>
          <a:bodyPr wrap="square" rtlCol="0">
            <a:spAutoFit/>
          </a:bodyPr>
          <a:lstStyle/>
          <a:p>
            <a:pPr marL="285750" indent="-285750">
              <a:buFont typeface="Arial" charset="0"/>
              <a:buChar char="•"/>
            </a:pPr>
            <a:r>
              <a:rPr lang="en-US" sz="2400" dirty="0" smtClean="0"/>
              <a:t>75% of hashrate teleported to Mars</a:t>
            </a:r>
            <a:r>
              <a:rPr lang="en-US" sz="2400" dirty="0"/>
              <a:t> </a:t>
            </a:r>
            <a:r>
              <a:rPr lang="en-US" sz="2400" dirty="0" smtClean="0"/>
              <a:t>(where bandwidth is poor).</a:t>
            </a:r>
          </a:p>
          <a:p>
            <a:pPr marL="285750" indent="-285750">
              <a:buFont typeface="Arial" charset="0"/>
              <a:buChar char="•"/>
            </a:pPr>
            <a:r>
              <a:rPr lang="en-US" sz="2400" dirty="0" smtClean="0"/>
              <a:t>It takes 1 hour for messages to pass between planets.</a:t>
            </a:r>
          </a:p>
          <a:p>
            <a:pPr marL="285750" indent="-285750">
              <a:buFont typeface="Arial" charset="0"/>
              <a:buChar char="•"/>
            </a:pPr>
            <a:r>
              <a:rPr lang="en-US" sz="2400" dirty="0" smtClean="0"/>
              <a:t>(Mars miners are not necessarily coordinating).</a:t>
            </a:r>
          </a:p>
        </p:txBody>
      </p:sp>
      <p:graphicFrame>
        <p:nvGraphicFramePr>
          <p:cNvPr id="11" name="Table 10"/>
          <p:cNvGraphicFramePr>
            <a:graphicFrameLocks noGrp="1"/>
          </p:cNvGraphicFramePr>
          <p:nvPr>
            <p:extLst/>
          </p:nvPr>
        </p:nvGraphicFramePr>
        <p:xfrm>
          <a:off x="1257300" y="3429000"/>
          <a:ext cx="6324600" cy="1112520"/>
        </p:xfrm>
        <a:graphic>
          <a:graphicData uri="http://schemas.openxmlformats.org/drawingml/2006/table">
            <a:tbl>
              <a:tblPr firstRow="1" firstCol="1">
                <a:tableStyleId>{5C22544A-7EE6-4342-B048-85BDC9FD1C3A}</a:tableStyleId>
              </a:tblPr>
              <a:tblGrid>
                <a:gridCol w="1957614"/>
                <a:gridCol w="2108200"/>
                <a:gridCol w="2258786"/>
              </a:tblGrid>
              <a:tr h="370840">
                <a:tc>
                  <a:txBody>
                    <a:bodyPr/>
                    <a:lstStyle/>
                    <a:p>
                      <a:r>
                        <a:rPr lang="en-US" dirty="0" smtClean="0">
                          <a:solidFill>
                            <a:schemeClr val="tx1"/>
                          </a:solidFill>
                        </a:rPr>
                        <a:t>Planet:</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smtClean="0">
                          <a:solidFill>
                            <a:schemeClr val="tx1"/>
                          </a:solidFill>
                        </a:rPr>
                        <a:t>Mars</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smtClean="0">
                          <a:solidFill>
                            <a:schemeClr val="tx1"/>
                          </a:solidFill>
                        </a:rPr>
                        <a:t>Earth</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p>
                      <a:r>
                        <a:rPr lang="en-US" dirty="0" smtClean="0">
                          <a:solidFill>
                            <a:schemeClr val="tx1"/>
                          </a:solidFill>
                        </a:rPr>
                        <a:t>Hashrate:</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smtClean="0">
                          <a:solidFill>
                            <a:schemeClr val="tx1"/>
                          </a:solidFill>
                        </a:rPr>
                        <a:t>75%</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smtClean="0">
                          <a:solidFill>
                            <a:schemeClr val="tx1"/>
                          </a:solidFill>
                        </a:rPr>
                        <a:t>25%</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p>
                      <a:r>
                        <a:rPr lang="en-US" dirty="0" smtClean="0">
                          <a:solidFill>
                            <a:schemeClr val="tx1"/>
                          </a:solidFill>
                        </a:rPr>
                        <a:t>Txn</a:t>
                      </a:r>
                      <a:r>
                        <a:rPr lang="en-US" baseline="0" dirty="0" smtClean="0">
                          <a:solidFill>
                            <a:schemeClr val="tx1"/>
                          </a:solidFill>
                        </a:rPr>
                        <a:t> </a:t>
                      </a:r>
                      <a:r>
                        <a:rPr lang="en-US" dirty="0" smtClean="0">
                          <a:solidFill>
                            <a:schemeClr val="tx1"/>
                          </a:solidFill>
                        </a:rPr>
                        <a:t>Volume:</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smtClean="0">
                          <a:solidFill>
                            <a:schemeClr val="tx1"/>
                          </a:solidFill>
                        </a:rPr>
                        <a:t>10%</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smtClean="0">
                          <a:solidFill>
                            <a:schemeClr val="tx1"/>
                          </a:solidFill>
                        </a:rPr>
                        <a:t>90%</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3" name="Slide Number Placeholder 2"/>
          <p:cNvSpPr>
            <a:spLocks noGrp="1"/>
          </p:cNvSpPr>
          <p:nvPr>
            <p:ph type="sldNum" sz="quarter" idx="12"/>
          </p:nvPr>
        </p:nvSpPr>
        <p:spPr/>
        <p:txBody>
          <a:bodyPr/>
          <a:lstStyle/>
          <a:p>
            <a:fld id="{B2FC610D-FAE1-464C-9CF3-920562D0AD66}" type="slidenum">
              <a:rPr lang="en-US" smtClean="0"/>
              <a:t>78</a:t>
            </a:fld>
            <a:endParaRPr lang="en-US"/>
          </a:p>
        </p:txBody>
      </p:sp>
      <p:sp>
        <p:nvSpPr>
          <p:cNvPr id="10" name="Oval 9"/>
          <p:cNvSpPr/>
          <p:nvPr/>
        </p:nvSpPr>
        <p:spPr>
          <a:xfrm>
            <a:off x="495300" y="3814633"/>
            <a:ext cx="7848600" cy="905184"/>
          </a:xfrm>
          <a:prstGeom prst="ellipse">
            <a:avLst/>
          </a:prstGeom>
          <a:noFill/>
          <a:ln w="762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55673991"/>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For </a:t>
            </a:r>
            <a:r>
              <a:rPr lang="en-US" dirty="0" smtClean="0">
                <a:solidFill>
                  <a:srgbClr val="00B050"/>
                </a:solidFill>
              </a:rPr>
              <a:t>Subsidy</a:t>
            </a:r>
            <a:r>
              <a:rPr lang="en-US" dirty="0" smtClean="0"/>
              <a:t> (50, 25, 12.5) …</a:t>
            </a:r>
            <a:endParaRPr lang="en-US" dirty="0"/>
          </a:p>
        </p:txBody>
      </p:sp>
      <p:sp>
        <p:nvSpPr>
          <p:cNvPr id="3" name="Content Placeholder 2"/>
          <p:cNvSpPr>
            <a:spLocks noGrp="1"/>
          </p:cNvSpPr>
          <p:nvPr>
            <p:ph idx="1"/>
          </p:nvPr>
        </p:nvSpPr>
        <p:spPr>
          <a:ln>
            <a:solidFill>
              <a:srgbClr val="FF0000"/>
            </a:solidFill>
          </a:ln>
        </p:spPr>
        <p:txBody>
          <a:bodyPr>
            <a:normAutofit/>
          </a:bodyPr>
          <a:lstStyle/>
          <a:p>
            <a:r>
              <a:rPr lang="en-US" dirty="0"/>
              <a:t>…problem solved.</a:t>
            </a:r>
          </a:p>
          <a:p>
            <a:r>
              <a:rPr lang="en-US" dirty="0" smtClean="0"/>
              <a:t>Because:</a:t>
            </a:r>
          </a:p>
          <a:p>
            <a:pPr lvl="1"/>
            <a:r>
              <a:rPr lang="en-US" dirty="0" smtClean="0"/>
              <a:t>Miners can now </a:t>
            </a:r>
            <a:r>
              <a:rPr lang="en-US" dirty="0" smtClean="0">
                <a:solidFill>
                  <a:srgbClr val="00B050"/>
                </a:solidFill>
              </a:rPr>
              <a:t>“mine a block”</a:t>
            </a:r>
            <a:r>
              <a:rPr lang="en-US" dirty="0" smtClean="0"/>
              <a:t>, at any time…</a:t>
            </a:r>
          </a:p>
          <a:p>
            <a:pPr lvl="1"/>
            <a:r>
              <a:rPr lang="en-US" dirty="0" smtClean="0"/>
              <a:t>…but they can’t start </a:t>
            </a:r>
            <a:r>
              <a:rPr lang="en-US" i="1" dirty="0" smtClean="0"/>
              <a:t>safely</a:t>
            </a:r>
            <a:r>
              <a:rPr lang="en-US" dirty="0" smtClean="0"/>
              <a:t> including </a:t>
            </a:r>
            <a:r>
              <a:rPr lang="en-US" dirty="0" smtClean="0">
                <a:solidFill>
                  <a:srgbClr val="FF0000"/>
                </a:solidFill>
              </a:rPr>
              <a:t>new txns</a:t>
            </a:r>
            <a:r>
              <a:rPr lang="en-US" dirty="0" smtClean="0"/>
              <a:t>, until they have latest </a:t>
            </a:r>
            <a:r>
              <a:rPr lang="en-US" dirty="0" err="1" smtClean="0"/>
              <a:t>txn</a:t>
            </a:r>
            <a:r>
              <a:rPr lang="en-US" dirty="0" smtClean="0"/>
              <a:t> data.</a:t>
            </a:r>
            <a:endParaRPr lang="en-US" dirty="0"/>
          </a:p>
        </p:txBody>
      </p:sp>
      <p:sp>
        <p:nvSpPr>
          <p:cNvPr id="4" name="Slide Number Placeholder 3"/>
          <p:cNvSpPr>
            <a:spLocks noGrp="1"/>
          </p:cNvSpPr>
          <p:nvPr>
            <p:ph type="sldNum" sz="quarter" idx="12"/>
          </p:nvPr>
        </p:nvSpPr>
        <p:spPr/>
        <p:txBody>
          <a:bodyPr/>
          <a:lstStyle/>
          <a:p>
            <a:fld id="{B2FC610D-FAE1-464C-9CF3-920562D0AD66}" type="slidenum">
              <a:rPr lang="en-US" smtClean="0"/>
              <a:t>79</a:t>
            </a:fld>
            <a:endParaRPr lang="en-US"/>
          </a:p>
        </p:txBody>
      </p:sp>
    </p:spTree>
    <p:extLst>
      <p:ext uri="{BB962C8B-B14F-4D97-AF65-F5344CB8AC3E}">
        <p14:creationId xmlns:p14="http://schemas.microsoft.com/office/powerpoint/2010/main" val="116904902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Freeform 20"/>
          <p:cNvSpPr/>
          <p:nvPr/>
        </p:nvSpPr>
        <p:spPr>
          <a:xfrm>
            <a:off x="4224528" y="5340096"/>
            <a:ext cx="3401568" cy="457200"/>
          </a:xfrm>
          <a:custGeom>
            <a:avLst/>
            <a:gdLst>
              <a:gd name="connsiteX0" fmla="*/ 0 w 3401568"/>
              <a:gd name="connsiteY0" fmla="*/ 0 h 457200"/>
              <a:gd name="connsiteX1" fmla="*/ 1005840 w 3401568"/>
              <a:gd name="connsiteY1" fmla="*/ 201168 h 457200"/>
              <a:gd name="connsiteX2" fmla="*/ 3401568 w 3401568"/>
              <a:gd name="connsiteY2" fmla="*/ 457200 h 457200"/>
            </a:gdLst>
            <a:ahLst/>
            <a:cxnLst>
              <a:cxn ang="0">
                <a:pos x="connsiteX0" y="connsiteY0"/>
              </a:cxn>
              <a:cxn ang="0">
                <a:pos x="connsiteX1" y="connsiteY1"/>
              </a:cxn>
              <a:cxn ang="0">
                <a:pos x="connsiteX2" y="connsiteY2"/>
              </a:cxn>
            </a:cxnLst>
            <a:rect l="l" t="t" r="r" b="b"/>
            <a:pathLst>
              <a:path w="3401568" h="457200">
                <a:moveTo>
                  <a:pt x="0" y="0"/>
                </a:moveTo>
                <a:cubicBezTo>
                  <a:pt x="219456" y="62484"/>
                  <a:pt x="438912" y="124968"/>
                  <a:pt x="1005840" y="201168"/>
                </a:cubicBezTo>
                <a:cubicBezTo>
                  <a:pt x="1572768" y="277368"/>
                  <a:pt x="2487168" y="367284"/>
                  <a:pt x="3401568" y="457200"/>
                </a:cubicBezTo>
              </a:path>
            </a:pathLst>
          </a:cu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18"/>
          <p:cNvSpPr/>
          <p:nvPr/>
        </p:nvSpPr>
        <p:spPr>
          <a:xfrm>
            <a:off x="2157984" y="1389888"/>
            <a:ext cx="5523647" cy="4608576"/>
          </a:xfrm>
          <a:custGeom>
            <a:avLst/>
            <a:gdLst>
              <a:gd name="connsiteX0" fmla="*/ 3712464 w 5523647"/>
              <a:gd name="connsiteY0" fmla="*/ 0 h 4608576"/>
              <a:gd name="connsiteX1" fmla="*/ 5522976 w 5523647"/>
              <a:gd name="connsiteY1" fmla="*/ 1243584 h 4608576"/>
              <a:gd name="connsiteX2" fmla="*/ 3913632 w 5523647"/>
              <a:gd name="connsiteY2" fmla="*/ 1828800 h 4608576"/>
              <a:gd name="connsiteX3" fmla="*/ 3054096 w 5523647"/>
              <a:gd name="connsiteY3" fmla="*/ 2852928 h 4608576"/>
              <a:gd name="connsiteX4" fmla="*/ 2670048 w 5523647"/>
              <a:gd name="connsiteY4" fmla="*/ 4261104 h 4608576"/>
              <a:gd name="connsiteX5" fmla="*/ 0 w 5523647"/>
              <a:gd name="connsiteY5" fmla="*/ 4608576 h 4608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23647" h="4608576">
                <a:moveTo>
                  <a:pt x="3712464" y="0"/>
                </a:moveTo>
                <a:cubicBezTo>
                  <a:pt x="4600956" y="469392"/>
                  <a:pt x="5489448" y="938784"/>
                  <a:pt x="5522976" y="1243584"/>
                </a:cubicBezTo>
                <a:cubicBezTo>
                  <a:pt x="5556504" y="1548384"/>
                  <a:pt x="4325112" y="1560576"/>
                  <a:pt x="3913632" y="1828800"/>
                </a:cubicBezTo>
                <a:cubicBezTo>
                  <a:pt x="3502152" y="2097024"/>
                  <a:pt x="3261360" y="2447544"/>
                  <a:pt x="3054096" y="2852928"/>
                </a:cubicBezTo>
                <a:cubicBezTo>
                  <a:pt x="2846832" y="3258312"/>
                  <a:pt x="3179064" y="3968496"/>
                  <a:pt x="2670048" y="4261104"/>
                </a:cubicBezTo>
                <a:cubicBezTo>
                  <a:pt x="2161032" y="4553712"/>
                  <a:pt x="1080516" y="4581144"/>
                  <a:pt x="0" y="4608576"/>
                </a:cubicBezTo>
              </a:path>
            </a:pathLst>
          </a:cu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28600" y="8858"/>
            <a:ext cx="8229600" cy="1143000"/>
          </a:xfrm>
        </p:spPr>
        <p:txBody>
          <a:bodyPr>
            <a:normAutofit/>
          </a:bodyPr>
          <a:lstStyle/>
          <a:p>
            <a:pPr algn="l"/>
            <a:r>
              <a:rPr lang="en-US" sz="4800" dirty="0" smtClean="0"/>
              <a:t>Conclusions -- </a:t>
            </a:r>
            <a:r>
              <a:rPr lang="en-US" sz="4800" b="1" dirty="0" smtClean="0"/>
              <a:t>Preview</a:t>
            </a:r>
            <a:endParaRPr lang="en-US" sz="4800" b="1" dirty="0"/>
          </a:p>
        </p:txBody>
      </p:sp>
      <p:sp>
        <p:nvSpPr>
          <p:cNvPr id="3" name="Content Placeholder 2"/>
          <p:cNvSpPr>
            <a:spLocks noGrp="1"/>
          </p:cNvSpPr>
          <p:nvPr>
            <p:ph idx="1"/>
          </p:nvPr>
        </p:nvSpPr>
        <p:spPr>
          <a:xfrm>
            <a:off x="-18164" y="1482647"/>
            <a:ext cx="5069992" cy="4227986"/>
          </a:xfrm>
        </p:spPr>
        <p:txBody>
          <a:bodyPr>
            <a:normAutofit/>
          </a:bodyPr>
          <a:lstStyle/>
          <a:p>
            <a:pPr marL="514350" indent="-514350">
              <a:buFont typeface="+mj-lt"/>
              <a:buAutoNum type="arabicPeriod"/>
            </a:pPr>
            <a:r>
              <a:rPr lang="en-US" dirty="0" smtClean="0"/>
              <a:t>Node Costs </a:t>
            </a:r>
            <a:endParaRPr lang="en-US" sz="1700" dirty="0" smtClean="0"/>
          </a:p>
          <a:p>
            <a:pPr marL="514350" indent="-514350">
              <a:buFont typeface="+mj-lt"/>
              <a:buAutoNum type="arabicPeriod"/>
            </a:pPr>
            <a:r>
              <a:rPr lang="en-US" dirty="0" smtClean="0"/>
              <a:t>Relative to other SF/MM</a:t>
            </a:r>
            <a:endParaRPr lang="en-US" sz="1700" dirty="0" smtClean="0"/>
          </a:p>
          <a:p>
            <a:pPr marL="514350" indent="-514350">
              <a:buFont typeface="+mj-lt"/>
              <a:buAutoNum type="arabicPeriod"/>
            </a:pPr>
            <a:r>
              <a:rPr lang="en-US" dirty="0" smtClean="0"/>
              <a:t>Docile Miners</a:t>
            </a:r>
            <a:endParaRPr lang="en-US" sz="1700" dirty="0" smtClean="0"/>
          </a:p>
          <a:p>
            <a:pPr marL="514350" indent="-514350">
              <a:buFont typeface="+mj-lt"/>
              <a:buAutoNum type="arabicPeriod"/>
            </a:pPr>
            <a:r>
              <a:rPr lang="en-US" dirty="0"/>
              <a:t>Tame vs. </a:t>
            </a:r>
            <a:r>
              <a:rPr lang="en-US" dirty="0" smtClean="0"/>
              <a:t>Aggressive</a:t>
            </a:r>
            <a:endParaRPr lang="en-US" sz="1900" dirty="0"/>
          </a:p>
          <a:p>
            <a:pPr marL="514350" indent="-514350">
              <a:buFont typeface="+mj-lt"/>
              <a:buAutoNum type="arabicPeriod"/>
            </a:pPr>
            <a:r>
              <a:rPr lang="en-US" dirty="0" smtClean="0"/>
              <a:t>Fees and Bandwidth</a:t>
            </a:r>
            <a:endParaRPr lang="en-US" dirty="0"/>
          </a:p>
        </p:txBody>
      </p:sp>
      <p:sp>
        <p:nvSpPr>
          <p:cNvPr id="4" name="Slide Number Placeholder 3"/>
          <p:cNvSpPr>
            <a:spLocks noGrp="1"/>
          </p:cNvSpPr>
          <p:nvPr>
            <p:ph type="sldNum" sz="quarter" idx="12"/>
          </p:nvPr>
        </p:nvSpPr>
        <p:spPr/>
        <p:txBody>
          <a:bodyPr/>
          <a:lstStyle/>
          <a:p>
            <a:fld id="{B2FC610D-FAE1-464C-9CF3-920562D0AD66}" type="slidenum">
              <a:rPr lang="en-US" smtClean="0"/>
              <a:t>8</a:t>
            </a:fld>
            <a:endParaRPr lang="en-US" dirty="0"/>
          </a:p>
        </p:txBody>
      </p:sp>
      <p:pic>
        <p:nvPicPr>
          <p:cNvPr id="5" name="Picture 4"/>
          <p:cNvPicPr>
            <a:picLocks noChangeAspect="1"/>
          </p:cNvPicPr>
          <p:nvPr/>
        </p:nvPicPr>
        <p:blipFill>
          <a:blip r:embed="rId3"/>
          <a:stretch>
            <a:fillRect/>
          </a:stretch>
        </p:blipFill>
        <p:spPr>
          <a:xfrm>
            <a:off x="6718896" y="1143000"/>
            <a:ext cx="2034909" cy="2579688"/>
          </a:xfrm>
          <a:prstGeom prst="rect">
            <a:avLst/>
          </a:prstGeom>
          <a:ln>
            <a:noFill/>
          </a:ln>
          <a:effectLst>
            <a:outerShdw blurRad="292100" dist="139700" dir="2700000" algn="tl" rotWithShape="0">
              <a:srgbClr val="333333">
                <a:alpha val="65000"/>
              </a:srgbClr>
            </a:outerShdw>
          </a:effectLst>
        </p:spPr>
      </p:pic>
      <p:sp>
        <p:nvSpPr>
          <p:cNvPr id="6" name="Rectangle 5"/>
          <p:cNvSpPr/>
          <p:nvPr/>
        </p:nvSpPr>
        <p:spPr>
          <a:xfrm>
            <a:off x="4343400" y="988804"/>
            <a:ext cx="2116209" cy="9085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Just don’t run the software.</a:t>
            </a:r>
            <a:endParaRPr lang="en-US" sz="2400" dirty="0"/>
          </a:p>
        </p:txBody>
      </p:sp>
      <p:pic>
        <p:nvPicPr>
          <p:cNvPr id="4098" name="Picture 2" descr="Image result for namecoin"/>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46198" y="2524047"/>
            <a:ext cx="1016478" cy="98152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a:blip r:embed="rId5"/>
          <a:stretch>
            <a:fillRect/>
          </a:stretch>
        </p:blipFill>
        <p:spPr>
          <a:xfrm>
            <a:off x="3615591" y="4876800"/>
            <a:ext cx="2362153" cy="1517986"/>
          </a:xfrm>
          <a:prstGeom prst="rect">
            <a:avLst/>
          </a:prstGeom>
          <a:ln>
            <a:noFill/>
          </a:ln>
          <a:effectLst>
            <a:outerShdw blurRad="292100" dist="139700" dir="2700000" algn="tl" rotWithShape="0">
              <a:srgbClr val="333333">
                <a:alpha val="65000"/>
              </a:srgbClr>
            </a:outerShdw>
          </a:effectLst>
        </p:spPr>
      </p:pic>
      <p:pic>
        <p:nvPicPr>
          <p:cNvPr id="10" name="Picture 9"/>
          <p:cNvPicPr>
            <a:picLocks noChangeAspect="1"/>
          </p:cNvPicPr>
          <p:nvPr/>
        </p:nvPicPr>
        <p:blipFill>
          <a:blip r:embed="rId6"/>
          <a:stretch>
            <a:fillRect/>
          </a:stretch>
        </p:blipFill>
        <p:spPr>
          <a:xfrm>
            <a:off x="4103582" y="3855015"/>
            <a:ext cx="2218658" cy="777758"/>
          </a:xfrm>
          <a:prstGeom prst="rect">
            <a:avLst/>
          </a:prstGeom>
          <a:ln>
            <a:noFill/>
          </a:ln>
          <a:effectLst>
            <a:outerShdw blurRad="292100" dist="139700" dir="2700000" algn="tl" rotWithShape="0">
              <a:srgbClr val="333333">
                <a:alpha val="65000"/>
              </a:srgbClr>
            </a:outerShdw>
          </a:effectLst>
        </p:spPr>
      </p:pic>
      <p:sp>
        <p:nvSpPr>
          <p:cNvPr id="8" name="Left Arrow 7"/>
          <p:cNvSpPr/>
          <p:nvPr/>
        </p:nvSpPr>
        <p:spPr>
          <a:xfrm rot="21390884">
            <a:off x="6230516" y="3375855"/>
            <a:ext cx="2374279" cy="1374357"/>
          </a:xfrm>
          <a:prstGeom prst="leftArrow">
            <a:avLst>
              <a:gd name="adj1" fmla="val 50000"/>
              <a:gd name="adj2" fmla="val 38360"/>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smtClean="0"/>
              <a:t>My Mining Experience?</a:t>
            </a:r>
            <a:endParaRPr lang="en-US" sz="2400" dirty="0"/>
          </a:p>
        </p:txBody>
      </p:sp>
      <p:sp>
        <p:nvSpPr>
          <p:cNvPr id="15" name="Left Arrow 14"/>
          <p:cNvSpPr/>
          <p:nvPr/>
        </p:nvSpPr>
        <p:spPr>
          <a:xfrm rot="20809324">
            <a:off x="4761149" y="3455241"/>
            <a:ext cx="1613551" cy="526850"/>
          </a:xfrm>
          <a:prstGeom prst="leftArrow">
            <a:avLst>
              <a:gd name="adj1" fmla="val 50000"/>
              <a:gd name="adj2" fmla="val 38360"/>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No one cares!</a:t>
            </a:r>
            <a:endParaRPr lang="en-US" dirty="0"/>
          </a:p>
        </p:txBody>
      </p:sp>
      <p:sp>
        <p:nvSpPr>
          <p:cNvPr id="16" name="Left Arrow 15"/>
          <p:cNvSpPr/>
          <p:nvPr/>
        </p:nvSpPr>
        <p:spPr>
          <a:xfrm rot="20587711">
            <a:off x="4732055" y="4576565"/>
            <a:ext cx="1509802" cy="526850"/>
          </a:xfrm>
          <a:prstGeom prst="leftArrow">
            <a:avLst>
              <a:gd name="adj1" fmla="val 50000"/>
              <a:gd name="adj2" fmla="val 38360"/>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dirty="0" smtClean="0"/>
              <a:t>I’m still worried</a:t>
            </a:r>
            <a:endParaRPr lang="en-US" sz="1400" dirty="0"/>
          </a:p>
        </p:txBody>
      </p:sp>
      <p:sp>
        <p:nvSpPr>
          <p:cNvPr id="17" name="Left Arrow 16"/>
          <p:cNvSpPr/>
          <p:nvPr/>
        </p:nvSpPr>
        <p:spPr>
          <a:xfrm rot="21221275">
            <a:off x="4762407" y="5364211"/>
            <a:ext cx="1324620" cy="801896"/>
          </a:xfrm>
          <a:prstGeom prst="leftArrow">
            <a:avLst>
              <a:gd name="adj1" fmla="val 50000"/>
              <a:gd name="adj2" fmla="val 38360"/>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dirty="0" smtClean="0"/>
              <a:t>Stop stealing my space!</a:t>
            </a:r>
            <a:endParaRPr lang="en-US" sz="1400" dirty="0"/>
          </a:p>
        </p:txBody>
      </p:sp>
      <p:pic>
        <p:nvPicPr>
          <p:cNvPr id="14" name="Picture 13"/>
          <p:cNvPicPr>
            <a:picLocks noChangeAspect="1"/>
          </p:cNvPicPr>
          <p:nvPr/>
        </p:nvPicPr>
        <p:blipFill>
          <a:blip r:embed="rId7"/>
          <a:stretch>
            <a:fillRect/>
          </a:stretch>
        </p:blipFill>
        <p:spPr>
          <a:xfrm>
            <a:off x="7118693" y="5105400"/>
            <a:ext cx="1234037" cy="1570592"/>
          </a:xfrm>
          <a:prstGeom prst="rect">
            <a:avLst/>
          </a:prstGeom>
          <a:ln>
            <a:noFill/>
          </a:ln>
          <a:effectLst>
            <a:outerShdw blurRad="292100" dist="139700" dir="2700000" algn="tl" rotWithShape="0">
              <a:srgbClr val="333333">
                <a:alpha val="65000"/>
              </a:srgbClr>
            </a:outerShdw>
          </a:effectLst>
        </p:spPr>
      </p:pic>
      <p:pic>
        <p:nvPicPr>
          <p:cNvPr id="18" name="Picture 17"/>
          <p:cNvPicPr>
            <a:picLocks noChangeAspect="1"/>
          </p:cNvPicPr>
          <p:nvPr/>
        </p:nvPicPr>
        <p:blipFill>
          <a:blip r:embed="rId8"/>
          <a:stretch>
            <a:fillRect/>
          </a:stretch>
        </p:blipFill>
        <p:spPr>
          <a:xfrm>
            <a:off x="291567" y="5105400"/>
            <a:ext cx="3070557" cy="1610784"/>
          </a:xfrm>
          <a:prstGeom prst="rect">
            <a:avLst/>
          </a:prstGeom>
          <a:ln>
            <a:noFill/>
          </a:ln>
          <a:effectLst>
            <a:outerShdw blurRad="292100" dist="139700" dir="2700000" algn="tl" rotWithShape="0">
              <a:srgbClr val="333333">
                <a:alpha val="65000"/>
              </a:srgbClr>
            </a:outerShdw>
          </a:effectLst>
        </p:spPr>
      </p:pic>
      <p:sp>
        <p:nvSpPr>
          <p:cNvPr id="12" name="Left Arrow 11"/>
          <p:cNvSpPr/>
          <p:nvPr/>
        </p:nvSpPr>
        <p:spPr>
          <a:xfrm>
            <a:off x="2573096" y="6116733"/>
            <a:ext cx="1481195" cy="683582"/>
          </a:xfrm>
          <a:prstGeom prst="leftArrow">
            <a:avLst>
              <a:gd name="adj1" fmla="val 50000"/>
              <a:gd name="adj2" fmla="val 38360"/>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Bandwidth</a:t>
            </a:r>
            <a:endParaRPr lang="en-US" sz="2000" dirty="0"/>
          </a:p>
        </p:txBody>
      </p:sp>
      <p:sp>
        <p:nvSpPr>
          <p:cNvPr id="11" name="Right Arrow 10"/>
          <p:cNvSpPr/>
          <p:nvPr/>
        </p:nvSpPr>
        <p:spPr>
          <a:xfrm>
            <a:off x="5931910" y="6096000"/>
            <a:ext cx="1230890" cy="502873"/>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Fees</a:t>
            </a:r>
            <a:endParaRPr lang="en-US" sz="2000" dirty="0"/>
          </a:p>
        </p:txBody>
      </p:sp>
    </p:spTree>
    <p:extLst>
      <p:ext uri="{BB962C8B-B14F-4D97-AF65-F5344CB8AC3E}">
        <p14:creationId xmlns:p14="http://schemas.microsoft.com/office/powerpoint/2010/main" val="2214237435"/>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Incentive Problem: Fixed</a:t>
            </a:r>
            <a:endParaRPr lang="en-US" dirty="0"/>
          </a:p>
        </p:txBody>
      </p:sp>
      <p:sp>
        <p:nvSpPr>
          <p:cNvPr id="3" name="Content Placeholder 2"/>
          <p:cNvSpPr>
            <a:spLocks noGrp="1"/>
          </p:cNvSpPr>
          <p:nvPr>
            <p:ph idx="1"/>
          </p:nvPr>
        </p:nvSpPr>
        <p:spPr>
          <a:xfrm>
            <a:off x="457200" y="1295400"/>
            <a:ext cx="8534400" cy="5334000"/>
          </a:xfrm>
        </p:spPr>
        <p:txBody>
          <a:bodyPr>
            <a:normAutofit fontScale="77500" lnSpcReduction="20000"/>
          </a:bodyPr>
          <a:lstStyle/>
          <a:p>
            <a:r>
              <a:rPr lang="en-US" dirty="0" smtClean="0"/>
              <a:t>Should a </a:t>
            </a:r>
            <a:r>
              <a:rPr lang="en-US" b="1" dirty="0" smtClean="0">
                <a:solidFill>
                  <a:srgbClr val="FFC000"/>
                </a:solidFill>
              </a:rPr>
              <a:t>group of 26%</a:t>
            </a:r>
            <a:r>
              <a:rPr lang="en-US" dirty="0" smtClean="0">
                <a:solidFill>
                  <a:srgbClr val="FFC000"/>
                </a:solidFill>
              </a:rPr>
              <a:t> </a:t>
            </a:r>
            <a:r>
              <a:rPr lang="en-US" dirty="0" smtClean="0"/>
              <a:t>leave Mars to go back to Earth?</a:t>
            </a:r>
          </a:p>
          <a:p>
            <a:endParaRPr lang="en-US" dirty="0" smtClean="0"/>
          </a:p>
          <a:p>
            <a:endParaRPr lang="en-US" u="sng" dirty="0" smtClean="0"/>
          </a:p>
          <a:p>
            <a:endParaRPr lang="en-US" u="sng" dirty="0"/>
          </a:p>
          <a:p>
            <a:endParaRPr lang="en-US" u="sng" dirty="0" smtClean="0"/>
          </a:p>
          <a:p>
            <a:endParaRPr lang="en-US" u="sng" dirty="0" smtClean="0"/>
          </a:p>
          <a:p>
            <a:endParaRPr lang="en-US" u="sng" dirty="0"/>
          </a:p>
          <a:p>
            <a:r>
              <a:rPr lang="en-US" dirty="0"/>
              <a:t>[1] fewer “epsilon txns”, [2] less e-</a:t>
            </a:r>
            <a:r>
              <a:rPr lang="en-US" dirty="0" err="1"/>
              <a:t>tx</a:t>
            </a:r>
            <a:r>
              <a:rPr lang="en-US" dirty="0"/>
              <a:t> competition</a:t>
            </a:r>
            <a:r>
              <a:rPr lang="en-US" dirty="0" smtClean="0"/>
              <a:t>.</a:t>
            </a:r>
            <a:endParaRPr lang="en-US" u="sng" dirty="0" smtClean="0"/>
          </a:p>
          <a:p>
            <a:r>
              <a:rPr lang="en-US" u="sng" dirty="0" smtClean="0"/>
              <a:t>Stay:</a:t>
            </a:r>
            <a:r>
              <a:rPr lang="en-US" dirty="0" smtClean="0"/>
              <a:t>   </a:t>
            </a:r>
            <a:r>
              <a:rPr lang="en-US" sz="1900" dirty="0" smtClean="0"/>
              <a:t> </a:t>
            </a:r>
            <a:r>
              <a:rPr lang="en-US" dirty="0" smtClean="0"/>
              <a:t>   </a:t>
            </a:r>
            <a:r>
              <a:rPr lang="en-US" b="1" dirty="0" smtClean="0">
                <a:ln>
                  <a:solidFill>
                    <a:sysClr val="windowText" lastClr="000000"/>
                  </a:solidFill>
                </a:ln>
                <a:solidFill>
                  <a:srgbClr val="FF0000"/>
                </a:solidFill>
              </a:rPr>
              <a:t>10% </a:t>
            </a:r>
            <a:r>
              <a:rPr lang="en-US" dirty="0" smtClean="0"/>
              <a:t>* ( 26/</a:t>
            </a:r>
            <a:r>
              <a:rPr lang="en-US" b="1" dirty="0" smtClean="0">
                <a:ln>
                  <a:solidFill>
                    <a:sysClr val="windowText" lastClr="000000"/>
                  </a:solidFill>
                </a:ln>
                <a:solidFill>
                  <a:srgbClr val="FF0000"/>
                </a:solidFill>
              </a:rPr>
              <a:t>75</a:t>
            </a:r>
            <a:r>
              <a:rPr lang="en-US" dirty="0" smtClean="0"/>
              <a:t> ) vs.</a:t>
            </a:r>
          </a:p>
          <a:p>
            <a:r>
              <a:rPr lang="en-US" u="sng" dirty="0" smtClean="0"/>
              <a:t>Return:</a:t>
            </a:r>
            <a:r>
              <a:rPr lang="en-US" dirty="0" smtClean="0"/>
              <a:t>  </a:t>
            </a:r>
            <a:r>
              <a:rPr lang="en-US" b="1" dirty="0" smtClean="0">
                <a:ln>
                  <a:solidFill>
                    <a:sysClr val="windowText" lastClr="000000"/>
                  </a:solidFill>
                </a:ln>
                <a:solidFill>
                  <a:srgbClr val="0070C0"/>
                </a:solidFill>
              </a:rPr>
              <a:t>90%</a:t>
            </a:r>
            <a:r>
              <a:rPr lang="en-US" dirty="0" smtClean="0"/>
              <a:t> * ( 26/</a:t>
            </a:r>
            <a:r>
              <a:rPr lang="en-US" b="1" dirty="0" smtClean="0">
                <a:ln>
                  <a:solidFill>
                    <a:sysClr val="windowText" lastClr="000000"/>
                  </a:solidFill>
                </a:ln>
                <a:solidFill>
                  <a:srgbClr val="0070C0"/>
                </a:solidFill>
              </a:rPr>
              <a:t>51</a:t>
            </a:r>
            <a:r>
              <a:rPr lang="en-US" dirty="0" smtClean="0"/>
              <a:t> )</a:t>
            </a:r>
          </a:p>
          <a:p>
            <a:r>
              <a:rPr lang="en-US" dirty="0" smtClean="0"/>
              <a:t>Incentive to…</a:t>
            </a:r>
          </a:p>
          <a:p>
            <a:pPr lvl="1"/>
            <a:r>
              <a:rPr lang="en-US" dirty="0" smtClean="0"/>
              <a:t>…move to Earth.</a:t>
            </a:r>
          </a:p>
          <a:p>
            <a:pPr lvl="1"/>
            <a:r>
              <a:rPr lang="en-US" dirty="0" smtClean="0"/>
              <a:t>…invest in connectivity.</a:t>
            </a:r>
          </a:p>
          <a:p>
            <a:pPr lvl="1"/>
            <a:r>
              <a:rPr lang="en-US" dirty="0" smtClean="0"/>
              <a:t>…co-locate with </a:t>
            </a:r>
            <a:r>
              <a:rPr lang="en-US" dirty="0" err="1" smtClean="0"/>
              <a:t>tx</a:t>
            </a:r>
            <a:r>
              <a:rPr lang="en-US" dirty="0" smtClean="0"/>
              <a:t>-fees.</a:t>
            </a:r>
          </a:p>
          <a:p>
            <a:endParaRPr lang="en-US" dirty="0" smtClean="0"/>
          </a:p>
        </p:txBody>
      </p:sp>
      <p:sp>
        <p:nvSpPr>
          <p:cNvPr id="4" name="Slide Number Placeholder 3"/>
          <p:cNvSpPr>
            <a:spLocks noGrp="1"/>
          </p:cNvSpPr>
          <p:nvPr>
            <p:ph type="sldNum" sz="quarter" idx="12"/>
          </p:nvPr>
        </p:nvSpPr>
        <p:spPr/>
        <p:txBody>
          <a:bodyPr/>
          <a:lstStyle/>
          <a:p>
            <a:fld id="{B2FC610D-FAE1-464C-9CF3-920562D0AD66}" type="slidenum">
              <a:rPr lang="en-US" smtClean="0"/>
              <a:t>80</a:t>
            </a:fld>
            <a:endParaRPr lang="en-US"/>
          </a:p>
        </p:txBody>
      </p:sp>
      <p:sp>
        <p:nvSpPr>
          <p:cNvPr id="5" name="Rectangle 4"/>
          <p:cNvSpPr/>
          <p:nvPr/>
        </p:nvSpPr>
        <p:spPr>
          <a:xfrm>
            <a:off x="4724400" y="5174835"/>
            <a:ext cx="2209800" cy="8382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t>Fees drive miner incentives!</a:t>
            </a:r>
            <a:endParaRPr lang="en-US" dirty="0"/>
          </a:p>
        </p:txBody>
      </p:sp>
      <p:pic>
        <p:nvPicPr>
          <p:cNvPr id="6" name="Picture 5"/>
          <p:cNvPicPr>
            <a:picLocks noChangeAspect="1"/>
          </p:cNvPicPr>
          <p:nvPr/>
        </p:nvPicPr>
        <p:blipFill>
          <a:blip r:embed="rId3"/>
          <a:stretch>
            <a:fillRect/>
          </a:stretch>
        </p:blipFill>
        <p:spPr>
          <a:xfrm>
            <a:off x="374224" y="1852612"/>
            <a:ext cx="5652349" cy="1797050"/>
          </a:xfrm>
          <a:prstGeom prst="rect">
            <a:avLst/>
          </a:prstGeom>
          <a:ln>
            <a:noFill/>
          </a:ln>
          <a:effectLst>
            <a:outerShdw blurRad="292100" dist="139700" dir="2700000" algn="tl" rotWithShape="0">
              <a:srgbClr val="333333">
                <a:alpha val="65000"/>
              </a:srgbClr>
            </a:outerShdw>
          </a:effectLst>
        </p:spPr>
      </p:pic>
      <p:sp>
        <p:nvSpPr>
          <p:cNvPr id="8" name="Circular Arrow 7"/>
          <p:cNvSpPr/>
          <p:nvPr/>
        </p:nvSpPr>
        <p:spPr>
          <a:xfrm rot="21355651">
            <a:off x="3169813" y="2553119"/>
            <a:ext cx="1779673" cy="1347788"/>
          </a:xfrm>
          <a:prstGeom prst="circularArrow">
            <a:avLst>
              <a:gd name="adj1" fmla="val 9022"/>
              <a:gd name="adj2" fmla="val 752444"/>
              <a:gd name="adj3" fmla="val 20457685"/>
              <a:gd name="adj4" fmla="val 12227895"/>
              <a:gd name="adj5" fmla="val 14710"/>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solidFill>
                <a:schemeClr val="tx1"/>
              </a:solidFill>
            </a:endParaRPr>
          </a:p>
        </p:txBody>
      </p:sp>
      <p:pic>
        <p:nvPicPr>
          <p:cNvPr id="9" name="Picture 8"/>
          <p:cNvPicPr>
            <a:picLocks noChangeAspect="1"/>
          </p:cNvPicPr>
          <p:nvPr/>
        </p:nvPicPr>
        <p:blipFill>
          <a:blip r:embed="rId4"/>
          <a:stretch>
            <a:fillRect/>
          </a:stretch>
        </p:blipFill>
        <p:spPr>
          <a:xfrm>
            <a:off x="6438900" y="2002630"/>
            <a:ext cx="2324310" cy="1497013"/>
          </a:xfrm>
          <a:prstGeom prst="rect">
            <a:avLst/>
          </a:prstGeom>
          <a:ln>
            <a:noFill/>
          </a:ln>
          <a:effectLst>
            <a:outerShdw blurRad="292100" dist="139700" dir="2700000" algn="tl" rotWithShape="0">
              <a:srgbClr val="333333">
                <a:alpha val="65000"/>
              </a:srgbClr>
            </a:outerShdw>
          </a:effectLst>
        </p:spPr>
      </p:pic>
      <p:pic>
        <p:nvPicPr>
          <p:cNvPr id="10" name="Picture 9"/>
          <p:cNvPicPr>
            <a:picLocks noChangeAspect="1"/>
          </p:cNvPicPr>
          <p:nvPr/>
        </p:nvPicPr>
        <p:blipFill>
          <a:blip r:embed="rId5"/>
          <a:stretch>
            <a:fillRect/>
          </a:stretch>
        </p:blipFill>
        <p:spPr>
          <a:xfrm>
            <a:off x="7538838" y="4124924"/>
            <a:ext cx="1325973" cy="215386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097695957"/>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0961" y="0"/>
            <a:ext cx="8229600" cy="1143000"/>
          </a:xfrm>
        </p:spPr>
        <p:txBody>
          <a:bodyPr>
            <a:normAutofit/>
          </a:bodyPr>
          <a:lstStyle/>
          <a:p>
            <a:r>
              <a:rPr lang="en-US" sz="4800" dirty="0" smtClean="0"/>
              <a:t>Is SPV Mining “Safe”? (1 of 2)</a:t>
            </a:r>
            <a:endParaRPr lang="en-US" sz="4800" dirty="0"/>
          </a:p>
        </p:txBody>
      </p:sp>
      <p:sp>
        <p:nvSpPr>
          <p:cNvPr id="3" name="Content Placeholder 2"/>
          <p:cNvSpPr>
            <a:spLocks noGrp="1"/>
          </p:cNvSpPr>
          <p:nvPr>
            <p:ph idx="1"/>
          </p:nvPr>
        </p:nvSpPr>
        <p:spPr>
          <a:xfrm>
            <a:off x="457200" y="1426201"/>
            <a:ext cx="8229600" cy="628203"/>
          </a:xfrm>
        </p:spPr>
        <p:txBody>
          <a:bodyPr>
            <a:normAutofit/>
          </a:bodyPr>
          <a:lstStyle/>
          <a:p>
            <a:r>
              <a:rPr lang="en-US" dirty="0" smtClean="0"/>
              <a:t>Shouldn’t we </a:t>
            </a:r>
            <a:r>
              <a:rPr lang="en-US" u="sng" dirty="0" smtClean="0"/>
              <a:t>force</a:t>
            </a:r>
            <a:r>
              <a:rPr lang="en-US" dirty="0" smtClean="0"/>
              <a:t> miners to validate?</a:t>
            </a:r>
          </a:p>
        </p:txBody>
      </p:sp>
      <p:pic>
        <p:nvPicPr>
          <p:cNvPr id="5" name="Picture 4"/>
          <p:cNvPicPr>
            <a:picLocks noChangeAspect="1"/>
          </p:cNvPicPr>
          <p:nvPr/>
        </p:nvPicPr>
        <p:blipFill>
          <a:blip r:embed="rId3"/>
          <a:stretch>
            <a:fillRect/>
          </a:stretch>
        </p:blipFill>
        <p:spPr>
          <a:xfrm>
            <a:off x="99006" y="2054404"/>
            <a:ext cx="8945988" cy="3900488"/>
          </a:xfrm>
          <a:prstGeom prst="rect">
            <a:avLst/>
          </a:prstGeom>
        </p:spPr>
      </p:pic>
      <p:sp>
        <p:nvSpPr>
          <p:cNvPr id="6" name="Content Placeholder 2"/>
          <p:cNvSpPr txBox="1">
            <a:spLocks/>
          </p:cNvSpPr>
          <p:nvPr/>
        </p:nvSpPr>
        <p:spPr>
          <a:xfrm>
            <a:off x="457200" y="5971471"/>
            <a:ext cx="8229600" cy="64135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t>( Don’t we, already? )</a:t>
            </a:r>
          </a:p>
        </p:txBody>
      </p:sp>
      <p:sp>
        <p:nvSpPr>
          <p:cNvPr id="7" name="Rounded Rectangle 6"/>
          <p:cNvSpPr/>
          <p:nvPr/>
        </p:nvSpPr>
        <p:spPr>
          <a:xfrm>
            <a:off x="228600" y="5410200"/>
            <a:ext cx="8686800" cy="544692"/>
          </a:xfrm>
          <a:prstGeom prst="round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2"/>
          </p:nvPr>
        </p:nvSpPr>
        <p:spPr/>
        <p:txBody>
          <a:bodyPr/>
          <a:lstStyle/>
          <a:p>
            <a:fld id="{B2FC610D-FAE1-464C-9CF3-920562D0AD66}" type="slidenum">
              <a:rPr lang="en-US" smtClean="0"/>
              <a:t>81</a:t>
            </a:fld>
            <a:endParaRPr lang="en-US"/>
          </a:p>
        </p:txBody>
      </p:sp>
    </p:spTree>
    <p:extLst>
      <p:ext uri="{BB962C8B-B14F-4D97-AF65-F5344CB8AC3E}">
        <p14:creationId xmlns:p14="http://schemas.microsoft.com/office/powerpoint/2010/main" val="3857849367"/>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normAutofit/>
          </a:bodyPr>
          <a:lstStyle/>
          <a:p>
            <a:r>
              <a:rPr lang="en-US" sz="4800" dirty="0" smtClean="0"/>
              <a:t>Is SPV Mining “Safe”? (2 of 2)</a:t>
            </a:r>
            <a:endParaRPr lang="en-US" sz="4800" dirty="0"/>
          </a:p>
        </p:txBody>
      </p:sp>
      <p:sp>
        <p:nvSpPr>
          <p:cNvPr id="3" name="Content Placeholder 2"/>
          <p:cNvSpPr>
            <a:spLocks noGrp="1"/>
          </p:cNvSpPr>
          <p:nvPr>
            <p:ph idx="1"/>
          </p:nvPr>
        </p:nvSpPr>
        <p:spPr>
          <a:xfrm>
            <a:off x="457200" y="1295400"/>
            <a:ext cx="8229600" cy="4525963"/>
          </a:xfrm>
        </p:spPr>
        <p:txBody>
          <a:bodyPr/>
          <a:lstStyle/>
          <a:p>
            <a:r>
              <a:rPr lang="en-US" dirty="0"/>
              <a:t>Or, is validation the *node’s job</a:t>
            </a:r>
            <a:r>
              <a:rPr lang="en-US" dirty="0" smtClean="0"/>
              <a:t>*?</a:t>
            </a:r>
            <a:endParaRPr lang="en-US" dirty="0"/>
          </a:p>
          <a:p>
            <a:r>
              <a:rPr lang="en-US" dirty="0"/>
              <a:t>If we aren’t running our own node, we are trusting someone else to validate for us.</a:t>
            </a:r>
          </a:p>
          <a:p>
            <a:r>
              <a:rPr lang="en-US" dirty="0"/>
              <a:t>Isn’t that anathema to Bitcoin?</a:t>
            </a:r>
          </a:p>
          <a:p>
            <a:endParaRPr lang="en-US" dirty="0"/>
          </a:p>
        </p:txBody>
      </p:sp>
      <p:pic>
        <p:nvPicPr>
          <p:cNvPr id="5" name="Picture 4"/>
          <p:cNvPicPr>
            <a:picLocks noChangeAspect="1"/>
          </p:cNvPicPr>
          <p:nvPr/>
        </p:nvPicPr>
        <p:blipFill>
          <a:blip r:embed="rId3"/>
          <a:stretch>
            <a:fillRect/>
          </a:stretch>
        </p:blipFill>
        <p:spPr>
          <a:xfrm>
            <a:off x="1752600" y="3659383"/>
            <a:ext cx="5353050" cy="2886075"/>
          </a:xfrm>
          <a:prstGeom prst="rect">
            <a:avLst/>
          </a:prstGeom>
          <a:ln>
            <a:noFill/>
          </a:ln>
          <a:effectLst>
            <a:outerShdw blurRad="292100" dist="139700" dir="2700000" algn="tl" rotWithShape="0">
              <a:srgbClr val="333333">
                <a:alpha val="65000"/>
              </a:srgbClr>
            </a:outerShdw>
          </a:effectLst>
        </p:spPr>
      </p:pic>
      <p:sp>
        <p:nvSpPr>
          <p:cNvPr id="4" name="Slide Number Placeholder 3"/>
          <p:cNvSpPr>
            <a:spLocks noGrp="1"/>
          </p:cNvSpPr>
          <p:nvPr>
            <p:ph type="sldNum" sz="quarter" idx="12"/>
          </p:nvPr>
        </p:nvSpPr>
        <p:spPr/>
        <p:txBody>
          <a:bodyPr/>
          <a:lstStyle/>
          <a:p>
            <a:fld id="{B2FC610D-FAE1-464C-9CF3-920562D0AD66}" type="slidenum">
              <a:rPr lang="en-US" smtClean="0"/>
              <a:t>82</a:t>
            </a:fld>
            <a:endParaRPr lang="en-US"/>
          </a:p>
        </p:txBody>
      </p:sp>
    </p:spTree>
    <p:extLst>
      <p:ext uri="{BB962C8B-B14F-4D97-AF65-F5344CB8AC3E}">
        <p14:creationId xmlns:p14="http://schemas.microsoft.com/office/powerpoint/2010/main" val="230141793"/>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76200"/>
            <a:ext cx="8229600" cy="1143000"/>
          </a:xfrm>
        </p:spPr>
        <p:txBody>
          <a:bodyPr>
            <a:normAutofit fontScale="90000"/>
          </a:bodyPr>
          <a:lstStyle/>
          <a:p>
            <a:r>
              <a:rPr lang="en-US" dirty="0" smtClean="0"/>
              <a:t>‘Bandwidth’ Will Continue to Improve</a:t>
            </a:r>
            <a:endParaRPr lang="en-US" dirty="0"/>
          </a:p>
        </p:txBody>
      </p:sp>
      <p:sp>
        <p:nvSpPr>
          <p:cNvPr id="3" name="Content Placeholder 2"/>
          <p:cNvSpPr>
            <a:spLocks noGrp="1"/>
          </p:cNvSpPr>
          <p:nvPr>
            <p:ph idx="1"/>
          </p:nvPr>
        </p:nvSpPr>
        <p:spPr>
          <a:xfrm>
            <a:off x="457200" y="3401560"/>
            <a:ext cx="8229600" cy="3380240"/>
          </a:xfrm>
        </p:spPr>
        <p:txBody>
          <a:bodyPr>
            <a:normAutofit lnSpcReduction="10000"/>
          </a:bodyPr>
          <a:lstStyle/>
          <a:p>
            <a:r>
              <a:rPr lang="en-US" b="1" dirty="0" smtClean="0">
                <a:ln>
                  <a:solidFill>
                    <a:schemeClr val="tx1"/>
                  </a:solidFill>
                </a:ln>
                <a:solidFill>
                  <a:srgbClr val="00B0F0"/>
                </a:solidFill>
              </a:rPr>
              <a:t>SPV Mining</a:t>
            </a:r>
          </a:p>
          <a:p>
            <a:r>
              <a:rPr lang="en-US" dirty="0" smtClean="0"/>
              <a:t>Bloom Filters</a:t>
            </a:r>
          </a:p>
          <a:p>
            <a:r>
              <a:rPr lang="en-US" dirty="0" smtClean="0"/>
              <a:t>FIBRE</a:t>
            </a:r>
          </a:p>
          <a:p>
            <a:r>
              <a:rPr lang="en-US" dirty="0" smtClean="0"/>
              <a:t>UTXO Commitments</a:t>
            </a:r>
          </a:p>
          <a:p>
            <a:r>
              <a:rPr lang="en-US" b="1" dirty="0" smtClean="0">
                <a:solidFill>
                  <a:srgbClr val="FF0000"/>
                </a:solidFill>
              </a:rPr>
              <a:t>Block Scheduling*</a:t>
            </a:r>
          </a:p>
          <a:p>
            <a:r>
              <a:rPr lang="en-US" dirty="0" smtClean="0"/>
              <a:t>Clever Transaction Strategies</a:t>
            </a:r>
          </a:p>
        </p:txBody>
      </p:sp>
      <p:sp>
        <p:nvSpPr>
          <p:cNvPr id="4" name="Slide Number Placeholder 3"/>
          <p:cNvSpPr>
            <a:spLocks noGrp="1"/>
          </p:cNvSpPr>
          <p:nvPr>
            <p:ph type="sldNum" sz="quarter" idx="12"/>
          </p:nvPr>
        </p:nvSpPr>
        <p:spPr/>
        <p:txBody>
          <a:bodyPr/>
          <a:lstStyle/>
          <a:p>
            <a:fld id="{B2FC610D-FAE1-464C-9CF3-920562D0AD66}" type="slidenum">
              <a:rPr lang="en-US" smtClean="0"/>
              <a:t>83</a:t>
            </a:fld>
            <a:endParaRPr lang="en-US"/>
          </a:p>
        </p:txBody>
      </p:sp>
      <p:pic>
        <p:nvPicPr>
          <p:cNvPr id="5" name="Picture 4"/>
          <p:cNvPicPr>
            <a:picLocks noChangeAspect="1"/>
          </p:cNvPicPr>
          <p:nvPr/>
        </p:nvPicPr>
        <p:blipFill rotWithShape="1">
          <a:blip r:embed="rId3"/>
          <a:srcRect r="53643"/>
          <a:stretch/>
        </p:blipFill>
        <p:spPr>
          <a:xfrm>
            <a:off x="4400807" y="2438400"/>
            <a:ext cx="4609586" cy="2631848"/>
          </a:xfrm>
          <a:prstGeom prst="rect">
            <a:avLst/>
          </a:prstGeom>
          <a:ln>
            <a:noFill/>
          </a:ln>
          <a:effectLst>
            <a:outerShdw blurRad="292100" dist="139700" dir="2700000" algn="tl" rotWithShape="0">
              <a:srgbClr val="333333">
                <a:alpha val="65000"/>
              </a:srgbClr>
            </a:outerShdw>
          </a:effectLst>
        </p:spPr>
      </p:pic>
      <p:sp>
        <p:nvSpPr>
          <p:cNvPr id="6" name="Rounded Rectangle 5"/>
          <p:cNvSpPr/>
          <p:nvPr/>
        </p:nvSpPr>
        <p:spPr>
          <a:xfrm>
            <a:off x="4419110" y="3390674"/>
            <a:ext cx="4001343" cy="305573"/>
          </a:xfrm>
          <a:prstGeom prst="roundRect">
            <a:avLst>
              <a:gd name="adj" fmla="val 38944"/>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a:off x="7639404" y="3696248"/>
            <a:ext cx="971196" cy="266882"/>
          </a:xfrm>
          <a:prstGeom prst="roundRect">
            <a:avLst>
              <a:gd name="adj" fmla="val 38944"/>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4382585" y="3058478"/>
            <a:ext cx="836032" cy="349118"/>
          </a:xfrm>
          <a:prstGeom prst="roundRect">
            <a:avLst>
              <a:gd name="adj" fmla="val 38944"/>
            </a:avLst>
          </a:prstGeom>
          <a:no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a:off x="4420684" y="3943791"/>
            <a:ext cx="684716" cy="1126457"/>
          </a:xfrm>
          <a:prstGeom prst="roundRect">
            <a:avLst>
              <a:gd name="adj" fmla="val 38944"/>
            </a:avLst>
          </a:prstGeom>
          <a:no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p:cNvCxnSpPr>
            <a:stCxn id="6" idx="1"/>
          </p:cNvCxnSpPr>
          <p:nvPr/>
        </p:nvCxnSpPr>
        <p:spPr>
          <a:xfrm flipH="1">
            <a:off x="2895600" y="3543461"/>
            <a:ext cx="1523510" cy="131017"/>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381000" y="3918969"/>
            <a:ext cx="5562600" cy="2710431"/>
          </a:xfrm>
          <a:prstGeom prst="rect">
            <a:avLst/>
          </a:prstGeom>
          <a:noFill/>
          <a:ln w="63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p:cNvCxnSpPr/>
          <p:nvPr/>
        </p:nvCxnSpPr>
        <p:spPr>
          <a:xfrm flipV="1">
            <a:off x="5943600" y="3940738"/>
            <a:ext cx="1828800" cy="1548384"/>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pic>
        <p:nvPicPr>
          <p:cNvPr id="17" name="Picture 16"/>
          <p:cNvPicPr>
            <a:picLocks noChangeAspect="1"/>
          </p:cNvPicPr>
          <p:nvPr/>
        </p:nvPicPr>
        <p:blipFill>
          <a:blip r:embed="rId4"/>
          <a:stretch>
            <a:fillRect/>
          </a:stretch>
        </p:blipFill>
        <p:spPr>
          <a:xfrm>
            <a:off x="1510618" y="1231518"/>
            <a:ext cx="1836771" cy="181464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315906865"/>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295400"/>
            <a:ext cx="6489057" cy="52578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itle 1"/>
          <p:cNvSpPr txBox="1">
            <a:spLocks/>
          </p:cNvSpPr>
          <p:nvPr/>
        </p:nvSpPr>
        <p:spPr>
          <a:xfrm>
            <a:off x="609600" y="152400"/>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mtClean="0"/>
              <a:t>Clever SPV Optimization</a:t>
            </a:r>
            <a:endParaRPr lang="en-US" dirty="0"/>
          </a:p>
        </p:txBody>
      </p:sp>
      <p:sp>
        <p:nvSpPr>
          <p:cNvPr id="6" name="Slide Number Placeholder 5"/>
          <p:cNvSpPr>
            <a:spLocks noGrp="1"/>
          </p:cNvSpPr>
          <p:nvPr>
            <p:ph type="sldNum" sz="quarter" idx="12"/>
          </p:nvPr>
        </p:nvSpPr>
        <p:spPr/>
        <p:txBody>
          <a:bodyPr/>
          <a:lstStyle/>
          <a:p>
            <a:fld id="{B2FC610D-FAE1-464C-9CF3-920562D0AD66}" type="slidenum">
              <a:rPr lang="en-US" smtClean="0"/>
              <a:t>84</a:t>
            </a:fld>
            <a:endParaRPr lang="en-US"/>
          </a:p>
        </p:txBody>
      </p:sp>
      <p:sp>
        <p:nvSpPr>
          <p:cNvPr id="2" name="Rectangle 1"/>
          <p:cNvSpPr/>
          <p:nvPr/>
        </p:nvSpPr>
        <p:spPr>
          <a:xfrm>
            <a:off x="6614846" y="4818401"/>
            <a:ext cx="2514600" cy="114300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b="1" dirty="0" smtClean="0"/>
              <a:t>“Hipster Mining”</a:t>
            </a:r>
          </a:p>
          <a:p>
            <a:pPr marL="285750" indent="-285750" algn="ctr">
              <a:buFont typeface="Arial" panose="020B0604020202020204" pitchFamily="34" charset="0"/>
              <a:buChar char="•"/>
            </a:pPr>
            <a:r>
              <a:rPr lang="en-US" dirty="0" smtClean="0"/>
              <a:t>Low Quality</a:t>
            </a:r>
          </a:p>
          <a:p>
            <a:pPr marL="285750" indent="-285750" algn="ctr">
              <a:buFont typeface="Arial" panose="020B0604020202020204" pitchFamily="34" charset="0"/>
              <a:buChar char="•"/>
            </a:pPr>
            <a:r>
              <a:rPr lang="en-US" dirty="0" smtClean="0"/>
              <a:t>‘Unpopular’ / Passed over by rival miners.</a:t>
            </a:r>
            <a:endParaRPr lang="en-US" dirty="0"/>
          </a:p>
        </p:txBody>
      </p:sp>
      <p:pic>
        <p:nvPicPr>
          <p:cNvPr id="3" name="Picture 2"/>
          <p:cNvPicPr>
            <a:picLocks noChangeAspect="1"/>
          </p:cNvPicPr>
          <p:nvPr/>
        </p:nvPicPr>
        <p:blipFill>
          <a:blip r:embed="rId4"/>
          <a:stretch>
            <a:fillRect/>
          </a:stretch>
        </p:blipFill>
        <p:spPr>
          <a:xfrm>
            <a:off x="7639605" y="2376091"/>
            <a:ext cx="990600" cy="542925"/>
          </a:xfrm>
          <a:prstGeom prst="rect">
            <a:avLst/>
          </a:prstGeom>
          <a:ln>
            <a:noFill/>
          </a:ln>
          <a:effectLst>
            <a:outerShdw blurRad="292100" dist="139700" dir="2700000" algn="tl" rotWithShape="0">
              <a:srgbClr val="333333">
                <a:alpha val="65000"/>
              </a:srgbClr>
            </a:outerShdw>
          </a:effectLst>
        </p:spPr>
      </p:pic>
      <p:pic>
        <p:nvPicPr>
          <p:cNvPr id="5" name="Picture 4"/>
          <p:cNvPicPr>
            <a:picLocks noChangeAspect="1"/>
          </p:cNvPicPr>
          <p:nvPr/>
        </p:nvPicPr>
        <p:blipFill>
          <a:blip r:embed="rId5"/>
          <a:stretch>
            <a:fillRect/>
          </a:stretch>
        </p:blipFill>
        <p:spPr>
          <a:xfrm>
            <a:off x="7228709" y="3023334"/>
            <a:ext cx="1695450" cy="71437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194051941"/>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Canonical TX Priority</a:t>
            </a:r>
            <a:endParaRPr lang="en-US" dirty="0"/>
          </a:p>
        </p:txBody>
      </p:sp>
      <p:sp>
        <p:nvSpPr>
          <p:cNvPr id="3" name="Content Placeholder 2"/>
          <p:cNvSpPr>
            <a:spLocks noGrp="1"/>
          </p:cNvSpPr>
          <p:nvPr>
            <p:ph idx="1"/>
          </p:nvPr>
        </p:nvSpPr>
        <p:spPr>
          <a:xfrm>
            <a:off x="367883" y="1261490"/>
            <a:ext cx="8560633" cy="5596510"/>
          </a:xfrm>
        </p:spPr>
        <p:txBody>
          <a:bodyPr>
            <a:normAutofit/>
          </a:bodyPr>
          <a:lstStyle/>
          <a:p>
            <a:r>
              <a:rPr lang="en-US" dirty="0" smtClean="0"/>
              <a:t>It helps if miners agree on the definition of “transaction priority”. (Semi-scheduled blocks).</a:t>
            </a:r>
          </a:p>
          <a:p>
            <a:endParaRPr lang="en-US" dirty="0" smtClean="0"/>
          </a:p>
          <a:p>
            <a:endParaRPr lang="en-US" dirty="0"/>
          </a:p>
          <a:p>
            <a:endParaRPr lang="en-US" dirty="0" smtClean="0"/>
          </a:p>
          <a:p>
            <a:endParaRPr lang="en-US" dirty="0"/>
          </a:p>
          <a:p>
            <a:endParaRPr lang="en-US" dirty="0" smtClean="0"/>
          </a:p>
          <a:p>
            <a:pPr marL="0" indent="0">
              <a:buNone/>
            </a:pPr>
            <a:endParaRPr lang="en-US" dirty="0" smtClean="0"/>
          </a:p>
          <a:p>
            <a:r>
              <a:rPr lang="en-US" sz="2800" dirty="0" smtClean="0"/>
              <a:t>Even crazier idea: pre-defining each upcoming block (across-block priority).</a:t>
            </a:r>
          </a:p>
        </p:txBody>
      </p:sp>
      <p:pic>
        <p:nvPicPr>
          <p:cNvPr id="1026" name="Picture 2" descr="http://wildabouttravel.boardingarea.com/wp-content/uploads/2013/06/driveleft.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2534725"/>
            <a:ext cx="3733800" cy="280607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4"/>
          <a:stretch>
            <a:fillRect/>
          </a:stretch>
        </p:blipFill>
        <p:spPr>
          <a:xfrm>
            <a:off x="4572000" y="3032436"/>
            <a:ext cx="4230614" cy="1891678"/>
          </a:xfrm>
          <a:prstGeom prst="rect">
            <a:avLst/>
          </a:prstGeom>
          <a:ln>
            <a:noFill/>
          </a:ln>
          <a:effectLst>
            <a:outerShdw blurRad="292100" dist="139700" dir="2700000" algn="tl" rotWithShape="0">
              <a:srgbClr val="333333">
                <a:alpha val="65000"/>
              </a:srgbClr>
            </a:outerShdw>
          </a:effectLst>
        </p:spPr>
      </p:pic>
      <p:sp>
        <p:nvSpPr>
          <p:cNvPr id="5" name="Rounded Rectangle 4"/>
          <p:cNvSpPr/>
          <p:nvPr/>
        </p:nvSpPr>
        <p:spPr>
          <a:xfrm>
            <a:off x="4597994" y="4419600"/>
            <a:ext cx="4204619" cy="381000"/>
          </a:xfrm>
          <a:prstGeom prst="roundRect">
            <a:avLst/>
          </a:prstGeom>
          <a:no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12"/>
          </p:nvPr>
        </p:nvSpPr>
        <p:spPr/>
        <p:txBody>
          <a:bodyPr/>
          <a:lstStyle/>
          <a:p>
            <a:fld id="{B2FC610D-FAE1-464C-9CF3-920562D0AD66}" type="slidenum">
              <a:rPr lang="en-US" smtClean="0"/>
              <a:t>85</a:t>
            </a:fld>
            <a:endParaRPr lang="en-US"/>
          </a:p>
        </p:txBody>
      </p:sp>
    </p:spTree>
    <p:extLst>
      <p:ext uri="{BB962C8B-B14F-4D97-AF65-F5344CB8AC3E}">
        <p14:creationId xmlns:p14="http://schemas.microsoft.com/office/powerpoint/2010/main" val="3924751944"/>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a:t>
            </a:r>
            <a:endParaRPr lang="en-US" dirty="0"/>
          </a:p>
        </p:txBody>
      </p:sp>
      <p:sp>
        <p:nvSpPr>
          <p:cNvPr id="3" name="Content Placeholder 2"/>
          <p:cNvSpPr>
            <a:spLocks noGrp="1"/>
          </p:cNvSpPr>
          <p:nvPr>
            <p:ph idx="1"/>
          </p:nvPr>
        </p:nvSpPr>
        <p:spPr>
          <a:xfrm>
            <a:off x="499729" y="1524000"/>
            <a:ext cx="8229600" cy="4876800"/>
          </a:xfrm>
        </p:spPr>
        <p:txBody>
          <a:bodyPr/>
          <a:lstStyle/>
          <a:p>
            <a:r>
              <a:rPr lang="en-US" dirty="0" smtClean="0"/>
              <a:t>We want to push bandwidth into the ‘full node costs’ category, but this is hard. Bandwidth is a distance </a:t>
            </a:r>
            <a:r>
              <a:rPr lang="en-US" i="1" u="sng" dirty="0" smtClean="0"/>
              <a:t>between</a:t>
            </a:r>
            <a:r>
              <a:rPr lang="en-US" dirty="0" smtClean="0"/>
              <a:t> two people. </a:t>
            </a:r>
          </a:p>
          <a:p>
            <a:r>
              <a:rPr lang="en-US" dirty="0" smtClean="0"/>
              <a:t>Ideally, Miners would always have up-to-date information.</a:t>
            </a:r>
          </a:p>
          <a:p>
            <a:endParaRPr lang="en-US" dirty="0"/>
          </a:p>
        </p:txBody>
      </p:sp>
      <p:sp>
        <p:nvSpPr>
          <p:cNvPr id="4" name="Slide Number Placeholder 3"/>
          <p:cNvSpPr>
            <a:spLocks noGrp="1"/>
          </p:cNvSpPr>
          <p:nvPr>
            <p:ph type="sldNum" sz="quarter" idx="12"/>
          </p:nvPr>
        </p:nvSpPr>
        <p:spPr/>
        <p:txBody>
          <a:bodyPr/>
          <a:lstStyle/>
          <a:p>
            <a:fld id="{B2FC610D-FAE1-464C-9CF3-920562D0AD66}" type="slidenum">
              <a:rPr lang="en-US" smtClean="0"/>
              <a:t>86</a:t>
            </a:fld>
            <a:endParaRPr lang="en-US" dirty="0"/>
          </a:p>
        </p:txBody>
      </p:sp>
      <p:pic>
        <p:nvPicPr>
          <p:cNvPr id="5" name="Picture 4"/>
          <p:cNvPicPr>
            <a:picLocks noChangeAspect="1"/>
          </p:cNvPicPr>
          <p:nvPr/>
        </p:nvPicPr>
        <p:blipFill rotWithShape="1">
          <a:blip r:embed="rId3"/>
          <a:srcRect r="48965"/>
          <a:stretch/>
        </p:blipFill>
        <p:spPr>
          <a:xfrm>
            <a:off x="3952109" y="3790157"/>
            <a:ext cx="4446154" cy="2305843"/>
          </a:xfrm>
          <a:prstGeom prst="rect">
            <a:avLst/>
          </a:prstGeom>
          <a:ln>
            <a:noFill/>
          </a:ln>
          <a:effectLst>
            <a:outerShdw blurRad="292100" dist="139700" dir="2700000" algn="tl" rotWithShape="0">
              <a:srgbClr val="333333">
                <a:alpha val="65000"/>
              </a:srgbClr>
            </a:outerShdw>
          </a:effectLst>
        </p:spPr>
      </p:pic>
      <p:sp>
        <p:nvSpPr>
          <p:cNvPr id="6" name="Rounded Rectangle 5"/>
          <p:cNvSpPr/>
          <p:nvPr/>
        </p:nvSpPr>
        <p:spPr>
          <a:xfrm>
            <a:off x="3952109" y="4552157"/>
            <a:ext cx="3543654" cy="390921"/>
          </a:xfrm>
          <a:prstGeom prst="roundRect">
            <a:avLst>
              <a:gd name="adj" fmla="val 38944"/>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a:off x="6809963" y="4898116"/>
            <a:ext cx="838200" cy="292495"/>
          </a:xfrm>
          <a:prstGeom prst="roundRect">
            <a:avLst>
              <a:gd name="adj" fmla="val 38944"/>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762000" y="4481414"/>
            <a:ext cx="1598643" cy="461665"/>
          </a:xfrm>
          <a:prstGeom prst="rect">
            <a:avLst/>
          </a:prstGeom>
          <a:noFill/>
        </p:spPr>
        <p:txBody>
          <a:bodyPr wrap="none" rtlCol="0">
            <a:spAutoFit/>
          </a:bodyPr>
          <a:lstStyle/>
          <a:p>
            <a:r>
              <a:rPr lang="en-US" sz="2400" dirty="0" smtClean="0"/>
              <a:t>SPV Mining</a:t>
            </a:r>
            <a:endParaRPr lang="en-US" dirty="0"/>
          </a:p>
        </p:txBody>
      </p:sp>
      <p:cxnSp>
        <p:nvCxnSpPr>
          <p:cNvPr id="10" name="Straight Connector 9"/>
          <p:cNvCxnSpPr>
            <a:stCxn id="6" idx="1"/>
            <a:endCxn id="8" idx="3"/>
          </p:cNvCxnSpPr>
          <p:nvPr/>
        </p:nvCxnSpPr>
        <p:spPr>
          <a:xfrm flipH="1" flipV="1">
            <a:off x="2360643" y="4712247"/>
            <a:ext cx="1591466" cy="3537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H="1">
            <a:off x="3621043" y="5169149"/>
            <a:ext cx="3171163" cy="6926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457200" y="5552624"/>
            <a:ext cx="3376233" cy="830997"/>
          </a:xfrm>
          <a:prstGeom prst="rect">
            <a:avLst/>
          </a:prstGeom>
          <a:noFill/>
        </p:spPr>
        <p:txBody>
          <a:bodyPr wrap="square" rtlCol="0">
            <a:spAutoFit/>
          </a:bodyPr>
          <a:lstStyle/>
          <a:p>
            <a:r>
              <a:rPr lang="en-US" sz="2400" dirty="0" smtClean="0"/>
              <a:t>More Work Needed, But Promising Solutions Exist</a:t>
            </a:r>
            <a:endParaRPr lang="en-US" dirty="0"/>
          </a:p>
        </p:txBody>
      </p:sp>
    </p:spTree>
    <p:extLst>
      <p:ext uri="{BB962C8B-B14F-4D97-AF65-F5344CB8AC3E}">
        <p14:creationId xmlns:p14="http://schemas.microsoft.com/office/powerpoint/2010/main" val="1175034954"/>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a:t>
            </a:r>
            <a:endParaRPr lang="en-US" dirty="0"/>
          </a:p>
        </p:txBody>
      </p:sp>
      <p:sp>
        <p:nvSpPr>
          <p:cNvPr id="3" name="Content Placeholder 2"/>
          <p:cNvSpPr>
            <a:spLocks noGrp="1"/>
          </p:cNvSpPr>
          <p:nvPr>
            <p:ph idx="1"/>
          </p:nvPr>
        </p:nvSpPr>
        <p:spPr>
          <a:xfrm>
            <a:off x="499729" y="1524000"/>
            <a:ext cx="8229600" cy="4876800"/>
          </a:xfrm>
        </p:spPr>
        <p:txBody>
          <a:bodyPr/>
          <a:lstStyle/>
          <a:p>
            <a:r>
              <a:rPr lang="en-US" dirty="0" smtClean="0"/>
              <a:t>We want to push bandwidth into the ‘full node costs’ category, but this is hard. Bandwidth is a distance </a:t>
            </a:r>
            <a:r>
              <a:rPr lang="en-US" i="1" u="sng" dirty="0" smtClean="0"/>
              <a:t>between</a:t>
            </a:r>
            <a:r>
              <a:rPr lang="en-US" dirty="0" smtClean="0"/>
              <a:t> two people. </a:t>
            </a:r>
          </a:p>
          <a:p>
            <a:r>
              <a:rPr lang="en-US" dirty="0" smtClean="0"/>
              <a:t>Ideally, Miners would always have up-to-date information.</a:t>
            </a:r>
          </a:p>
          <a:p>
            <a:endParaRPr lang="en-US" dirty="0"/>
          </a:p>
        </p:txBody>
      </p:sp>
      <p:sp>
        <p:nvSpPr>
          <p:cNvPr id="4" name="Slide Number Placeholder 3"/>
          <p:cNvSpPr>
            <a:spLocks noGrp="1"/>
          </p:cNvSpPr>
          <p:nvPr>
            <p:ph type="sldNum" sz="quarter" idx="12"/>
          </p:nvPr>
        </p:nvSpPr>
        <p:spPr/>
        <p:txBody>
          <a:bodyPr/>
          <a:lstStyle/>
          <a:p>
            <a:fld id="{B2FC610D-FAE1-464C-9CF3-920562D0AD66}" type="slidenum">
              <a:rPr lang="en-US" smtClean="0"/>
              <a:t>87</a:t>
            </a:fld>
            <a:endParaRPr lang="en-US" dirty="0"/>
          </a:p>
        </p:txBody>
      </p:sp>
      <p:pic>
        <p:nvPicPr>
          <p:cNvPr id="5" name="Picture 4"/>
          <p:cNvPicPr>
            <a:picLocks noChangeAspect="1"/>
          </p:cNvPicPr>
          <p:nvPr/>
        </p:nvPicPr>
        <p:blipFill rotWithShape="1">
          <a:blip r:embed="rId3"/>
          <a:srcRect r="48965"/>
          <a:stretch/>
        </p:blipFill>
        <p:spPr>
          <a:xfrm>
            <a:off x="3952109" y="3790157"/>
            <a:ext cx="4446154" cy="2305843"/>
          </a:xfrm>
          <a:prstGeom prst="rect">
            <a:avLst/>
          </a:prstGeom>
          <a:ln>
            <a:noFill/>
          </a:ln>
          <a:effectLst>
            <a:outerShdw blurRad="292100" dist="139700" dir="2700000" algn="tl" rotWithShape="0">
              <a:srgbClr val="333333">
                <a:alpha val="65000"/>
              </a:srgbClr>
            </a:outerShdw>
          </a:effectLst>
        </p:spPr>
      </p:pic>
      <p:sp>
        <p:nvSpPr>
          <p:cNvPr id="6" name="Rounded Rectangle 5"/>
          <p:cNvSpPr/>
          <p:nvPr/>
        </p:nvSpPr>
        <p:spPr>
          <a:xfrm>
            <a:off x="3952109" y="4552157"/>
            <a:ext cx="3543654" cy="390921"/>
          </a:xfrm>
          <a:prstGeom prst="roundRect">
            <a:avLst>
              <a:gd name="adj" fmla="val 38944"/>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a:off x="6809963" y="4898116"/>
            <a:ext cx="838200" cy="292495"/>
          </a:xfrm>
          <a:prstGeom prst="roundRect">
            <a:avLst>
              <a:gd name="adj" fmla="val 38944"/>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762000" y="4481414"/>
            <a:ext cx="1598643" cy="461665"/>
          </a:xfrm>
          <a:prstGeom prst="rect">
            <a:avLst/>
          </a:prstGeom>
          <a:noFill/>
        </p:spPr>
        <p:txBody>
          <a:bodyPr wrap="none" rtlCol="0">
            <a:spAutoFit/>
          </a:bodyPr>
          <a:lstStyle/>
          <a:p>
            <a:r>
              <a:rPr lang="en-US" sz="2400" dirty="0" smtClean="0"/>
              <a:t>SPV Mining</a:t>
            </a:r>
            <a:endParaRPr lang="en-US" dirty="0"/>
          </a:p>
        </p:txBody>
      </p:sp>
      <p:cxnSp>
        <p:nvCxnSpPr>
          <p:cNvPr id="10" name="Straight Connector 9"/>
          <p:cNvCxnSpPr/>
          <p:nvPr/>
        </p:nvCxnSpPr>
        <p:spPr>
          <a:xfrm flipH="1" flipV="1">
            <a:off x="2360643" y="4113657"/>
            <a:ext cx="1591466" cy="3537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H="1">
            <a:off x="3621043" y="5169149"/>
            <a:ext cx="3171163" cy="6926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457200" y="5552624"/>
            <a:ext cx="3376233" cy="830997"/>
          </a:xfrm>
          <a:prstGeom prst="rect">
            <a:avLst/>
          </a:prstGeom>
          <a:noFill/>
        </p:spPr>
        <p:txBody>
          <a:bodyPr wrap="square" rtlCol="0">
            <a:spAutoFit/>
          </a:bodyPr>
          <a:lstStyle/>
          <a:p>
            <a:r>
              <a:rPr lang="en-US" sz="2400" dirty="0" smtClean="0"/>
              <a:t>More Work Needed, But Promising Solutions Exist</a:t>
            </a:r>
            <a:endParaRPr lang="en-US" dirty="0"/>
          </a:p>
        </p:txBody>
      </p:sp>
      <p:sp>
        <p:nvSpPr>
          <p:cNvPr id="9" name="Rounded Rectangle 8"/>
          <p:cNvSpPr/>
          <p:nvPr/>
        </p:nvSpPr>
        <p:spPr>
          <a:xfrm>
            <a:off x="1523999" y="1295400"/>
            <a:ext cx="5285963" cy="374481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Oval 11"/>
          <p:cNvSpPr/>
          <p:nvPr/>
        </p:nvSpPr>
        <p:spPr>
          <a:xfrm>
            <a:off x="3798344" y="1684525"/>
            <a:ext cx="738567" cy="709073"/>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400" dirty="0" smtClean="0"/>
              <a:t>M</a:t>
            </a:r>
            <a:endParaRPr lang="en-US" sz="2400" dirty="0"/>
          </a:p>
        </p:txBody>
      </p:sp>
      <p:cxnSp>
        <p:nvCxnSpPr>
          <p:cNvPr id="15" name="Straight Connector 14"/>
          <p:cNvCxnSpPr/>
          <p:nvPr/>
        </p:nvCxnSpPr>
        <p:spPr>
          <a:xfrm>
            <a:off x="2145316" y="2680064"/>
            <a:ext cx="4040157" cy="407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Oval 16"/>
          <p:cNvSpPr/>
          <p:nvPr/>
        </p:nvSpPr>
        <p:spPr>
          <a:xfrm>
            <a:off x="2063082" y="2959537"/>
            <a:ext cx="738567" cy="709073"/>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400" dirty="0" smtClean="0"/>
              <a:t>S</a:t>
            </a:r>
            <a:endParaRPr lang="en-US" sz="2400" dirty="0"/>
          </a:p>
        </p:txBody>
      </p:sp>
      <p:sp>
        <p:nvSpPr>
          <p:cNvPr id="18" name="Oval 17"/>
          <p:cNvSpPr/>
          <p:nvPr/>
        </p:nvSpPr>
        <p:spPr>
          <a:xfrm>
            <a:off x="2924925" y="2982810"/>
            <a:ext cx="738567" cy="709073"/>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400" dirty="0" smtClean="0"/>
              <a:t>S</a:t>
            </a:r>
            <a:endParaRPr lang="en-US" sz="2400" dirty="0"/>
          </a:p>
        </p:txBody>
      </p:sp>
      <p:sp>
        <p:nvSpPr>
          <p:cNvPr id="20" name="Oval 19"/>
          <p:cNvSpPr/>
          <p:nvPr/>
        </p:nvSpPr>
        <p:spPr>
          <a:xfrm>
            <a:off x="3798344" y="2982810"/>
            <a:ext cx="738567" cy="709073"/>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400" dirty="0" smtClean="0"/>
              <a:t>S</a:t>
            </a:r>
            <a:endParaRPr lang="en-US" sz="2400" dirty="0"/>
          </a:p>
        </p:txBody>
      </p:sp>
      <p:sp>
        <p:nvSpPr>
          <p:cNvPr id="21" name="Oval 20"/>
          <p:cNvSpPr/>
          <p:nvPr/>
        </p:nvSpPr>
        <p:spPr>
          <a:xfrm>
            <a:off x="4660187" y="2959537"/>
            <a:ext cx="738567" cy="709073"/>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400" dirty="0" smtClean="0"/>
              <a:t>S</a:t>
            </a:r>
            <a:endParaRPr lang="en-US" sz="2400" dirty="0"/>
          </a:p>
        </p:txBody>
      </p:sp>
      <p:sp>
        <p:nvSpPr>
          <p:cNvPr id="22" name="Oval 21"/>
          <p:cNvSpPr/>
          <p:nvPr/>
        </p:nvSpPr>
        <p:spPr>
          <a:xfrm>
            <a:off x="5513233" y="2959537"/>
            <a:ext cx="738567" cy="709073"/>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400" dirty="0" smtClean="0"/>
              <a:t>S</a:t>
            </a:r>
            <a:endParaRPr lang="en-US" sz="2400" dirty="0"/>
          </a:p>
        </p:txBody>
      </p:sp>
      <p:sp>
        <p:nvSpPr>
          <p:cNvPr id="24" name="TextBox 23"/>
          <p:cNvSpPr txBox="1"/>
          <p:nvPr/>
        </p:nvSpPr>
        <p:spPr>
          <a:xfrm>
            <a:off x="1746111" y="1453692"/>
            <a:ext cx="1830122" cy="461665"/>
          </a:xfrm>
          <a:prstGeom prst="rect">
            <a:avLst/>
          </a:prstGeom>
          <a:noFill/>
        </p:spPr>
        <p:txBody>
          <a:bodyPr wrap="square" rtlCol="0">
            <a:spAutoFit/>
          </a:bodyPr>
          <a:lstStyle/>
          <a:p>
            <a:r>
              <a:rPr lang="en-US" sz="2400" dirty="0" smtClean="0">
                <a:solidFill>
                  <a:schemeClr val="bg1"/>
                </a:solidFill>
              </a:rPr>
              <a:t>Asymmetric</a:t>
            </a:r>
            <a:endParaRPr lang="en-US" sz="2400" dirty="0">
              <a:solidFill>
                <a:schemeClr val="bg1"/>
              </a:solidFill>
            </a:endParaRPr>
          </a:p>
        </p:txBody>
      </p:sp>
      <p:cxnSp>
        <p:nvCxnSpPr>
          <p:cNvPr id="26" name="Straight Arrow Connector 25"/>
          <p:cNvCxnSpPr/>
          <p:nvPr/>
        </p:nvCxnSpPr>
        <p:spPr>
          <a:xfrm flipV="1">
            <a:off x="2652797" y="2264634"/>
            <a:ext cx="1123340" cy="661819"/>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flipV="1">
            <a:off x="3450379" y="2408161"/>
            <a:ext cx="501730" cy="517444"/>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flipH="1" flipV="1">
            <a:off x="4467414" y="2408161"/>
            <a:ext cx="437521" cy="478606"/>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flipH="1" flipV="1">
            <a:off x="4631883" y="2264634"/>
            <a:ext cx="1035052" cy="678490"/>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flipV="1">
            <a:off x="4175006" y="2408162"/>
            <a:ext cx="1" cy="473435"/>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8" name="Oval 47"/>
          <p:cNvSpPr/>
          <p:nvPr/>
        </p:nvSpPr>
        <p:spPr>
          <a:xfrm>
            <a:off x="3204663" y="4197201"/>
            <a:ext cx="738567" cy="678543"/>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400" dirty="0" smtClean="0"/>
              <a:t>S</a:t>
            </a:r>
            <a:r>
              <a:rPr lang="en-US" sz="2400" baseline="30000" dirty="0" smtClean="0"/>
              <a:t>2</a:t>
            </a:r>
            <a:endParaRPr lang="en-US" sz="2400" baseline="30000" dirty="0"/>
          </a:p>
        </p:txBody>
      </p:sp>
      <p:cxnSp>
        <p:nvCxnSpPr>
          <p:cNvPr id="51" name="Straight Connector 50"/>
          <p:cNvCxnSpPr/>
          <p:nvPr/>
        </p:nvCxnSpPr>
        <p:spPr>
          <a:xfrm>
            <a:off x="2135029" y="3949668"/>
            <a:ext cx="4040157" cy="407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flipH="1" flipV="1">
            <a:off x="3373339" y="3719436"/>
            <a:ext cx="101991" cy="406374"/>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52" name="Oval 51"/>
          <p:cNvSpPr/>
          <p:nvPr/>
        </p:nvSpPr>
        <p:spPr>
          <a:xfrm>
            <a:off x="5751386" y="4201375"/>
            <a:ext cx="738567" cy="678543"/>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400" dirty="0" smtClean="0"/>
              <a:t>S</a:t>
            </a:r>
            <a:r>
              <a:rPr lang="en-US" sz="2400" baseline="30000" dirty="0" smtClean="0"/>
              <a:t>2</a:t>
            </a:r>
            <a:endParaRPr lang="en-US" sz="2400" baseline="30000" dirty="0"/>
          </a:p>
        </p:txBody>
      </p:sp>
      <p:cxnSp>
        <p:nvCxnSpPr>
          <p:cNvPr id="53" name="Straight Arrow Connector 52"/>
          <p:cNvCxnSpPr/>
          <p:nvPr/>
        </p:nvCxnSpPr>
        <p:spPr>
          <a:xfrm flipH="1" flipV="1">
            <a:off x="5920062" y="3723610"/>
            <a:ext cx="101991" cy="406374"/>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54" name="Rounded Rectangle 53"/>
          <p:cNvSpPr/>
          <p:nvPr/>
        </p:nvSpPr>
        <p:spPr>
          <a:xfrm>
            <a:off x="540677" y="5920946"/>
            <a:ext cx="8122472" cy="62308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t>If bandwidth is to be increased, it </a:t>
            </a:r>
            <a:r>
              <a:rPr lang="en-US" sz="2000" i="1" u="sng" dirty="0" smtClean="0"/>
              <a:t>might</a:t>
            </a:r>
            <a:r>
              <a:rPr lang="en-US" sz="2000" dirty="0" smtClean="0"/>
              <a:t> be safest to do so via sidechains.</a:t>
            </a:r>
            <a:endParaRPr lang="en-US" sz="2000" dirty="0"/>
          </a:p>
        </p:txBody>
      </p:sp>
    </p:spTree>
    <p:extLst>
      <p:ext uri="{BB962C8B-B14F-4D97-AF65-F5344CB8AC3E}">
        <p14:creationId xmlns:p14="http://schemas.microsoft.com/office/powerpoint/2010/main" val="1135261791"/>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9099" y="361553"/>
            <a:ext cx="8229600" cy="1143000"/>
          </a:xfrm>
        </p:spPr>
        <p:txBody>
          <a:bodyPr>
            <a:noAutofit/>
          </a:bodyPr>
          <a:lstStyle/>
          <a:p>
            <a:r>
              <a:rPr lang="en-US" sz="7200" dirty="0" smtClean="0"/>
              <a:t>Part 4 - Fees</a:t>
            </a:r>
            <a:endParaRPr lang="en-US" sz="7200" dirty="0"/>
          </a:p>
        </p:txBody>
      </p:sp>
      <p:sp>
        <p:nvSpPr>
          <p:cNvPr id="3" name="Slide Number Placeholder 2"/>
          <p:cNvSpPr>
            <a:spLocks noGrp="1"/>
          </p:cNvSpPr>
          <p:nvPr>
            <p:ph type="sldNum" sz="quarter" idx="12"/>
          </p:nvPr>
        </p:nvSpPr>
        <p:spPr/>
        <p:txBody>
          <a:bodyPr/>
          <a:lstStyle/>
          <a:p>
            <a:fld id="{B2FC610D-FAE1-464C-9CF3-920562D0AD66}" type="slidenum">
              <a:rPr lang="en-US" smtClean="0"/>
              <a:t>88</a:t>
            </a:fld>
            <a:endParaRPr lang="en-US"/>
          </a:p>
        </p:txBody>
      </p:sp>
      <p:sp>
        <p:nvSpPr>
          <p:cNvPr id="9" name="Title 1"/>
          <p:cNvSpPr txBox="1">
            <a:spLocks/>
          </p:cNvSpPr>
          <p:nvPr/>
        </p:nvSpPr>
        <p:spPr>
          <a:xfrm>
            <a:off x="228600" y="5223165"/>
            <a:ext cx="8229600" cy="1143000"/>
          </a:xfrm>
          <a:prstGeom prst="rect">
            <a:avLst/>
          </a:prstGeom>
        </p:spPr>
        <p:txBody>
          <a:bodyPr vert="horz" lIns="91440" tIns="45720" rIns="91440" bIns="45720" rtlCol="0" anchor="ctr">
            <a:normAutofit fontScale="92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742950" indent="-742950" algn="l">
              <a:buFont typeface="+mj-lt"/>
              <a:buAutoNum type="arabicPeriod"/>
            </a:pPr>
            <a:r>
              <a:rPr lang="en-US" sz="3600" dirty="0" smtClean="0"/>
              <a:t>Under what conditions will revenues fall?</a:t>
            </a:r>
          </a:p>
          <a:p>
            <a:pPr marL="742950" indent="-742950" algn="l">
              <a:buFont typeface="+mj-lt"/>
              <a:buAutoNum type="arabicPeriod"/>
            </a:pPr>
            <a:r>
              <a:rPr lang="en-US" sz="3600" dirty="0" smtClean="0"/>
              <a:t>How can we prevent this?</a:t>
            </a:r>
            <a:endParaRPr lang="en-US" sz="3600" dirty="0"/>
          </a:p>
        </p:txBody>
      </p:sp>
      <p:pic>
        <p:nvPicPr>
          <p:cNvPr id="11" name="Picture 10"/>
          <p:cNvPicPr>
            <a:picLocks noChangeAspect="1"/>
          </p:cNvPicPr>
          <p:nvPr/>
        </p:nvPicPr>
        <p:blipFill>
          <a:blip r:embed="rId3"/>
          <a:stretch>
            <a:fillRect/>
          </a:stretch>
        </p:blipFill>
        <p:spPr>
          <a:xfrm>
            <a:off x="2362200" y="1679864"/>
            <a:ext cx="4267381" cy="32766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759015448"/>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Tx Fees – Beyond the Limits</a:t>
            </a:r>
            <a:endParaRPr lang="en-US" dirty="0"/>
          </a:p>
        </p:txBody>
      </p:sp>
      <p:sp>
        <p:nvSpPr>
          <p:cNvPr id="4" name="Slide Number Placeholder 3"/>
          <p:cNvSpPr>
            <a:spLocks noGrp="1"/>
          </p:cNvSpPr>
          <p:nvPr>
            <p:ph type="sldNum" sz="quarter" idx="12"/>
          </p:nvPr>
        </p:nvSpPr>
        <p:spPr/>
        <p:txBody>
          <a:bodyPr/>
          <a:lstStyle/>
          <a:p>
            <a:fld id="{B2FC610D-FAE1-464C-9CF3-920562D0AD66}" type="slidenum">
              <a:rPr lang="en-US" smtClean="0"/>
              <a:t>89</a:t>
            </a:fld>
            <a:endParaRPr lang="en-US"/>
          </a:p>
        </p:txBody>
      </p:sp>
      <p:pic>
        <p:nvPicPr>
          <p:cNvPr id="7" name="Picture 6"/>
          <p:cNvPicPr>
            <a:picLocks noChangeAspect="1"/>
          </p:cNvPicPr>
          <p:nvPr/>
        </p:nvPicPr>
        <p:blipFill>
          <a:blip r:embed="rId3"/>
          <a:stretch>
            <a:fillRect/>
          </a:stretch>
        </p:blipFill>
        <p:spPr>
          <a:xfrm>
            <a:off x="3231481" y="1752065"/>
            <a:ext cx="5480719" cy="3505200"/>
          </a:xfrm>
          <a:prstGeom prst="rect">
            <a:avLst/>
          </a:prstGeom>
          <a:ln>
            <a:noFill/>
          </a:ln>
          <a:effectLst>
            <a:outerShdw blurRad="292100" dist="139700" dir="2700000" algn="tl" rotWithShape="0">
              <a:srgbClr val="333333">
                <a:alpha val="65000"/>
              </a:srgbClr>
            </a:outerShdw>
          </a:effectLst>
        </p:spPr>
      </p:pic>
      <p:sp>
        <p:nvSpPr>
          <p:cNvPr id="8" name="Title 1"/>
          <p:cNvSpPr txBox="1">
            <a:spLocks/>
          </p:cNvSpPr>
          <p:nvPr/>
        </p:nvSpPr>
        <p:spPr>
          <a:xfrm>
            <a:off x="2514600" y="5852276"/>
            <a:ext cx="4953000" cy="799527"/>
          </a:xfrm>
          <a:prstGeom prst="rect">
            <a:avLst/>
          </a:prstGeom>
          <a:solidFill>
            <a:schemeClr val="bg1">
              <a:alpha val="83000"/>
            </a:schemeClr>
          </a:solidFill>
          <a:ln w="38100">
            <a:solidFill>
              <a:srgbClr val="FF0000"/>
            </a:solidFill>
          </a:ln>
        </p:spPr>
        <p:txBody>
          <a:bodyPr vert="horz" lIns="91440" tIns="45720" rIns="91440" bIns="45720" rtlCol="0" anchor="ctr">
            <a:normAutofit fontScale="850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200" dirty="0" smtClean="0"/>
              <a:t>What happens to mining, on </a:t>
            </a:r>
            <a:r>
              <a:rPr lang="en-US" sz="3200" dirty="0" err="1" smtClean="0"/>
              <a:t>mainchain</a:t>
            </a:r>
            <a:r>
              <a:rPr lang="en-US" sz="3200" dirty="0" smtClean="0"/>
              <a:t> Bitcoin?</a:t>
            </a:r>
            <a:endParaRPr lang="en-US" sz="3200" dirty="0"/>
          </a:p>
        </p:txBody>
      </p:sp>
      <p:pic>
        <p:nvPicPr>
          <p:cNvPr id="9" name="Picture 8"/>
          <p:cNvPicPr>
            <a:picLocks noChangeAspect="1"/>
          </p:cNvPicPr>
          <p:nvPr/>
        </p:nvPicPr>
        <p:blipFill>
          <a:blip r:embed="rId4"/>
          <a:stretch>
            <a:fillRect/>
          </a:stretch>
        </p:blipFill>
        <p:spPr>
          <a:xfrm>
            <a:off x="457200" y="1639174"/>
            <a:ext cx="2296886" cy="373098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09180831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38200"/>
            <a:ext cx="8229600" cy="1143000"/>
          </a:xfrm>
        </p:spPr>
        <p:txBody>
          <a:bodyPr>
            <a:noAutofit/>
          </a:bodyPr>
          <a:lstStyle/>
          <a:p>
            <a:r>
              <a:rPr lang="en-US" sz="6600" dirty="0" smtClean="0"/>
              <a:t>Part 1 – </a:t>
            </a:r>
            <a:r>
              <a:rPr lang="en-US" sz="6600" dirty="0" err="1" smtClean="0"/>
              <a:t>Blockchain</a:t>
            </a:r>
            <a:r>
              <a:rPr lang="en-US" sz="6600" dirty="0" smtClean="0"/>
              <a:t> Interactivity</a:t>
            </a:r>
            <a:endParaRPr lang="en-US" sz="6600" dirty="0"/>
          </a:p>
        </p:txBody>
      </p:sp>
      <p:sp>
        <p:nvSpPr>
          <p:cNvPr id="3" name="Rectangle 2"/>
          <p:cNvSpPr/>
          <p:nvPr/>
        </p:nvSpPr>
        <p:spPr>
          <a:xfrm>
            <a:off x="914400" y="2866995"/>
            <a:ext cx="6096000" cy="3416320"/>
          </a:xfrm>
          <a:prstGeom prst="rect">
            <a:avLst/>
          </a:prstGeom>
        </p:spPr>
        <p:txBody>
          <a:bodyPr wrap="square">
            <a:spAutoFit/>
          </a:bodyPr>
          <a:lstStyle/>
          <a:p>
            <a:pPr marL="742950" indent="-742950">
              <a:buAutoNum type="arabicPeriod"/>
            </a:pPr>
            <a:r>
              <a:rPr lang="en-US" sz="3600" dirty="0" smtClean="0"/>
              <a:t>How do sidechains affect Bitcoin?</a:t>
            </a:r>
          </a:p>
          <a:p>
            <a:pPr marL="742950" indent="-742950">
              <a:buAutoNum type="arabicPeriod"/>
            </a:pPr>
            <a:r>
              <a:rPr lang="en-US" sz="3600" dirty="0" smtClean="0"/>
              <a:t>How do we reduce / eliminate this?</a:t>
            </a:r>
          </a:p>
          <a:p>
            <a:pPr marL="742950" indent="-742950">
              <a:buAutoNum type="arabicPeriod"/>
            </a:pPr>
            <a:endParaRPr lang="en-US" sz="3600" dirty="0"/>
          </a:p>
          <a:p>
            <a:pPr marL="742950" indent="-742950">
              <a:buAutoNum type="arabicPeriod"/>
            </a:pPr>
            <a:endParaRPr lang="en-US" sz="3600" dirty="0"/>
          </a:p>
        </p:txBody>
      </p:sp>
      <p:sp>
        <p:nvSpPr>
          <p:cNvPr id="4" name="Slide Number Placeholder 3"/>
          <p:cNvSpPr>
            <a:spLocks noGrp="1"/>
          </p:cNvSpPr>
          <p:nvPr>
            <p:ph type="sldNum" sz="quarter" idx="12"/>
          </p:nvPr>
        </p:nvSpPr>
        <p:spPr/>
        <p:txBody>
          <a:bodyPr/>
          <a:lstStyle/>
          <a:p>
            <a:fld id="{B2FC610D-FAE1-464C-9CF3-920562D0AD66}" type="slidenum">
              <a:rPr lang="en-US" smtClean="0"/>
              <a:t>9</a:t>
            </a:fld>
            <a:endParaRPr lang="en-US"/>
          </a:p>
        </p:txBody>
      </p:sp>
    </p:spTree>
    <p:extLst>
      <p:ext uri="{BB962C8B-B14F-4D97-AF65-F5344CB8AC3E}">
        <p14:creationId xmlns:p14="http://schemas.microsoft.com/office/powerpoint/2010/main" val="142945947"/>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5400" dirty="0" smtClean="0"/>
              <a:t>Section Agenda</a:t>
            </a:r>
            <a:endParaRPr lang="en-US" sz="5400" dirty="0"/>
          </a:p>
        </p:txBody>
      </p:sp>
      <p:sp>
        <p:nvSpPr>
          <p:cNvPr id="3" name="Content Placeholder 2"/>
          <p:cNvSpPr>
            <a:spLocks noGrp="1"/>
          </p:cNvSpPr>
          <p:nvPr>
            <p:ph idx="1"/>
          </p:nvPr>
        </p:nvSpPr>
        <p:spPr>
          <a:xfrm>
            <a:off x="723900" y="1722437"/>
            <a:ext cx="7696200" cy="4525963"/>
          </a:xfrm>
        </p:spPr>
        <p:txBody>
          <a:bodyPr>
            <a:normAutofit/>
          </a:bodyPr>
          <a:lstStyle/>
          <a:p>
            <a:r>
              <a:rPr lang="en-US" dirty="0" smtClean="0"/>
              <a:t>Review / Assumptions (4)</a:t>
            </a:r>
          </a:p>
          <a:p>
            <a:pPr marL="0" indent="0">
              <a:buNone/>
            </a:pPr>
            <a:endParaRPr lang="en-US" dirty="0" smtClean="0"/>
          </a:p>
          <a:p>
            <a:pPr marL="514350" indent="-514350">
              <a:buFont typeface="+mj-lt"/>
              <a:buAutoNum type="arabicPeriod"/>
            </a:pPr>
            <a:r>
              <a:rPr lang="en-US" dirty="0" smtClean="0"/>
              <a:t>Three Different Perspectives (5)</a:t>
            </a:r>
          </a:p>
          <a:p>
            <a:pPr marL="514350" indent="-514350">
              <a:buFont typeface="+mj-lt"/>
              <a:buAutoNum type="arabicPeriod"/>
            </a:pPr>
            <a:r>
              <a:rPr lang="en-US" dirty="0" smtClean="0"/>
              <a:t>Bitcoin’s Transition (to Equilibrium) (3)</a:t>
            </a:r>
          </a:p>
          <a:p>
            <a:pPr marL="514350" indent="-514350">
              <a:buFont typeface="+mj-lt"/>
              <a:buAutoNum type="arabicPeriod"/>
            </a:pPr>
            <a:r>
              <a:rPr lang="en-US" dirty="0" smtClean="0"/>
              <a:t>The “Market” for Block-Access (15)</a:t>
            </a:r>
          </a:p>
          <a:p>
            <a:pPr marL="514350" indent="-514350">
              <a:buFont typeface="+mj-lt"/>
              <a:buAutoNum type="arabicPeriod"/>
            </a:pPr>
            <a:r>
              <a:rPr lang="en-US" dirty="0" smtClean="0"/>
              <a:t>Coase vs Folk -- Miner Coordination (9)</a:t>
            </a:r>
          </a:p>
          <a:p>
            <a:pPr marL="514350" indent="-514350">
              <a:buFont typeface="+mj-lt"/>
              <a:buAutoNum type="arabicPeriod"/>
            </a:pPr>
            <a:r>
              <a:rPr lang="en-US" dirty="0"/>
              <a:t>Demand Curve </a:t>
            </a:r>
            <a:r>
              <a:rPr lang="en-US" dirty="0" smtClean="0"/>
              <a:t>Calculus (8)</a:t>
            </a:r>
          </a:p>
          <a:p>
            <a:pPr marL="514350" indent="-514350">
              <a:buFont typeface="+mj-lt"/>
              <a:buAutoNum type="arabicPeriod"/>
            </a:pPr>
            <a:endParaRPr lang="en-US" dirty="0"/>
          </a:p>
        </p:txBody>
      </p:sp>
      <p:sp>
        <p:nvSpPr>
          <p:cNvPr id="4" name="Slide Number Placeholder 3"/>
          <p:cNvSpPr>
            <a:spLocks noGrp="1"/>
          </p:cNvSpPr>
          <p:nvPr>
            <p:ph type="sldNum" sz="quarter" idx="12"/>
          </p:nvPr>
        </p:nvSpPr>
        <p:spPr/>
        <p:txBody>
          <a:bodyPr/>
          <a:lstStyle/>
          <a:p>
            <a:fld id="{B2FC610D-FAE1-464C-9CF3-920562D0AD66}" type="slidenum">
              <a:rPr lang="en-US" smtClean="0"/>
              <a:t>90</a:t>
            </a:fld>
            <a:endParaRPr lang="en-US"/>
          </a:p>
        </p:txBody>
      </p:sp>
    </p:spTree>
    <p:extLst>
      <p:ext uri="{BB962C8B-B14F-4D97-AF65-F5344CB8AC3E}">
        <p14:creationId xmlns:p14="http://schemas.microsoft.com/office/powerpoint/2010/main" val="3239586758"/>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smtClean="0"/>
              <a:t>An </a:t>
            </a:r>
            <a:r>
              <a:rPr lang="en-US" b="1" i="1" u="sng" dirty="0" smtClean="0"/>
              <a:t>OLD</a:t>
            </a:r>
            <a:r>
              <a:rPr lang="en-US" dirty="0" smtClean="0"/>
              <a:t> Topic</a:t>
            </a:r>
            <a:endParaRPr lang="en-US" dirty="0"/>
          </a:p>
        </p:txBody>
      </p:sp>
      <p:sp>
        <p:nvSpPr>
          <p:cNvPr id="4" name="Slide Number Placeholder 3"/>
          <p:cNvSpPr>
            <a:spLocks noGrp="1"/>
          </p:cNvSpPr>
          <p:nvPr>
            <p:ph type="sldNum" sz="quarter" idx="12"/>
          </p:nvPr>
        </p:nvSpPr>
        <p:spPr/>
        <p:txBody>
          <a:bodyPr/>
          <a:lstStyle/>
          <a:p>
            <a:fld id="{B2FC610D-FAE1-464C-9CF3-920562D0AD66}" type="slidenum">
              <a:rPr lang="en-US" smtClean="0"/>
              <a:t>91</a:t>
            </a:fld>
            <a:endParaRPr lang="en-US"/>
          </a:p>
        </p:txBody>
      </p:sp>
      <p:pic>
        <p:nvPicPr>
          <p:cNvPr id="7" name="Picture 6"/>
          <p:cNvPicPr>
            <a:picLocks noChangeAspect="1"/>
          </p:cNvPicPr>
          <p:nvPr/>
        </p:nvPicPr>
        <p:blipFill>
          <a:blip r:embed="rId3"/>
          <a:stretch>
            <a:fillRect/>
          </a:stretch>
        </p:blipFill>
        <p:spPr>
          <a:xfrm>
            <a:off x="152400" y="1143000"/>
            <a:ext cx="8685035" cy="2743200"/>
          </a:xfrm>
          <a:prstGeom prst="rect">
            <a:avLst/>
          </a:prstGeom>
          <a:ln>
            <a:noFill/>
          </a:ln>
          <a:effectLst>
            <a:outerShdw blurRad="292100" dist="139700" dir="2700000" algn="tl" rotWithShape="0">
              <a:srgbClr val="333333">
                <a:alpha val="65000"/>
              </a:srgbClr>
            </a:outerShdw>
          </a:effectLst>
        </p:spPr>
      </p:pic>
      <p:sp>
        <p:nvSpPr>
          <p:cNvPr id="8" name="Rounded Rectangle 7"/>
          <p:cNvSpPr/>
          <p:nvPr/>
        </p:nvSpPr>
        <p:spPr>
          <a:xfrm>
            <a:off x="990600" y="2971800"/>
            <a:ext cx="1752600" cy="22860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a:off x="4475867" y="2781300"/>
            <a:ext cx="4268083" cy="22860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5943600" y="2971800"/>
            <a:ext cx="2971800" cy="22860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p:cNvPicPr>
            <a:picLocks noChangeAspect="1"/>
          </p:cNvPicPr>
          <p:nvPr/>
        </p:nvPicPr>
        <p:blipFill>
          <a:blip r:embed="rId4"/>
          <a:stretch>
            <a:fillRect/>
          </a:stretch>
        </p:blipFill>
        <p:spPr>
          <a:xfrm>
            <a:off x="76200" y="4267200"/>
            <a:ext cx="8911548" cy="1935957"/>
          </a:xfrm>
          <a:prstGeom prst="rect">
            <a:avLst/>
          </a:prstGeom>
          <a:ln>
            <a:noFill/>
          </a:ln>
          <a:effectLst>
            <a:outerShdw blurRad="292100" dist="139700" dir="2700000" algn="tl" rotWithShape="0">
              <a:srgbClr val="333333">
                <a:alpha val="65000"/>
              </a:srgbClr>
            </a:outerShdw>
          </a:effectLst>
        </p:spPr>
      </p:pic>
      <p:sp>
        <p:nvSpPr>
          <p:cNvPr id="12" name="Rounded Rectangle 11"/>
          <p:cNvSpPr/>
          <p:nvPr/>
        </p:nvSpPr>
        <p:spPr>
          <a:xfrm>
            <a:off x="5562600" y="5029200"/>
            <a:ext cx="3425148" cy="154577"/>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p:cNvSpPr/>
          <p:nvPr/>
        </p:nvSpPr>
        <p:spPr>
          <a:xfrm>
            <a:off x="2701835" y="5524500"/>
            <a:ext cx="5832566" cy="19050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p:cNvSpPr/>
          <p:nvPr/>
        </p:nvSpPr>
        <p:spPr>
          <a:xfrm>
            <a:off x="914400" y="5183777"/>
            <a:ext cx="7543800" cy="226423"/>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92006035"/>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(Worst Case) Assumptions</a:t>
            </a:r>
            <a:endParaRPr lang="en-US" dirty="0"/>
          </a:p>
        </p:txBody>
      </p:sp>
      <p:sp>
        <p:nvSpPr>
          <p:cNvPr id="3" name="Content Placeholder 2"/>
          <p:cNvSpPr>
            <a:spLocks noGrp="1"/>
          </p:cNvSpPr>
          <p:nvPr>
            <p:ph idx="1"/>
          </p:nvPr>
        </p:nvSpPr>
        <p:spPr>
          <a:xfrm>
            <a:off x="304800" y="1371600"/>
            <a:ext cx="8686800" cy="5105400"/>
          </a:xfrm>
        </p:spPr>
        <p:txBody>
          <a:bodyPr>
            <a:normAutofit/>
          </a:bodyPr>
          <a:lstStyle/>
          <a:p>
            <a:r>
              <a:rPr lang="en-US" dirty="0" smtClean="0"/>
              <a:t>That someone creates a sidechain of Bitcoin, with all economically-relevant limits removed.</a:t>
            </a:r>
          </a:p>
          <a:p>
            <a:r>
              <a:rPr lang="en-US" dirty="0" smtClean="0"/>
              <a:t>The sidechain txns are perceived as </a:t>
            </a:r>
            <a:r>
              <a:rPr lang="en-US" b="1" dirty="0" smtClean="0"/>
              <a:t>perfect substitutes</a:t>
            </a:r>
            <a:r>
              <a:rPr lang="en-US" dirty="0" smtClean="0"/>
              <a:t> for Bitcoin txns. </a:t>
            </a:r>
          </a:p>
          <a:p>
            <a:endParaRPr lang="en-US" dirty="0" smtClean="0"/>
          </a:p>
          <a:p>
            <a:endParaRPr lang="en-US" dirty="0" smtClean="0"/>
          </a:p>
          <a:p>
            <a:endParaRPr lang="en-US" dirty="0"/>
          </a:p>
          <a:p>
            <a:r>
              <a:rPr lang="en-US" dirty="0" smtClean="0"/>
              <a:t>This effectively removes Bitcoin’s limits.</a:t>
            </a:r>
          </a:p>
          <a:p>
            <a:r>
              <a:rPr lang="en-US" dirty="0" smtClean="0"/>
              <a:t>Reminder: Bitcoin Core not </a:t>
            </a:r>
            <a:r>
              <a:rPr lang="en-US" i="1" dirty="0" smtClean="0"/>
              <a:t>directly </a:t>
            </a:r>
            <a:r>
              <a:rPr lang="en-US" dirty="0" smtClean="0"/>
              <a:t>affected.</a:t>
            </a:r>
          </a:p>
        </p:txBody>
      </p:sp>
      <p:sp>
        <p:nvSpPr>
          <p:cNvPr id="4" name="Slide Number Placeholder 3"/>
          <p:cNvSpPr>
            <a:spLocks noGrp="1"/>
          </p:cNvSpPr>
          <p:nvPr>
            <p:ph type="sldNum" sz="quarter" idx="12"/>
          </p:nvPr>
        </p:nvSpPr>
        <p:spPr/>
        <p:txBody>
          <a:bodyPr/>
          <a:lstStyle/>
          <a:p>
            <a:fld id="{B2FC610D-FAE1-464C-9CF3-920562D0AD66}" type="slidenum">
              <a:rPr lang="en-US" smtClean="0"/>
              <a:t>92</a:t>
            </a:fld>
            <a:endParaRPr lang="en-US"/>
          </a:p>
        </p:txBody>
      </p:sp>
      <p:sp>
        <p:nvSpPr>
          <p:cNvPr id="5" name="Rectangle 4"/>
          <p:cNvSpPr/>
          <p:nvPr/>
        </p:nvSpPr>
        <p:spPr>
          <a:xfrm>
            <a:off x="1125123" y="4206290"/>
            <a:ext cx="609600" cy="533400"/>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4176886" y="3879229"/>
            <a:ext cx="1066800" cy="990600"/>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a:off x="737905" y="4047530"/>
            <a:ext cx="1333542" cy="850920"/>
          </a:xfrm>
          <a:prstGeom prst="round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3943020" y="3764929"/>
            <a:ext cx="4819980" cy="1219200"/>
          </a:xfrm>
          <a:prstGeom prst="roundRect">
            <a:avLst/>
          </a:prstGeom>
          <a:no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92D050"/>
              </a:solidFill>
            </a:endParaRPr>
          </a:p>
        </p:txBody>
      </p:sp>
      <p:sp>
        <p:nvSpPr>
          <p:cNvPr id="9" name="TextBox 8"/>
          <p:cNvSpPr txBox="1"/>
          <p:nvPr/>
        </p:nvSpPr>
        <p:spPr>
          <a:xfrm>
            <a:off x="538655" y="3585865"/>
            <a:ext cx="1532792" cy="461665"/>
          </a:xfrm>
          <a:prstGeom prst="rect">
            <a:avLst/>
          </a:prstGeom>
          <a:noFill/>
        </p:spPr>
        <p:txBody>
          <a:bodyPr wrap="none" rtlCol="0">
            <a:spAutoFit/>
          </a:bodyPr>
          <a:lstStyle/>
          <a:p>
            <a:r>
              <a:rPr lang="en-US" sz="2400" b="1" dirty="0" smtClean="0">
                <a:ln>
                  <a:solidFill>
                    <a:schemeClr val="tx1"/>
                  </a:solidFill>
                </a:ln>
                <a:solidFill>
                  <a:srgbClr val="FFC000"/>
                </a:solidFill>
              </a:rPr>
              <a:t>Mainchain</a:t>
            </a:r>
            <a:endParaRPr lang="en-US" b="1" dirty="0">
              <a:ln>
                <a:solidFill>
                  <a:schemeClr val="tx1"/>
                </a:solidFill>
              </a:ln>
              <a:solidFill>
                <a:srgbClr val="FFC000"/>
              </a:solidFill>
            </a:endParaRPr>
          </a:p>
        </p:txBody>
      </p:sp>
      <p:sp>
        <p:nvSpPr>
          <p:cNvPr id="10" name="TextBox 9"/>
          <p:cNvSpPr txBox="1"/>
          <p:nvPr/>
        </p:nvSpPr>
        <p:spPr>
          <a:xfrm>
            <a:off x="5804448" y="3352800"/>
            <a:ext cx="1535998" cy="461665"/>
          </a:xfrm>
          <a:prstGeom prst="rect">
            <a:avLst/>
          </a:prstGeom>
          <a:noFill/>
        </p:spPr>
        <p:txBody>
          <a:bodyPr wrap="none" rtlCol="0">
            <a:spAutoFit/>
          </a:bodyPr>
          <a:lstStyle/>
          <a:p>
            <a:r>
              <a:rPr lang="en-US" sz="2400" b="1" dirty="0" smtClean="0">
                <a:ln>
                  <a:solidFill>
                    <a:schemeClr val="tx1"/>
                  </a:solidFill>
                </a:ln>
                <a:solidFill>
                  <a:srgbClr val="92D050"/>
                </a:solidFill>
              </a:rPr>
              <a:t>Sidechains</a:t>
            </a:r>
            <a:endParaRPr lang="en-US" b="1" dirty="0">
              <a:ln>
                <a:solidFill>
                  <a:schemeClr val="tx1"/>
                </a:solidFill>
              </a:ln>
              <a:solidFill>
                <a:srgbClr val="92D050"/>
              </a:solidFill>
            </a:endParaRPr>
          </a:p>
        </p:txBody>
      </p:sp>
      <p:sp>
        <p:nvSpPr>
          <p:cNvPr id="11" name="Rectangle 10"/>
          <p:cNvSpPr/>
          <p:nvPr/>
        </p:nvSpPr>
        <p:spPr>
          <a:xfrm>
            <a:off x="5401434" y="4559427"/>
            <a:ext cx="310148" cy="264523"/>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5847441" y="4065546"/>
            <a:ext cx="544593" cy="799225"/>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6497164" y="4374529"/>
            <a:ext cx="528052" cy="457744"/>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7126630" y="4374529"/>
            <a:ext cx="528052" cy="457744"/>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1176076" y="4389025"/>
            <a:ext cx="457200" cy="90629"/>
          </a:xfrm>
          <a:prstGeom prst="rect">
            <a:avLst/>
          </a:prstGeom>
          <a:solidFill>
            <a:schemeClr val="accent1">
              <a:alpha val="40000"/>
            </a:schemeClr>
          </a:solidFill>
          <a:ln>
            <a:solidFill>
              <a:schemeClr val="accent1">
                <a:shade val="50000"/>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4299682" y="4329214"/>
            <a:ext cx="457200" cy="90629"/>
          </a:xfrm>
          <a:prstGeom prst="rect">
            <a:avLst/>
          </a:prstGeom>
          <a:solidFill>
            <a:schemeClr val="accent1">
              <a:alpha val="40000"/>
            </a:schemeClr>
          </a:solidFill>
          <a:ln>
            <a:solidFill>
              <a:schemeClr val="accent1">
                <a:shade val="50000"/>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5886747" y="4564427"/>
            <a:ext cx="457200" cy="90629"/>
          </a:xfrm>
          <a:prstGeom prst="rect">
            <a:avLst/>
          </a:prstGeom>
          <a:solidFill>
            <a:schemeClr val="accent1">
              <a:alpha val="40000"/>
            </a:schemeClr>
          </a:solidFill>
          <a:ln>
            <a:solidFill>
              <a:schemeClr val="accent1">
                <a:shade val="50000"/>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Connector 18"/>
          <p:cNvCxnSpPr>
            <a:stCxn id="15" idx="3"/>
          </p:cNvCxnSpPr>
          <p:nvPr/>
        </p:nvCxnSpPr>
        <p:spPr>
          <a:xfrm>
            <a:off x="1633276" y="4434340"/>
            <a:ext cx="915188" cy="29217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p:cNvCxnSpPr>
            <a:stCxn id="16" idx="1"/>
          </p:cNvCxnSpPr>
          <p:nvPr/>
        </p:nvCxnSpPr>
        <p:spPr>
          <a:xfrm flipH="1">
            <a:off x="2940854" y="4374529"/>
            <a:ext cx="1358828" cy="317159"/>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p:cNvCxnSpPr>
            <a:stCxn id="17" idx="1"/>
          </p:cNvCxnSpPr>
          <p:nvPr/>
        </p:nvCxnSpPr>
        <p:spPr>
          <a:xfrm flipH="1">
            <a:off x="3158239" y="4609742"/>
            <a:ext cx="2728508" cy="159614"/>
          </a:xfrm>
          <a:prstGeom prst="line">
            <a:avLst/>
          </a:prstGeom>
        </p:spPr>
        <p:style>
          <a:lnRef idx="1">
            <a:schemeClr val="accent1"/>
          </a:lnRef>
          <a:fillRef idx="0">
            <a:schemeClr val="accent1"/>
          </a:fillRef>
          <a:effectRef idx="0">
            <a:schemeClr val="accent1"/>
          </a:effectRef>
          <a:fontRef idx="minor">
            <a:schemeClr val="tx1"/>
          </a:fontRef>
        </p:style>
      </p:cxnSp>
      <p:sp>
        <p:nvSpPr>
          <p:cNvPr id="29" name="Rectangle 28"/>
          <p:cNvSpPr/>
          <p:nvPr/>
        </p:nvSpPr>
        <p:spPr>
          <a:xfrm>
            <a:off x="2616413" y="4736186"/>
            <a:ext cx="457200" cy="906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p:cNvSpPr txBox="1"/>
          <p:nvPr/>
        </p:nvSpPr>
        <p:spPr>
          <a:xfrm>
            <a:off x="2340318" y="4251778"/>
            <a:ext cx="1171796" cy="369332"/>
          </a:xfrm>
          <a:prstGeom prst="rect">
            <a:avLst/>
          </a:prstGeom>
          <a:noFill/>
        </p:spPr>
        <p:txBody>
          <a:bodyPr wrap="none" rtlCol="0">
            <a:spAutoFit/>
          </a:bodyPr>
          <a:lstStyle/>
          <a:p>
            <a:r>
              <a:rPr lang="en-US" i="1" dirty="0" smtClean="0"/>
              <a:t>indifferent</a:t>
            </a:r>
            <a:endParaRPr lang="en-US" i="1" dirty="0"/>
          </a:p>
        </p:txBody>
      </p:sp>
      <p:sp>
        <p:nvSpPr>
          <p:cNvPr id="32" name="Rectangle 31"/>
          <p:cNvSpPr/>
          <p:nvPr/>
        </p:nvSpPr>
        <p:spPr>
          <a:xfrm>
            <a:off x="7793122" y="4020230"/>
            <a:ext cx="422397" cy="799225"/>
          </a:xfrm>
          <a:prstGeom prst="rect">
            <a:avLst/>
          </a:prstGeom>
          <a:noFill/>
          <a:ln w="57150">
            <a:solidFill>
              <a:schemeClr val="tx1">
                <a:alpha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8331046" y="4557287"/>
            <a:ext cx="310148" cy="264523"/>
          </a:xfrm>
          <a:prstGeom prst="rect">
            <a:avLst/>
          </a:prstGeom>
          <a:noFill/>
          <a:ln w="57150">
            <a:solidFill>
              <a:schemeClr val="tx1">
                <a:alpha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66248959"/>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smtClean="0"/>
              <a:t>Fees = Security</a:t>
            </a:r>
            <a:endParaRPr lang="en-US" dirty="0"/>
          </a:p>
        </p:txBody>
      </p:sp>
      <p:sp>
        <p:nvSpPr>
          <p:cNvPr id="4" name="Slide Number Placeholder 3"/>
          <p:cNvSpPr>
            <a:spLocks noGrp="1"/>
          </p:cNvSpPr>
          <p:nvPr>
            <p:ph type="sldNum" sz="quarter" idx="12"/>
          </p:nvPr>
        </p:nvSpPr>
        <p:spPr/>
        <p:txBody>
          <a:bodyPr/>
          <a:lstStyle/>
          <a:p>
            <a:fld id="{B2FC610D-FAE1-464C-9CF3-920562D0AD66}" type="slidenum">
              <a:rPr lang="en-US" smtClean="0"/>
              <a:t>93</a:t>
            </a:fld>
            <a:endParaRPr lang="en-US"/>
          </a:p>
        </p:txBody>
      </p:sp>
      <p:pic>
        <p:nvPicPr>
          <p:cNvPr id="6" name="Picture 5"/>
          <p:cNvPicPr>
            <a:picLocks noChangeAspect="1"/>
          </p:cNvPicPr>
          <p:nvPr/>
        </p:nvPicPr>
        <p:blipFill>
          <a:blip r:embed="rId3"/>
          <a:stretch>
            <a:fillRect/>
          </a:stretch>
        </p:blipFill>
        <p:spPr>
          <a:xfrm>
            <a:off x="76200" y="1219200"/>
            <a:ext cx="8984832" cy="3276600"/>
          </a:xfrm>
          <a:prstGeom prst="rect">
            <a:avLst/>
          </a:prstGeom>
          <a:ln>
            <a:noFill/>
          </a:ln>
          <a:effectLst>
            <a:outerShdw blurRad="292100" dist="139700" dir="2700000" algn="tl" rotWithShape="0">
              <a:srgbClr val="333333">
                <a:alpha val="65000"/>
              </a:srgbClr>
            </a:outerShdw>
          </a:effectLst>
        </p:spPr>
      </p:pic>
      <p:pic>
        <p:nvPicPr>
          <p:cNvPr id="2050" name="Picture 2" descr="blockchai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4917557"/>
            <a:ext cx="4572000" cy="158115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7" name="TextBox 6"/>
              <p:cNvSpPr txBox="1"/>
              <p:nvPr/>
            </p:nvSpPr>
            <p:spPr>
              <a:xfrm>
                <a:off x="4699000" y="5746532"/>
                <a:ext cx="4445000" cy="369332"/>
              </a:xfrm>
              <a:prstGeom prst="rect">
                <a:avLst/>
              </a:prstGeom>
              <a:noFill/>
            </p:spPr>
            <p:txBody>
              <a:bodyPr wrap="square" lIns="0" tIns="0" rIns="0" bIns="0" rtlCol="0">
                <a:spAutoFit/>
              </a:bodyPr>
              <a:lstStyle/>
              <a:p>
                <a:r>
                  <a:rPr lang="en-US" sz="2400" b="0" dirty="0" smtClean="0"/>
                  <a:t>Rewrite Cost = </a:t>
                </a:r>
                <a14:m>
                  <m:oMath xmlns:m="http://schemas.openxmlformats.org/officeDocument/2006/math">
                    <m:r>
                      <m:rPr>
                        <m:sty m:val="p"/>
                      </m:rPr>
                      <a:rPr lang="en-US" sz="2400" b="0" i="0" smtClean="0">
                        <a:latin typeface="Cambria Math" panose="02040503050406030204" pitchFamily="18" charset="0"/>
                      </a:rPr>
                      <m:t>Subsid</m:t>
                    </m:r>
                    <m:r>
                      <a:rPr lang="en-US" sz="2400" b="0" i="1" smtClean="0">
                        <a:latin typeface="Cambria Math" panose="02040503050406030204" pitchFamily="18" charset="0"/>
                      </a:rPr>
                      <m:t>𝑦</m:t>
                    </m:r>
                    <m:r>
                      <a:rPr lang="en-US" sz="2400" b="0" i="1" smtClean="0">
                        <a:latin typeface="Cambria Math" panose="02040503050406030204" pitchFamily="18" charset="0"/>
                      </a:rPr>
                      <m:t>+</m:t>
                    </m:r>
                    <m:nary>
                      <m:naryPr>
                        <m:chr m:val="∑"/>
                        <m:subHide m:val="on"/>
                        <m:supHide m:val="on"/>
                        <m:ctrlPr>
                          <a:rPr lang="en-US" sz="2400" b="0" i="1" smtClean="0">
                            <a:latin typeface="Cambria Math"/>
                          </a:rPr>
                        </m:ctrlPr>
                      </m:naryPr>
                      <m:sub/>
                      <m:sup/>
                      <m:e>
                        <m:r>
                          <a:rPr lang="en-US" sz="2400" b="0" i="1" smtClean="0">
                            <a:latin typeface="Cambria Math" panose="02040503050406030204" pitchFamily="18" charset="0"/>
                          </a:rPr>
                          <m:t>𝐹𝑒𝑒𝑠</m:t>
                        </m:r>
                      </m:e>
                    </m:nary>
                  </m:oMath>
                </a14:m>
                <a:endParaRPr lang="en-US" sz="2400" dirty="0"/>
              </a:p>
            </p:txBody>
          </p:sp>
        </mc:Choice>
        <mc:Fallback xmlns="">
          <p:sp>
            <p:nvSpPr>
              <p:cNvPr id="7" name="TextBox 6"/>
              <p:cNvSpPr txBox="1">
                <a:spLocks noRot="1" noChangeAspect="1" noMove="1" noResize="1" noEditPoints="1" noAdjustHandles="1" noChangeArrowheads="1" noChangeShapeType="1" noTextEdit="1"/>
              </p:cNvSpPr>
              <p:nvPr/>
            </p:nvSpPr>
            <p:spPr>
              <a:xfrm>
                <a:off x="4699000" y="5746532"/>
                <a:ext cx="4445000" cy="369332"/>
              </a:xfrm>
              <a:prstGeom prst="rect">
                <a:avLst/>
              </a:prstGeom>
              <a:blipFill rotWithShape="0">
                <a:blip r:embed="rId5"/>
                <a:stretch>
                  <a:fillRect l="-4252" t="-178333" r="-3018" b="-26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5162238" y="6169580"/>
                <a:ext cx="3124200" cy="369332"/>
              </a:xfrm>
              <a:prstGeom prst="rect">
                <a:avLst/>
              </a:prstGeom>
              <a:noFill/>
            </p:spPr>
            <p:txBody>
              <a:bodyPr wrap="square" lIns="0" tIns="0" rIns="0" bIns="0" rtlCol="0">
                <a:spAutoFit/>
              </a:bodyPr>
              <a:lstStyle/>
              <a:p>
                <a:r>
                  <a:rPr lang="en-US" sz="2400" dirty="0" err="1" smtClean="0"/>
                  <a:t>DoS</a:t>
                </a:r>
                <a:r>
                  <a:rPr lang="en-US" sz="2400" b="0" dirty="0" smtClean="0"/>
                  <a:t> Cost = </a:t>
                </a:r>
                <a14:m>
                  <m:oMath xmlns:m="http://schemas.openxmlformats.org/officeDocument/2006/math">
                    <m:nary>
                      <m:naryPr>
                        <m:chr m:val="∑"/>
                        <m:subHide m:val="on"/>
                        <m:supHide m:val="on"/>
                        <m:ctrlPr>
                          <a:rPr lang="en-US" sz="2400" b="0" i="1" smtClean="0">
                            <a:latin typeface="Cambria Math"/>
                          </a:rPr>
                        </m:ctrlPr>
                      </m:naryPr>
                      <m:sub/>
                      <m:sup/>
                      <m:e>
                        <m:r>
                          <a:rPr lang="en-US" sz="2400" b="0" i="1" smtClean="0">
                            <a:latin typeface="Cambria Math" panose="02040503050406030204" pitchFamily="18" charset="0"/>
                          </a:rPr>
                          <m:t>𝐹𝑒𝑒𝑠</m:t>
                        </m:r>
                      </m:e>
                    </m:nary>
                  </m:oMath>
                </a14:m>
                <a:endParaRPr lang="en-US" sz="2400" dirty="0"/>
              </a:p>
            </p:txBody>
          </p:sp>
        </mc:Choice>
        <mc:Fallback xmlns="">
          <p:sp>
            <p:nvSpPr>
              <p:cNvPr id="8" name="TextBox 7"/>
              <p:cNvSpPr txBox="1">
                <a:spLocks noRot="1" noChangeAspect="1" noMove="1" noResize="1" noEditPoints="1" noAdjustHandles="1" noChangeArrowheads="1" noChangeShapeType="1" noTextEdit="1"/>
              </p:cNvSpPr>
              <p:nvPr/>
            </p:nvSpPr>
            <p:spPr>
              <a:xfrm>
                <a:off x="5162238" y="6169580"/>
                <a:ext cx="3124200" cy="369332"/>
              </a:xfrm>
              <a:prstGeom prst="rect">
                <a:avLst/>
              </a:prstGeom>
              <a:blipFill rotWithShape="0">
                <a:blip r:embed="rId6"/>
                <a:stretch>
                  <a:fillRect l="-6055" t="-173770" b="-255738"/>
                </a:stretch>
              </a:blipFill>
            </p:spPr>
            <p:txBody>
              <a:bodyPr/>
              <a:lstStyle/>
              <a:p>
                <a:r>
                  <a:rPr lang="en-US">
                    <a:noFill/>
                  </a:rPr>
                  <a:t> </a:t>
                </a:r>
              </a:p>
            </p:txBody>
          </p:sp>
        </mc:Fallback>
      </mc:AlternateContent>
    </p:spTree>
    <p:extLst>
      <p:ext uri="{BB962C8B-B14F-4D97-AF65-F5344CB8AC3E}">
        <p14:creationId xmlns:p14="http://schemas.microsoft.com/office/powerpoint/2010/main" val="1408573437"/>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lstStyle/>
          <a:p>
            <a:r>
              <a:rPr lang="en-US" dirty="0" smtClean="0"/>
              <a:t>(Alternative) Assumptions</a:t>
            </a:r>
            <a:endParaRPr lang="en-US" dirty="0"/>
          </a:p>
        </p:txBody>
      </p:sp>
      <p:sp>
        <p:nvSpPr>
          <p:cNvPr id="4" name="Slide Number Placeholder 3"/>
          <p:cNvSpPr>
            <a:spLocks noGrp="1"/>
          </p:cNvSpPr>
          <p:nvPr>
            <p:ph type="sldNum" sz="quarter" idx="12"/>
          </p:nvPr>
        </p:nvSpPr>
        <p:spPr/>
        <p:txBody>
          <a:bodyPr/>
          <a:lstStyle/>
          <a:p>
            <a:fld id="{B2FC610D-FAE1-464C-9CF3-920562D0AD66}" type="slidenum">
              <a:rPr lang="en-US" smtClean="0"/>
              <a:t>94</a:t>
            </a:fld>
            <a:endParaRPr lang="en-US"/>
          </a:p>
        </p:txBody>
      </p:sp>
      <p:pic>
        <p:nvPicPr>
          <p:cNvPr id="21" name="Picture 20"/>
          <p:cNvPicPr>
            <a:picLocks noChangeAspect="1"/>
          </p:cNvPicPr>
          <p:nvPr/>
        </p:nvPicPr>
        <p:blipFill>
          <a:blip r:embed="rId3"/>
          <a:stretch>
            <a:fillRect/>
          </a:stretch>
        </p:blipFill>
        <p:spPr>
          <a:xfrm>
            <a:off x="304800" y="4724400"/>
            <a:ext cx="8691627" cy="1752600"/>
          </a:xfrm>
          <a:prstGeom prst="rect">
            <a:avLst/>
          </a:prstGeom>
        </p:spPr>
      </p:pic>
      <p:graphicFrame>
        <p:nvGraphicFramePr>
          <p:cNvPr id="23" name="Table 22"/>
          <p:cNvGraphicFramePr>
            <a:graphicFrameLocks noGrp="1"/>
          </p:cNvGraphicFramePr>
          <p:nvPr>
            <p:extLst>
              <p:ext uri="{D42A27DB-BD31-4B8C-83A1-F6EECF244321}">
                <p14:modId xmlns:p14="http://schemas.microsoft.com/office/powerpoint/2010/main" val="2682739376"/>
              </p:ext>
            </p:extLst>
          </p:nvPr>
        </p:nvGraphicFramePr>
        <p:xfrm>
          <a:off x="383413" y="1392289"/>
          <a:ext cx="8534400" cy="2926882"/>
        </p:xfrm>
        <a:graphic>
          <a:graphicData uri="http://schemas.openxmlformats.org/drawingml/2006/table">
            <a:tbl>
              <a:tblPr firstRow="1" bandRow="1">
                <a:tableStyleId>{5C22544A-7EE6-4342-B048-85BDC9FD1C3A}</a:tableStyleId>
              </a:tblPr>
              <a:tblGrid>
                <a:gridCol w="2513855"/>
                <a:gridCol w="2831060"/>
                <a:gridCol w="3189485"/>
              </a:tblGrid>
              <a:tr h="433053">
                <a:tc>
                  <a:txBody>
                    <a:bodyPr/>
                    <a:lstStyle/>
                    <a:p>
                      <a:pPr algn="ctr"/>
                      <a:r>
                        <a:rPr lang="en-US" sz="2800" dirty="0" smtClean="0"/>
                        <a:t>Characteristic</a:t>
                      </a:r>
                      <a:endParaRPr lang="en-US" dirty="0"/>
                    </a:p>
                  </a:txBody>
                  <a:tcPr/>
                </a:tc>
                <a:tc>
                  <a:txBody>
                    <a:bodyPr/>
                    <a:lstStyle/>
                    <a:p>
                      <a:pPr algn="ctr"/>
                      <a:r>
                        <a:rPr lang="en-US" sz="2400" dirty="0" smtClean="0"/>
                        <a:t>SC Demand</a:t>
                      </a:r>
                      <a:r>
                        <a:rPr lang="en-US" sz="2400" baseline="0" dirty="0" smtClean="0"/>
                        <a:t> </a:t>
                      </a:r>
                      <a:r>
                        <a:rPr lang="en-US" sz="2400" dirty="0" smtClean="0"/>
                        <a:t>Affects</a:t>
                      </a:r>
                      <a:r>
                        <a:rPr lang="en-US" sz="2400" baseline="0" dirty="0" smtClean="0"/>
                        <a:t> Mainchain...</a:t>
                      </a:r>
                      <a:endParaRPr lang="en-US" sz="2400" dirty="0"/>
                    </a:p>
                  </a:txBody>
                  <a:tcPr/>
                </a:tc>
                <a:tc>
                  <a:txBody>
                    <a:bodyPr/>
                    <a:lstStyle/>
                    <a:p>
                      <a:pPr algn="ctr"/>
                      <a:r>
                        <a:rPr lang="en-US" sz="2400" dirty="0" smtClean="0"/>
                        <a:t>Total Ecosystem Effect</a:t>
                      </a:r>
                      <a:endParaRPr lang="en-US" sz="2400" dirty="0"/>
                    </a:p>
                  </a:txBody>
                  <a:tcPr/>
                </a:tc>
              </a:tr>
              <a:tr h="854242">
                <a:tc>
                  <a:txBody>
                    <a:bodyPr/>
                    <a:lstStyle/>
                    <a:p>
                      <a:r>
                        <a:rPr lang="en-US" sz="2800" b="1" dirty="0" smtClean="0"/>
                        <a:t>Substitutes</a:t>
                      </a:r>
                      <a:endParaRPr lang="en-US" sz="2800" b="1" dirty="0"/>
                    </a:p>
                  </a:txBody>
                  <a:tcPr anchor="ctr"/>
                </a:tc>
                <a:tc>
                  <a:txBody>
                    <a:bodyPr/>
                    <a:lstStyle/>
                    <a:p>
                      <a:r>
                        <a:rPr lang="en-US" dirty="0" smtClean="0"/>
                        <a:t>…by </a:t>
                      </a:r>
                      <a:r>
                        <a:rPr lang="en-US" sz="2400" b="1" dirty="0" smtClean="0">
                          <a:solidFill>
                            <a:srgbClr val="FF0000"/>
                          </a:solidFill>
                        </a:rPr>
                        <a:t>removing</a:t>
                      </a:r>
                      <a:r>
                        <a:rPr lang="en-US" sz="2000" dirty="0" smtClean="0"/>
                        <a:t> </a:t>
                      </a:r>
                      <a:r>
                        <a:rPr lang="en-US" dirty="0" smtClean="0"/>
                        <a:t>need for a BTC tx.</a:t>
                      </a:r>
                      <a:endParaRPr lang="en-US" dirty="0"/>
                    </a:p>
                  </a:txBody>
                  <a:tcPr anchor="ctr"/>
                </a:tc>
                <a:tc>
                  <a:txBody>
                    <a:bodyPr/>
                    <a:lstStyle/>
                    <a:p>
                      <a:pPr algn="ctr"/>
                      <a:r>
                        <a:rPr lang="en-US" sz="4000" b="1" dirty="0" smtClean="0">
                          <a:ln>
                            <a:solidFill>
                              <a:schemeClr val="tx1"/>
                            </a:solidFill>
                          </a:ln>
                          <a:solidFill>
                            <a:srgbClr val="FFFF00"/>
                          </a:solidFill>
                        </a:rPr>
                        <a:t>?</a:t>
                      </a:r>
                      <a:endParaRPr lang="en-US" sz="4000" b="1" dirty="0">
                        <a:ln>
                          <a:solidFill>
                            <a:schemeClr val="tx1"/>
                          </a:solidFill>
                        </a:ln>
                        <a:solidFill>
                          <a:srgbClr val="FFFF00"/>
                        </a:solidFill>
                      </a:endParaRPr>
                    </a:p>
                  </a:txBody>
                  <a:tcPr anchor="ctr"/>
                </a:tc>
              </a:tr>
              <a:tr h="433053">
                <a:tc>
                  <a:txBody>
                    <a:bodyPr/>
                    <a:lstStyle/>
                    <a:p>
                      <a:r>
                        <a:rPr lang="en-US" sz="2800" b="1" dirty="0" smtClean="0"/>
                        <a:t>Independent</a:t>
                      </a:r>
                      <a:endParaRPr lang="en-US" sz="2800" b="1" dirty="0"/>
                    </a:p>
                  </a:txBody>
                  <a:tcPr anchor="ctr"/>
                </a:tc>
                <a:tc>
                  <a:txBody>
                    <a:bodyPr/>
                    <a:lstStyle/>
                    <a:p>
                      <a:r>
                        <a:rPr lang="en-US" dirty="0" smtClean="0"/>
                        <a:t>…(not at all).</a:t>
                      </a:r>
                      <a:endParaRPr lang="en-US" dirty="0"/>
                    </a:p>
                  </a:txBody>
                  <a:tcPr anchor="ctr"/>
                </a:tc>
                <a:tc>
                  <a:txBody>
                    <a:bodyPr/>
                    <a:lstStyle/>
                    <a:p>
                      <a:r>
                        <a:rPr lang="en-US" sz="2800" b="1" dirty="0" smtClean="0">
                          <a:ln>
                            <a:solidFill>
                              <a:schemeClr val="tx1"/>
                            </a:solidFill>
                          </a:ln>
                          <a:solidFill>
                            <a:srgbClr val="92D050"/>
                          </a:solidFill>
                        </a:rPr>
                        <a:t>Good </a:t>
                      </a:r>
                      <a:r>
                        <a:rPr lang="en-US" dirty="0" smtClean="0"/>
                        <a:t>– Increases Total</a:t>
                      </a:r>
                      <a:r>
                        <a:rPr lang="en-US" baseline="0" dirty="0" smtClean="0"/>
                        <a:t> Fees.</a:t>
                      </a:r>
                      <a:endParaRPr lang="en-US" dirty="0"/>
                    </a:p>
                  </a:txBody>
                  <a:tcPr anchor="ctr"/>
                </a:tc>
              </a:tr>
              <a:tr h="533901">
                <a:tc>
                  <a:txBody>
                    <a:bodyPr/>
                    <a:lstStyle/>
                    <a:p>
                      <a:r>
                        <a:rPr lang="en-US" sz="2800" b="1" dirty="0" smtClean="0"/>
                        <a:t>Compliments</a:t>
                      </a:r>
                      <a:endParaRPr lang="en-US" sz="2800" b="1" dirty="0"/>
                    </a:p>
                  </a:txBody>
                  <a:tcPr anchor="ctr"/>
                </a:tc>
                <a:tc>
                  <a:txBody>
                    <a:bodyPr/>
                    <a:lstStyle/>
                    <a:p>
                      <a:r>
                        <a:rPr lang="en-US" dirty="0" smtClean="0"/>
                        <a:t>…by </a:t>
                      </a:r>
                      <a:r>
                        <a:rPr lang="en-US" sz="2400" b="1" dirty="0" smtClean="0">
                          <a:solidFill>
                            <a:srgbClr val="00B050"/>
                          </a:solidFill>
                        </a:rPr>
                        <a:t>inducing</a:t>
                      </a:r>
                      <a:r>
                        <a:rPr lang="en-US" dirty="0" smtClean="0"/>
                        <a:t> need</a:t>
                      </a:r>
                      <a:r>
                        <a:rPr lang="en-US" baseline="0" dirty="0" smtClean="0"/>
                        <a:t> for a BTC tx.</a:t>
                      </a:r>
                      <a:endParaRPr lang="en-US"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b="1" dirty="0" smtClean="0">
                          <a:ln>
                            <a:solidFill>
                              <a:schemeClr val="tx1"/>
                            </a:solidFill>
                          </a:ln>
                          <a:solidFill>
                            <a:srgbClr val="92D050"/>
                          </a:solidFill>
                        </a:rPr>
                        <a:t>Great ! </a:t>
                      </a:r>
                      <a:r>
                        <a:rPr lang="en-US" dirty="0" smtClean="0"/>
                        <a:t>– Increases</a:t>
                      </a:r>
                      <a:r>
                        <a:rPr lang="en-US" baseline="0" dirty="0" smtClean="0"/>
                        <a:t> </a:t>
                      </a:r>
                      <a:r>
                        <a:rPr lang="en-US" dirty="0" smtClean="0"/>
                        <a:t>Fees 2x</a:t>
                      </a:r>
                      <a:r>
                        <a:rPr lang="en-US" baseline="0" dirty="0" smtClean="0"/>
                        <a:t>.</a:t>
                      </a:r>
                      <a:endParaRPr lang="en-US" dirty="0" smtClean="0"/>
                    </a:p>
                  </a:txBody>
                  <a:tcPr anchor="ctr"/>
                </a:tc>
              </a:tr>
            </a:tbl>
          </a:graphicData>
        </a:graphic>
      </p:graphicFrame>
      <p:sp>
        <p:nvSpPr>
          <p:cNvPr id="24" name="TextBox 23"/>
          <p:cNvSpPr txBox="1"/>
          <p:nvPr/>
        </p:nvSpPr>
        <p:spPr>
          <a:xfrm>
            <a:off x="2590800" y="5105400"/>
            <a:ext cx="397866" cy="646331"/>
          </a:xfrm>
          <a:prstGeom prst="rect">
            <a:avLst/>
          </a:prstGeom>
          <a:noFill/>
        </p:spPr>
        <p:txBody>
          <a:bodyPr wrap="none" rtlCol="0">
            <a:spAutoFit/>
          </a:bodyPr>
          <a:lstStyle/>
          <a:p>
            <a:r>
              <a:rPr lang="en-US" sz="3600" b="1" dirty="0" smtClean="0"/>
              <a:t>?</a:t>
            </a:r>
            <a:endParaRPr lang="en-US" b="1" dirty="0"/>
          </a:p>
        </p:txBody>
      </p:sp>
    </p:spTree>
    <p:extLst>
      <p:ext uri="{BB962C8B-B14F-4D97-AF65-F5344CB8AC3E}">
        <p14:creationId xmlns:p14="http://schemas.microsoft.com/office/powerpoint/2010/main" val="3467579357"/>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5400" dirty="0" smtClean="0"/>
              <a:t>Section Agenda</a:t>
            </a:r>
            <a:endParaRPr lang="en-US" sz="5400" dirty="0"/>
          </a:p>
        </p:txBody>
      </p:sp>
      <p:sp>
        <p:nvSpPr>
          <p:cNvPr id="3" name="Content Placeholder 2"/>
          <p:cNvSpPr>
            <a:spLocks noGrp="1"/>
          </p:cNvSpPr>
          <p:nvPr>
            <p:ph idx="1"/>
          </p:nvPr>
        </p:nvSpPr>
        <p:spPr>
          <a:xfrm>
            <a:off x="723900" y="1722437"/>
            <a:ext cx="7696200" cy="4525963"/>
          </a:xfrm>
        </p:spPr>
        <p:txBody>
          <a:bodyPr>
            <a:normAutofit/>
          </a:bodyPr>
          <a:lstStyle/>
          <a:p>
            <a:r>
              <a:rPr lang="en-US" dirty="0" smtClean="0"/>
              <a:t>Review / Assumptions (Completed)</a:t>
            </a:r>
          </a:p>
          <a:p>
            <a:pPr marL="0" indent="0">
              <a:buNone/>
            </a:pPr>
            <a:endParaRPr lang="en-US" dirty="0" smtClean="0"/>
          </a:p>
          <a:p>
            <a:pPr marL="514350" indent="-514350">
              <a:buFont typeface="+mj-lt"/>
              <a:buAutoNum type="arabicPeriod"/>
            </a:pPr>
            <a:r>
              <a:rPr lang="en-US" dirty="0" smtClean="0"/>
              <a:t>Three Different Perspectives (5)</a:t>
            </a:r>
          </a:p>
          <a:p>
            <a:pPr marL="514350" indent="-514350">
              <a:buFont typeface="+mj-lt"/>
              <a:buAutoNum type="arabicPeriod"/>
            </a:pPr>
            <a:r>
              <a:rPr lang="en-US" dirty="0" smtClean="0"/>
              <a:t>Bitcoin’s Transition (to Equilibrium) (3)</a:t>
            </a:r>
          </a:p>
          <a:p>
            <a:pPr marL="514350" indent="-514350">
              <a:buFont typeface="+mj-lt"/>
              <a:buAutoNum type="arabicPeriod"/>
            </a:pPr>
            <a:r>
              <a:rPr lang="en-US" dirty="0" smtClean="0"/>
              <a:t>The “Market” for Block-Access (15)</a:t>
            </a:r>
          </a:p>
          <a:p>
            <a:pPr marL="514350" indent="-514350">
              <a:buFont typeface="+mj-lt"/>
              <a:buAutoNum type="arabicPeriod"/>
            </a:pPr>
            <a:r>
              <a:rPr lang="en-US" dirty="0" smtClean="0"/>
              <a:t>Coase vs Folk -- Miner Coordination (9)</a:t>
            </a:r>
          </a:p>
          <a:p>
            <a:pPr marL="514350" indent="-514350">
              <a:buFont typeface="+mj-lt"/>
              <a:buAutoNum type="arabicPeriod"/>
            </a:pPr>
            <a:r>
              <a:rPr lang="en-US" dirty="0"/>
              <a:t>Demand Curve </a:t>
            </a:r>
            <a:r>
              <a:rPr lang="en-US" dirty="0" smtClean="0"/>
              <a:t>Calculus (8)</a:t>
            </a:r>
          </a:p>
          <a:p>
            <a:pPr marL="514350" indent="-514350">
              <a:buFont typeface="+mj-lt"/>
              <a:buAutoNum type="arabicPeriod"/>
            </a:pPr>
            <a:endParaRPr lang="en-US" dirty="0"/>
          </a:p>
        </p:txBody>
      </p:sp>
      <p:sp>
        <p:nvSpPr>
          <p:cNvPr id="4" name="Slide Number Placeholder 3"/>
          <p:cNvSpPr>
            <a:spLocks noGrp="1"/>
          </p:cNvSpPr>
          <p:nvPr>
            <p:ph type="sldNum" sz="quarter" idx="12"/>
          </p:nvPr>
        </p:nvSpPr>
        <p:spPr/>
        <p:txBody>
          <a:bodyPr/>
          <a:lstStyle/>
          <a:p>
            <a:fld id="{B2FC610D-FAE1-464C-9CF3-920562D0AD66}" type="slidenum">
              <a:rPr lang="en-US" smtClean="0"/>
              <a:t>95</a:t>
            </a:fld>
            <a:endParaRPr lang="en-US"/>
          </a:p>
        </p:txBody>
      </p:sp>
    </p:spTree>
    <p:extLst>
      <p:ext uri="{BB962C8B-B14F-4D97-AF65-F5344CB8AC3E}">
        <p14:creationId xmlns:p14="http://schemas.microsoft.com/office/powerpoint/2010/main" val="3058696389"/>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Economic Limits</a:t>
            </a:r>
            <a:endParaRPr lang="en-US" dirty="0"/>
          </a:p>
        </p:txBody>
      </p:sp>
      <p:cxnSp>
        <p:nvCxnSpPr>
          <p:cNvPr id="4" name="Straight Connector 3"/>
          <p:cNvCxnSpPr/>
          <p:nvPr/>
        </p:nvCxnSpPr>
        <p:spPr>
          <a:xfrm flipH="1">
            <a:off x="1752600" y="5791200"/>
            <a:ext cx="5105400" cy="0"/>
          </a:xfrm>
          <a:prstGeom prst="line">
            <a:avLst/>
          </a:prstGeom>
          <a:ln w="762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a:off x="2541777" y="3305214"/>
            <a:ext cx="0" cy="2485986"/>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1116922" y="1777662"/>
            <a:ext cx="2024016" cy="954107"/>
          </a:xfrm>
          <a:prstGeom prst="rect">
            <a:avLst/>
          </a:prstGeom>
          <a:noFill/>
        </p:spPr>
        <p:txBody>
          <a:bodyPr wrap="none" rtlCol="0">
            <a:spAutoFit/>
          </a:bodyPr>
          <a:lstStyle/>
          <a:p>
            <a:pPr algn="ctr"/>
            <a:r>
              <a:rPr lang="en-US" sz="2800" dirty="0" smtClean="0"/>
              <a:t>Price [tx fee]</a:t>
            </a:r>
          </a:p>
          <a:p>
            <a:pPr algn="ctr"/>
            <a:r>
              <a:rPr lang="en-US" sz="2800" dirty="0" smtClean="0"/>
              <a:t>(BTC / KB)</a:t>
            </a:r>
            <a:endParaRPr lang="en-US" sz="2800" dirty="0"/>
          </a:p>
        </p:txBody>
      </p:sp>
      <p:sp>
        <p:nvSpPr>
          <p:cNvPr id="7" name="TextBox 6"/>
          <p:cNvSpPr txBox="1"/>
          <p:nvPr/>
        </p:nvSpPr>
        <p:spPr>
          <a:xfrm>
            <a:off x="6858000" y="5494842"/>
            <a:ext cx="2138599" cy="523220"/>
          </a:xfrm>
          <a:prstGeom prst="rect">
            <a:avLst/>
          </a:prstGeom>
          <a:noFill/>
        </p:spPr>
        <p:txBody>
          <a:bodyPr wrap="none" rtlCol="0">
            <a:spAutoFit/>
          </a:bodyPr>
          <a:lstStyle/>
          <a:p>
            <a:r>
              <a:rPr lang="en-US" sz="2800" dirty="0" smtClean="0"/>
              <a:t>Quantity (KB)</a:t>
            </a:r>
            <a:endParaRPr lang="en-US" sz="2800" dirty="0"/>
          </a:p>
        </p:txBody>
      </p:sp>
      <p:sp>
        <p:nvSpPr>
          <p:cNvPr id="8" name="TextBox 7"/>
          <p:cNvSpPr txBox="1"/>
          <p:nvPr/>
        </p:nvSpPr>
        <p:spPr>
          <a:xfrm>
            <a:off x="2087683" y="5825948"/>
            <a:ext cx="915635" cy="523220"/>
          </a:xfrm>
          <a:prstGeom prst="rect">
            <a:avLst/>
          </a:prstGeom>
          <a:noFill/>
        </p:spPr>
        <p:txBody>
          <a:bodyPr wrap="none" rtlCol="0">
            <a:spAutoFit/>
          </a:bodyPr>
          <a:lstStyle/>
          <a:p>
            <a:r>
              <a:rPr lang="en-US" sz="2800" dirty="0" smtClean="0"/>
              <a:t>1000</a:t>
            </a:r>
            <a:endParaRPr lang="en-US" sz="2800" dirty="0"/>
          </a:p>
        </p:txBody>
      </p:sp>
      <p:cxnSp>
        <p:nvCxnSpPr>
          <p:cNvPr id="14" name="Straight Connector 13"/>
          <p:cNvCxnSpPr/>
          <p:nvPr/>
        </p:nvCxnSpPr>
        <p:spPr>
          <a:xfrm>
            <a:off x="1752600" y="2766517"/>
            <a:ext cx="0" cy="3059431"/>
          </a:xfrm>
          <a:prstGeom prst="line">
            <a:avLst/>
          </a:prstGeom>
          <a:ln w="762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2151914" y="2843461"/>
            <a:ext cx="1160895" cy="523220"/>
          </a:xfrm>
          <a:prstGeom prst="rect">
            <a:avLst/>
          </a:prstGeom>
          <a:noFill/>
        </p:spPr>
        <p:txBody>
          <a:bodyPr wrap="none" rtlCol="0">
            <a:spAutoFit/>
          </a:bodyPr>
          <a:lstStyle/>
          <a:p>
            <a:r>
              <a:rPr lang="en-US" sz="2800" dirty="0" smtClean="0">
                <a:solidFill>
                  <a:srgbClr val="0070C0"/>
                </a:solidFill>
              </a:rPr>
              <a:t>Supply</a:t>
            </a:r>
            <a:endParaRPr lang="en-US" dirty="0">
              <a:solidFill>
                <a:srgbClr val="0070C0"/>
              </a:solidFill>
            </a:endParaRPr>
          </a:p>
        </p:txBody>
      </p:sp>
      <p:sp>
        <p:nvSpPr>
          <p:cNvPr id="17" name="Freeform 16"/>
          <p:cNvSpPr/>
          <p:nvPr/>
        </p:nvSpPr>
        <p:spPr>
          <a:xfrm>
            <a:off x="1752600" y="3047124"/>
            <a:ext cx="3962400" cy="2674253"/>
          </a:xfrm>
          <a:custGeom>
            <a:avLst/>
            <a:gdLst>
              <a:gd name="connsiteX0" fmla="*/ 0 w 3054350"/>
              <a:gd name="connsiteY0" fmla="*/ 0 h 755650"/>
              <a:gd name="connsiteX1" fmla="*/ 1231900 w 3054350"/>
              <a:gd name="connsiteY1" fmla="*/ 596900 h 755650"/>
              <a:gd name="connsiteX2" fmla="*/ 3054350 w 3054350"/>
              <a:gd name="connsiteY2" fmla="*/ 755650 h 755650"/>
            </a:gdLst>
            <a:ahLst/>
            <a:cxnLst>
              <a:cxn ang="0">
                <a:pos x="connsiteX0" y="connsiteY0"/>
              </a:cxn>
              <a:cxn ang="0">
                <a:pos x="connsiteX1" y="connsiteY1"/>
              </a:cxn>
              <a:cxn ang="0">
                <a:pos x="connsiteX2" y="connsiteY2"/>
              </a:cxn>
            </a:cxnLst>
            <a:rect l="l" t="t" r="r" b="b"/>
            <a:pathLst>
              <a:path w="3054350" h="755650">
                <a:moveTo>
                  <a:pt x="0" y="0"/>
                </a:moveTo>
                <a:cubicBezTo>
                  <a:pt x="361421" y="235479"/>
                  <a:pt x="722842" y="470958"/>
                  <a:pt x="1231900" y="596900"/>
                </a:cubicBezTo>
                <a:cubicBezTo>
                  <a:pt x="1740958" y="722842"/>
                  <a:pt x="3054350" y="755650"/>
                  <a:pt x="3054350" y="755650"/>
                </a:cubicBezTo>
              </a:path>
            </a:pathLst>
          </a:cu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9" name="TextBox 18"/>
          <p:cNvSpPr txBox="1"/>
          <p:nvPr/>
        </p:nvSpPr>
        <p:spPr>
          <a:xfrm>
            <a:off x="5448585" y="4744761"/>
            <a:ext cx="1420582" cy="523220"/>
          </a:xfrm>
          <a:prstGeom prst="rect">
            <a:avLst/>
          </a:prstGeom>
          <a:noFill/>
        </p:spPr>
        <p:txBody>
          <a:bodyPr wrap="none" rtlCol="0">
            <a:spAutoFit/>
          </a:bodyPr>
          <a:lstStyle/>
          <a:p>
            <a:r>
              <a:rPr lang="en-US" sz="2800" dirty="0" smtClean="0">
                <a:solidFill>
                  <a:schemeClr val="accent6">
                    <a:lumMod val="75000"/>
                  </a:schemeClr>
                </a:solidFill>
              </a:rPr>
              <a:t>Demand</a:t>
            </a:r>
            <a:endParaRPr lang="en-US" sz="2800" dirty="0">
              <a:solidFill>
                <a:schemeClr val="accent6">
                  <a:lumMod val="75000"/>
                </a:schemeClr>
              </a:solidFill>
            </a:endParaRPr>
          </a:p>
        </p:txBody>
      </p:sp>
      <p:pic>
        <p:nvPicPr>
          <p:cNvPr id="24" name="image3.png" descr="bloq-logo.png"/>
          <p:cNvPicPr>
            <a:picLocks noChangeAspect="1"/>
          </p:cNvPicPr>
          <p:nvPr/>
        </p:nvPicPr>
        <p:blipFill>
          <a:blip r:embed="rId3">
            <a:extLst/>
          </a:blip>
          <a:stretch>
            <a:fillRect/>
          </a:stretch>
        </p:blipFill>
        <p:spPr>
          <a:xfrm>
            <a:off x="8237272" y="76200"/>
            <a:ext cx="830528" cy="400610"/>
          </a:xfrm>
          <a:prstGeom prst="rect">
            <a:avLst/>
          </a:prstGeom>
          <a:ln w="12700">
            <a:miter lim="400000"/>
          </a:ln>
        </p:spPr>
      </p:pic>
      <p:pic>
        <p:nvPicPr>
          <p:cNvPr id="25" name="image4.png"/>
          <p:cNvPicPr>
            <a:picLocks noChangeAspect="1"/>
          </p:cNvPicPr>
          <p:nvPr/>
        </p:nvPicPr>
        <p:blipFill>
          <a:blip r:embed="rId4">
            <a:extLst/>
          </a:blip>
          <a:stretch>
            <a:fillRect/>
          </a:stretch>
        </p:blipFill>
        <p:spPr>
          <a:xfrm>
            <a:off x="8458200" y="6697280"/>
            <a:ext cx="624704" cy="84520"/>
          </a:xfrm>
          <a:prstGeom prst="rect">
            <a:avLst/>
          </a:prstGeom>
          <a:ln w="12700">
            <a:miter lim="400000"/>
          </a:ln>
        </p:spPr>
      </p:pic>
      <p:sp>
        <p:nvSpPr>
          <p:cNvPr id="26" name="Rectangle 25"/>
          <p:cNvSpPr/>
          <p:nvPr/>
        </p:nvSpPr>
        <p:spPr>
          <a:xfrm>
            <a:off x="1787089" y="4392149"/>
            <a:ext cx="754688" cy="1393189"/>
          </a:xfrm>
          <a:prstGeom prst="rect">
            <a:avLst/>
          </a:prstGeom>
          <a:solidFill>
            <a:srgbClr val="92D05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All Fees</a:t>
            </a:r>
          </a:p>
          <a:p>
            <a:pPr algn="ctr"/>
            <a:r>
              <a:rPr lang="en-US" dirty="0" smtClean="0">
                <a:solidFill>
                  <a:schemeClr val="tx1"/>
                </a:solidFill>
              </a:rPr>
              <a:t>In Block</a:t>
            </a:r>
            <a:endParaRPr lang="en-US" dirty="0">
              <a:solidFill>
                <a:schemeClr val="tx1"/>
              </a:solidFill>
            </a:endParaRPr>
          </a:p>
        </p:txBody>
      </p:sp>
      <p:sp>
        <p:nvSpPr>
          <p:cNvPr id="30" name="Slide Number Placeholder 29"/>
          <p:cNvSpPr>
            <a:spLocks noGrp="1"/>
          </p:cNvSpPr>
          <p:nvPr>
            <p:ph type="sldNum" sz="quarter" idx="12"/>
          </p:nvPr>
        </p:nvSpPr>
        <p:spPr/>
        <p:txBody>
          <a:bodyPr/>
          <a:lstStyle/>
          <a:p>
            <a:fld id="{B2FC610D-FAE1-464C-9CF3-920562D0AD66}" type="slidenum">
              <a:rPr lang="en-US" smtClean="0"/>
              <a:t>96</a:t>
            </a:fld>
            <a:endParaRPr lang="en-US"/>
          </a:p>
        </p:txBody>
      </p:sp>
    </p:spTree>
    <p:extLst>
      <p:ext uri="{BB962C8B-B14F-4D97-AF65-F5344CB8AC3E}">
        <p14:creationId xmlns:p14="http://schemas.microsoft.com/office/powerpoint/2010/main" val="1827276220"/>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Economic Limits</a:t>
            </a:r>
            <a:endParaRPr lang="en-US" dirty="0"/>
          </a:p>
        </p:txBody>
      </p:sp>
      <p:cxnSp>
        <p:nvCxnSpPr>
          <p:cNvPr id="4" name="Straight Connector 3"/>
          <p:cNvCxnSpPr/>
          <p:nvPr/>
        </p:nvCxnSpPr>
        <p:spPr>
          <a:xfrm flipH="1">
            <a:off x="1752600" y="5791200"/>
            <a:ext cx="5105400" cy="0"/>
          </a:xfrm>
          <a:prstGeom prst="line">
            <a:avLst/>
          </a:prstGeom>
          <a:ln w="762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a:off x="2541777" y="3305214"/>
            <a:ext cx="0" cy="2485986"/>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767695" y="1777662"/>
            <a:ext cx="2722477" cy="954107"/>
          </a:xfrm>
          <a:prstGeom prst="rect">
            <a:avLst/>
          </a:prstGeom>
          <a:noFill/>
        </p:spPr>
        <p:txBody>
          <a:bodyPr wrap="none" rtlCol="0">
            <a:spAutoFit/>
          </a:bodyPr>
          <a:lstStyle/>
          <a:p>
            <a:pPr algn="ctr"/>
            <a:r>
              <a:rPr lang="en-US" sz="2800" dirty="0" smtClean="0"/>
              <a:t>Price [tx fee]</a:t>
            </a:r>
          </a:p>
          <a:p>
            <a:pPr algn="ctr"/>
            <a:r>
              <a:rPr lang="en-US" sz="2800" dirty="0" smtClean="0"/>
              <a:t>(BTC /                   )</a:t>
            </a:r>
            <a:endParaRPr lang="en-US" sz="2800" dirty="0"/>
          </a:p>
        </p:txBody>
      </p:sp>
      <p:sp>
        <p:nvSpPr>
          <p:cNvPr id="7" name="TextBox 6"/>
          <p:cNvSpPr txBox="1"/>
          <p:nvPr/>
        </p:nvSpPr>
        <p:spPr>
          <a:xfrm>
            <a:off x="6705600" y="5494842"/>
            <a:ext cx="2492862" cy="523220"/>
          </a:xfrm>
          <a:prstGeom prst="rect">
            <a:avLst/>
          </a:prstGeom>
          <a:solidFill>
            <a:schemeClr val="bg1"/>
          </a:solidFill>
        </p:spPr>
        <p:txBody>
          <a:bodyPr wrap="none" rtlCol="0">
            <a:spAutoFit/>
          </a:bodyPr>
          <a:lstStyle/>
          <a:p>
            <a:r>
              <a:rPr lang="en-US" sz="2800" dirty="0" smtClean="0"/>
              <a:t>Quantity(          )</a:t>
            </a:r>
            <a:endParaRPr lang="en-US" sz="2800" dirty="0"/>
          </a:p>
        </p:txBody>
      </p:sp>
      <p:sp>
        <p:nvSpPr>
          <p:cNvPr id="8" name="TextBox 7"/>
          <p:cNvSpPr txBox="1"/>
          <p:nvPr/>
        </p:nvSpPr>
        <p:spPr>
          <a:xfrm>
            <a:off x="2012254" y="5825948"/>
            <a:ext cx="1188146" cy="523220"/>
          </a:xfrm>
          <a:prstGeom prst="rect">
            <a:avLst/>
          </a:prstGeom>
          <a:noFill/>
        </p:spPr>
        <p:txBody>
          <a:bodyPr wrap="none" rtlCol="0">
            <a:spAutoFit/>
          </a:bodyPr>
          <a:lstStyle/>
          <a:p>
            <a:r>
              <a:rPr lang="en-US" sz="2800" dirty="0" smtClean="0"/>
              <a:t>20,000</a:t>
            </a:r>
            <a:endParaRPr lang="en-US" sz="2800" dirty="0"/>
          </a:p>
        </p:txBody>
      </p:sp>
      <p:cxnSp>
        <p:nvCxnSpPr>
          <p:cNvPr id="14" name="Straight Connector 13"/>
          <p:cNvCxnSpPr/>
          <p:nvPr/>
        </p:nvCxnSpPr>
        <p:spPr>
          <a:xfrm>
            <a:off x="1752600" y="2766517"/>
            <a:ext cx="0" cy="3059431"/>
          </a:xfrm>
          <a:prstGeom prst="line">
            <a:avLst/>
          </a:prstGeom>
          <a:ln w="762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2151914" y="2843461"/>
            <a:ext cx="1160895" cy="523220"/>
          </a:xfrm>
          <a:prstGeom prst="rect">
            <a:avLst/>
          </a:prstGeom>
          <a:noFill/>
        </p:spPr>
        <p:txBody>
          <a:bodyPr wrap="none" rtlCol="0">
            <a:spAutoFit/>
          </a:bodyPr>
          <a:lstStyle/>
          <a:p>
            <a:r>
              <a:rPr lang="en-US" sz="2800" dirty="0" smtClean="0">
                <a:solidFill>
                  <a:srgbClr val="0070C0"/>
                </a:solidFill>
              </a:rPr>
              <a:t>Supply</a:t>
            </a:r>
            <a:endParaRPr lang="en-US" dirty="0">
              <a:solidFill>
                <a:srgbClr val="0070C0"/>
              </a:solidFill>
            </a:endParaRPr>
          </a:p>
        </p:txBody>
      </p:sp>
      <p:sp>
        <p:nvSpPr>
          <p:cNvPr id="17" name="Freeform 16"/>
          <p:cNvSpPr/>
          <p:nvPr/>
        </p:nvSpPr>
        <p:spPr>
          <a:xfrm>
            <a:off x="1752600" y="3047124"/>
            <a:ext cx="3962400" cy="2674253"/>
          </a:xfrm>
          <a:custGeom>
            <a:avLst/>
            <a:gdLst>
              <a:gd name="connsiteX0" fmla="*/ 0 w 3054350"/>
              <a:gd name="connsiteY0" fmla="*/ 0 h 755650"/>
              <a:gd name="connsiteX1" fmla="*/ 1231900 w 3054350"/>
              <a:gd name="connsiteY1" fmla="*/ 596900 h 755650"/>
              <a:gd name="connsiteX2" fmla="*/ 3054350 w 3054350"/>
              <a:gd name="connsiteY2" fmla="*/ 755650 h 755650"/>
            </a:gdLst>
            <a:ahLst/>
            <a:cxnLst>
              <a:cxn ang="0">
                <a:pos x="connsiteX0" y="connsiteY0"/>
              </a:cxn>
              <a:cxn ang="0">
                <a:pos x="connsiteX1" y="connsiteY1"/>
              </a:cxn>
              <a:cxn ang="0">
                <a:pos x="connsiteX2" y="connsiteY2"/>
              </a:cxn>
            </a:cxnLst>
            <a:rect l="l" t="t" r="r" b="b"/>
            <a:pathLst>
              <a:path w="3054350" h="755650">
                <a:moveTo>
                  <a:pt x="0" y="0"/>
                </a:moveTo>
                <a:cubicBezTo>
                  <a:pt x="361421" y="235479"/>
                  <a:pt x="722842" y="470958"/>
                  <a:pt x="1231900" y="596900"/>
                </a:cubicBezTo>
                <a:cubicBezTo>
                  <a:pt x="1740958" y="722842"/>
                  <a:pt x="3054350" y="755650"/>
                  <a:pt x="3054350" y="755650"/>
                </a:cubicBezTo>
              </a:path>
            </a:pathLst>
          </a:cu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9" name="TextBox 18"/>
          <p:cNvSpPr txBox="1"/>
          <p:nvPr/>
        </p:nvSpPr>
        <p:spPr>
          <a:xfrm>
            <a:off x="5448585" y="4744761"/>
            <a:ext cx="1420582" cy="523220"/>
          </a:xfrm>
          <a:prstGeom prst="rect">
            <a:avLst/>
          </a:prstGeom>
          <a:noFill/>
        </p:spPr>
        <p:txBody>
          <a:bodyPr wrap="none" rtlCol="0">
            <a:spAutoFit/>
          </a:bodyPr>
          <a:lstStyle/>
          <a:p>
            <a:r>
              <a:rPr lang="en-US" sz="2800" dirty="0" smtClean="0">
                <a:solidFill>
                  <a:schemeClr val="accent6">
                    <a:lumMod val="75000"/>
                  </a:schemeClr>
                </a:solidFill>
              </a:rPr>
              <a:t>Demand</a:t>
            </a:r>
            <a:endParaRPr lang="en-US" sz="2800" dirty="0">
              <a:solidFill>
                <a:schemeClr val="accent6">
                  <a:lumMod val="75000"/>
                </a:schemeClr>
              </a:solidFill>
            </a:endParaRPr>
          </a:p>
        </p:txBody>
      </p:sp>
      <p:pic>
        <p:nvPicPr>
          <p:cNvPr id="24" name="image3.png" descr="bloq-logo.png"/>
          <p:cNvPicPr>
            <a:picLocks noChangeAspect="1"/>
          </p:cNvPicPr>
          <p:nvPr/>
        </p:nvPicPr>
        <p:blipFill>
          <a:blip r:embed="rId3">
            <a:extLst/>
          </a:blip>
          <a:stretch>
            <a:fillRect/>
          </a:stretch>
        </p:blipFill>
        <p:spPr>
          <a:xfrm>
            <a:off x="8237272" y="76200"/>
            <a:ext cx="830528" cy="400610"/>
          </a:xfrm>
          <a:prstGeom prst="rect">
            <a:avLst/>
          </a:prstGeom>
          <a:ln w="12700">
            <a:miter lim="400000"/>
          </a:ln>
        </p:spPr>
      </p:pic>
      <p:pic>
        <p:nvPicPr>
          <p:cNvPr id="25" name="image4.png"/>
          <p:cNvPicPr>
            <a:picLocks noChangeAspect="1"/>
          </p:cNvPicPr>
          <p:nvPr/>
        </p:nvPicPr>
        <p:blipFill>
          <a:blip r:embed="rId4">
            <a:extLst/>
          </a:blip>
          <a:stretch>
            <a:fillRect/>
          </a:stretch>
        </p:blipFill>
        <p:spPr>
          <a:xfrm>
            <a:off x="8458200" y="6697280"/>
            <a:ext cx="624704" cy="84520"/>
          </a:xfrm>
          <a:prstGeom prst="rect">
            <a:avLst/>
          </a:prstGeom>
          <a:ln w="12700">
            <a:miter lim="400000"/>
          </a:ln>
        </p:spPr>
      </p:pic>
      <p:sp>
        <p:nvSpPr>
          <p:cNvPr id="26" name="Rectangle 25"/>
          <p:cNvSpPr/>
          <p:nvPr/>
        </p:nvSpPr>
        <p:spPr>
          <a:xfrm>
            <a:off x="1787089" y="4392149"/>
            <a:ext cx="754688" cy="1393189"/>
          </a:xfrm>
          <a:prstGeom prst="rect">
            <a:avLst/>
          </a:prstGeom>
          <a:solidFill>
            <a:srgbClr val="92D05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All Fees</a:t>
            </a:r>
          </a:p>
          <a:p>
            <a:pPr algn="ctr"/>
            <a:r>
              <a:rPr lang="en-US" dirty="0" smtClean="0">
                <a:solidFill>
                  <a:schemeClr val="tx1"/>
                </a:solidFill>
              </a:rPr>
              <a:t>In Block</a:t>
            </a:r>
            <a:endParaRPr lang="en-US" dirty="0">
              <a:solidFill>
                <a:schemeClr val="tx1"/>
              </a:solidFill>
            </a:endParaRPr>
          </a:p>
        </p:txBody>
      </p:sp>
      <p:sp>
        <p:nvSpPr>
          <p:cNvPr id="30" name="Slide Number Placeholder 29"/>
          <p:cNvSpPr>
            <a:spLocks noGrp="1"/>
          </p:cNvSpPr>
          <p:nvPr>
            <p:ph type="sldNum" sz="quarter" idx="12"/>
          </p:nvPr>
        </p:nvSpPr>
        <p:spPr/>
        <p:txBody>
          <a:bodyPr/>
          <a:lstStyle/>
          <a:p>
            <a:fld id="{B2FC610D-FAE1-464C-9CF3-920562D0AD66}" type="slidenum">
              <a:rPr lang="en-US" smtClean="0"/>
              <a:t>97</a:t>
            </a:fld>
            <a:endParaRPr lang="en-US"/>
          </a:p>
        </p:txBody>
      </p:sp>
      <p:sp>
        <p:nvSpPr>
          <p:cNvPr id="16" name="TextBox 15"/>
          <p:cNvSpPr txBox="1"/>
          <p:nvPr/>
        </p:nvSpPr>
        <p:spPr>
          <a:xfrm>
            <a:off x="8211827" y="5496580"/>
            <a:ext cx="728084" cy="523220"/>
          </a:xfrm>
          <a:prstGeom prst="rect">
            <a:avLst/>
          </a:prstGeom>
          <a:solidFill>
            <a:schemeClr val="bg1">
              <a:lumMod val="65000"/>
            </a:schemeClr>
          </a:solidFill>
        </p:spPr>
        <p:txBody>
          <a:bodyPr wrap="none" rtlCol="0">
            <a:spAutoFit/>
          </a:bodyPr>
          <a:lstStyle/>
          <a:p>
            <a:r>
              <a:rPr lang="en-US" sz="2800" dirty="0" smtClean="0">
                <a:solidFill>
                  <a:srgbClr val="FF0000"/>
                </a:solidFill>
              </a:rPr>
              <a:t>SOs</a:t>
            </a:r>
            <a:endParaRPr lang="en-US" sz="2800" dirty="0"/>
          </a:p>
        </p:txBody>
      </p:sp>
      <p:sp>
        <p:nvSpPr>
          <p:cNvPr id="18" name="TextBox 17"/>
          <p:cNvSpPr txBox="1"/>
          <p:nvPr/>
        </p:nvSpPr>
        <p:spPr>
          <a:xfrm>
            <a:off x="1929686" y="2250418"/>
            <a:ext cx="1088760" cy="523220"/>
          </a:xfrm>
          <a:prstGeom prst="rect">
            <a:avLst/>
          </a:prstGeom>
          <a:solidFill>
            <a:schemeClr val="bg1">
              <a:lumMod val="65000"/>
            </a:schemeClr>
          </a:solidFill>
        </p:spPr>
        <p:txBody>
          <a:bodyPr wrap="none" rtlCol="0">
            <a:spAutoFit/>
          </a:bodyPr>
          <a:lstStyle/>
          <a:p>
            <a:r>
              <a:rPr lang="en-US" sz="2800" dirty="0" smtClean="0">
                <a:solidFill>
                  <a:srgbClr val="FF0000"/>
                </a:solidFill>
              </a:rPr>
              <a:t>SIGOP</a:t>
            </a:r>
            <a:endParaRPr lang="en-US" sz="2800" dirty="0"/>
          </a:p>
        </p:txBody>
      </p:sp>
      <p:sp>
        <p:nvSpPr>
          <p:cNvPr id="20" name="TextBox 19"/>
          <p:cNvSpPr txBox="1"/>
          <p:nvPr/>
        </p:nvSpPr>
        <p:spPr>
          <a:xfrm>
            <a:off x="4343400" y="2379504"/>
            <a:ext cx="4490269" cy="830997"/>
          </a:xfrm>
          <a:prstGeom prst="rect">
            <a:avLst/>
          </a:prstGeom>
          <a:solidFill>
            <a:srgbClr val="FFC000"/>
          </a:solidFill>
          <a:ln>
            <a:solidFill>
              <a:schemeClr val="tx1"/>
            </a:solidFill>
          </a:ln>
        </p:spPr>
        <p:txBody>
          <a:bodyPr wrap="square" rtlCol="0">
            <a:spAutoFit/>
          </a:bodyPr>
          <a:lstStyle/>
          <a:p>
            <a:r>
              <a:rPr lang="en-US" sz="2400" dirty="0" smtClean="0">
                <a:solidFill>
                  <a:srgbClr val="FF0000"/>
                </a:solidFill>
              </a:rPr>
              <a:t>Could be several metrics at once, or one composite metric.</a:t>
            </a:r>
            <a:endParaRPr lang="en-US" sz="2400" dirty="0"/>
          </a:p>
        </p:txBody>
      </p:sp>
      <p:sp>
        <p:nvSpPr>
          <p:cNvPr id="21" name="TextBox 20"/>
          <p:cNvSpPr txBox="1"/>
          <p:nvPr/>
        </p:nvSpPr>
        <p:spPr>
          <a:xfrm>
            <a:off x="5456471" y="3348335"/>
            <a:ext cx="2264126" cy="461665"/>
          </a:xfrm>
          <a:prstGeom prst="rect">
            <a:avLst/>
          </a:prstGeom>
          <a:solidFill>
            <a:srgbClr val="FFC000"/>
          </a:solidFill>
          <a:ln>
            <a:solidFill>
              <a:schemeClr val="tx1"/>
            </a:solidFill>
          </a:ln>
        </p:spPr>
        <p:txBody>
          <a:bodyPr wrap="square" rtlCol="0">
            <a:spAutoFit/>
          </a:bodyPr>
          <a:lstStyle/>
          <a:p>
            <a:r>
              <a:rPr lang="en-US" sz="2400" dirty="0" smtClean="0">
                <a:solidFill>
                  <a:srgbClr val="FF0000"/>
                </a:solidFill>
              </a:rPr>
              <a:t>Doesn’t matter.</a:t>
            </a:r>
            <a:endParaRPr lang="en-US" sz="2400" dirty="0"/>
          </a:p>
        </p:txBody>
      </p:sp>
    </p:spTree>
    <p:extLst>
      <p:ext uri="{BB962C8B-B14F-4D97-AF65-F5344CB8AC3E}">
        <p14:creationId xmlns:p14="http://schemas.microsoft.com/office/powerpoint/2010/main" val="3714754008"/>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0999" y="175715"/>
            <a:ext cx="7856273" cy="1409232"/>
          </a:xfrm>
        </p:spPr>
        <p:txBody>
          <a:bodyPr>
            <a:normAutofit fontScale="90000"/>
          </a:bodyPr>
          <a:lstStyle/>
          <a:p>
            <a:pPr algn="l"/>
            <a:r>
              <a:rPr lang="en-US" sz="5400" dirty="0" smtClean="0"/>
              <a:t>3 Perspectives –</a:t>
            </a:r>
            <a:br>
              <a:rPr lang="en-US" sz="5400" dirty="0" smtClean="0"/>
            </a:br>
            <a:r>
              <a:rPr lang="en-US" sz="5400" dirty="0" smtClean="0"/>
              <a:t>Life Without Economic Limits</a:t>
            </a:r>
            <a:endParaRPr lang="en-US" sz="5400" dirty="0"/>
          </a:p>
        </p:txBody>
      </p:sp>
      <p:cxnSp>
        <p:nvCxnSpPr>
          <p:cNvPr id="4" name="Straight Connector 3"/>
          <p:cNvCxnSpPr/>
          <p:nvPr/>
        </p:nvCxnSpPr>
        <p:spPr>
          <a:xfrm flipH="1">
            <a:off x="251768" y="4902874"/>
            <a:ext cx="2658157" cy="2"/>
          </a:xfrm>
          <a:prstGeom prst="line">
            <a:avLst/>
          </a:prstGeom>
          <a:ln w="762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a:off x="278283" y="4819471"/>
            <a:ext cx="2007718"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100122" y="2520076"/>
            <a:ext cx="303288" cy="369332"/>
          </a:xfrm>
          <a:prstGeom prst="rect">
            <a:avLst/>
          </a:prstGeom>
          <a:noFill/>
        </p:spPr>
        <p:txBody>
          <a:bodyPr wrap="none" rtlCol="0">
            <a:spAutoFit/>
          </a:bodyPr>
          <a:lstStyle/>
          <a:p>
            <a:pPr algn="ctr"/>
            <a:r>
              <a:rPr lang="en-US" dirty="0" smtClean="0"/>
              <a:t>P</a:t>
            </a:r>
          </a:p>
        </p:txBody>
      </p:sp>
      <p:sp>
        <p:nvSpPr>
          <p:cNvPr id="7" name="TextBox 6"/>
          <p:cNvSpPr txBox="1"/>
          <p:nvPr/>
        </p:nvSpPr>
        <p:spPr>
          <a:xfrm>
            <a:off x="2909925" y="4754939"/>
            <a:ext cx="340158" cy="369332"/>
          </a:xfrm>
          <a:prstGeom prst="rect">
            <a:avLst/>
          </a:prstGeom>
          <a:noFill/>
        </p:spPr>
        <p:txBody>
          <a:bodyPr wrap="none" rtlCol="0">
            <a:spAutoFit/>
          </a:bodyPr>
          <a:lstStyle/>
          <a:p>
            <a:r>
              <a:rPr lang="en-US" dirty="0" smtClean="0"/>
              <a:t>Q</a:t>
            </a:r>
            <a:endParaRPr lang="en-US" dirty="0"/>
          </a:p>
        </p:txBody>
      </p:sp>
      <p:cxnSp>
        <p:nvCxnSpPr>
          <p:cNvPr id="14" name="Straight Connector 13"/>
          <p:cNvCxnSpPr/>
          <p:nvPr/>
        </p:nvCxnSpPr>
        <p:spPr>
          <a:xfrm>
            <a:off x="251767" y="2882205"/>
            <a:ext cx="0" cy="2057400"/>
          </a:xfrm>
          <a:prstGeom prst="line">
            <a:avLst/>
          </a:prstGeom>
          <a:ln w="762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7" name="Freeform 16"/>
          <p:cNvSpPr/>
          <p:nvPr/>
        </p:nvSpPr>
        <p:spPr>
          <a:xfrm>
            <a:off x="251766" y="3101887"/>
            <a:ext cx="2658159" cy="1792071"/>
          </a:xfrm>
          <a:custGeom>
            <a:avLst/>
            <a:gdLst>
              <a:gd name="connsiteX0" fmla="*/ 0 w 3054350"/>
              <a:gd name="connsiteY0" fmla="*/ 0 h 755650"/>
              <a:gd name="connsiteX1" fmla="*/ 1231900 w 3054350"/>
              <a:gd name="connsiteY1" fmla="*/ 596900 h 755650"/>
              <a:gd name="connsiteX2" fmla="*/ 3054350 w 3054350"/>
              <a:gd name="connsiteY2" fmla="*/ 755650 h 755650"/>
            </a:gdLst>
            <a:ahLst/>
            <a:cxnLst>
              <a:cxn ang="0">
                <a:pos x="connsiteX0" y="connsiteY0"/>
              </a:cxn>
              <a:cxn ang="0">
                <a:pos x="connsiteX1" y="connsiteY1"/>
              </a:cxn>
              <a:cxn ang="0">
                <a:pos x="connsiteX2" y="connsiteY2"/>
              </a:cxn>
            </a:cxnLst>
            <a:rect l="l" t="t" r="r" b="b"/>
            <a:pathLst>
              <a:path w="3054350" h="755650">
                <a:moveTo>
                  <a:pt x="0" y="0"/>
                </a:moveTo>
                <a:cubicBezTo>
                  <a:pt x="361421" y="235479"/>
                  <a:pt x="722842" y="470958"/>
                  <a:pt x="1231900" y="596900"/>
                </a:cubicBezTo>
                <a:cubicBezTo>
                  <a:pt x="1740958" y="722842"/>
                  <a:pt x="3054350" y="755650"/>
                  <a:pt x="3054350" y="755650"/>
                </a:cubicBezTo>
              </a:path>
            </a:pathLst>
          </a:cu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pic>
        <p:nvPicPr>
          <p:cNvPr id="24" name="image3.png" descr="bloq-logo.png"/>
          <p:cNvPicPr>
            <a:picLocks noChangeAspect="1"/>
          </p:cNvPicPr>
          <p:nvPr/>
        </p:nvPicPr>
        <p:blipFill>
          <a:blip r:embed="rId3">
            <a:extLst/>
          </a:blip>
          <a:stretch>
            <a:fillRect/>
          </a:stretch>
        </p:blipFill>
        <p:spPr>
          <a:xfrm>
            <a:off x="8237272" y="76200"/>
            <a:ext cx="830528" cy="400610"/>
          </a:xfrm>
          <a:prstGeom prst="rect">
            <a:avLst/>
          </a:prstGeom>
          <a:ln w="12700">
            <a:miter lim="400000"/>
          </a:ln>
        </p:spPr>
      </p:pic>
      <p:pic>
        <p:nvPicPr>
          <p:cNvPr id="25" name="image4.png"/>
          <p:cNvPicPr>
            <a:picLocks noChangeAspect="1"/>
          </p:cNvPicPr>
          <p:nvPr/>
        </p:nvPicPr>
        <p:blipFill>
          <a:blip r:embed="rId4">
            <a:extLst/>
          </a:blip>
          <a:stretch>
            <a:fillRect/>
          </a:stretch>
        </p:blipFill>
        <p:spPr>
          <a:xfrm>
            <a:off x="8458200" y="6697280"/>
            <a:ext cx="624704" cy="84520"/>
          </a:xfrm>
          <a:prstGeom prst="rect">
            <a:avLst/>
          </a:prstGeom>
          <a:ln w="12700">
            <a:miter lim="400000"/>
          </a:ln>
        </p:spPr>
      </p:pic>
      <p:cxnSp>
        <p:nvCxnSpPr>
          <p:cNvPr id="20" name="Straight Connector 19"/>
          <p:cNvCxnSpPr/>
          <p:nvPr/>
        </p:nvCxnSpPr>
        <p:spPr>
          <a:xfrm flipH="1">
            <a:off x="2792129" y="4001869"/>
            <a:ext cx="2658157" cy="2"/>
          </a:xfrm>
          <a:prstGeom prst="line">
            <a:avLst/>
          </a:prstGeom>
          <a:ln w="762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2655400" y="1688068"/>
            <a:ext cx="303288" cy="369332"/>
          </a:xfrm>
          <a:prstGeom prst="rect">
            <a:avLst/>
          </a:prstGeom>
          <a:noFill/>
        </p:spPr>
        <p:txBody>
          <a:bodyPr wrap="none" rtlCol="0">
            <a:spAutoFit/>
          </a:bodyPr>
          <a:lstStyle/>
          <a:p>
            <a:pPr algn="ctr"/>
            <a:r>
              <a:rPr lang="en-US" dirty="0" smtClean="0"/>
              <a:t>P</a:t>
            </a:r>
          </a:p>
        </p:txBody>
      </p:sp>
      <p:sp>
        <p:nvSpPr>
          <p:cNvPr id="23" name="TextBox 22"/>
          <p:cNvSpPr txBox="1"/>
          <p:nvPr/>
        </p:nvSpPr>
        <p:spPr>
          <a:xfrm>
            <a:off x="5450286" y="3853934"/>
            <a:ext cx="340158" cy="369332"/>
          </a:xfrm>
          <a:prstGeom prst="rect">
            <a:avLst/>
          </a:prstGeom>
          <a:noFill/>
        </p:spPr>
        <p:txBody>
          <a:bodyPr wrap="none" rtlCol="0">
            <a:spAutoFit/>
          </a:bodyPr>
          <a:lstStyle/>
          <a:p>
            <a:r>
              <a:rPr lang="en-US" dirty="0" smtClean="0"/>
              <a:t>Q</a:t>
            </a:r>
            <a:endParaRPr lang="en-US" dirty="0"/>
          </a:p>
        </p:txBody>
      </p:sp>
      <p:cxnSp>
        <p:nvCxnSpPr>
          <p:cNvPr id="27" name="Straight Connector 26"/>
          <p:cNvCxnSpPr/>
          <p:nvPr/>
        </p:nvCxnSpPr>
        <p:spPr>
          <a:xfrm>
            <a:off x="2792128" y="1981200"/>
            <a:ext cx="0" cy="2057400"/>
          </a:xfrm>
          <a:prstGeom prst="line">
            <a:avLst/>
          </a:prstGeom>
          <a:ln w="762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4793385" y="1990266"/>
            <a:ext cx="813043" cy="369332"/>
          </a:xfrm>
          <a:prstGeom prst="rect">
            <a:avLst/>
          </a:prstGeom>
          <a:noFill/>
        </p:spPr>
        <p:txBody>
          <a:bodyPr wrap="none" rtlCol="0">
            <a:spAutoFit/>
          </a:bodyPr>
          <a:lstStyle/>
          <a:p>
            <a:r>
              <a:rPr lang="en-US" dirty="0" smtClean="0">
                <a:solidFill>
                  <a:srgbClr val="0070C0"/>
                </a:solidFill>
              </a:rPr>
              <a:t>Supply</a:t>
            </a:r>
            <a:endParaRPr lang="en-US" dirty="0">
              <a:solidFill>
                <a:srgbClr val="0070C0"/>
              </a:solidFill>
            </a:endParaRPr>
          </a:p>
        </p:txBody>
      </p:sp>
      <p:sp>
        <p:nvSpPr>
          <p:cNvPr id="29" name="Freeform 28"/>
          <p:cNvSpPr/>
          <p:nvPr/>
        </p:nvSpPr>
        <p:spPr>
          <a:xfrm>
            <a:off x="2792127" y="2200882"/>
            <a:ext cx="2658159" cy="1792071"/>
          </a:xfrm>
          <a:custGeom>
            <a:avLst/>
            <a:gdLst>
              <a:gd name="connsiteX0" fmla="*/ 0 w 3054350"/>
              <a:gd name="connsiteY0" fmla="*/ 0 h 755650"/>
              <a:gd name="connsiteX1" fmla="*/ 1231900 w 3054350"/>
              <a:gd name="connsiteY1" fmla="*/ 596900 h 755650"/>
              <a:gd name="connsiteX2" fmla="*/ 3054350 w 3054350"/>
              <a:gd name="connsiteY2" fmla="*/ 755650 h 755650"/>
            </a:gdLst>
            <a:ahLst/>
            <a:cxnLst>
              <a:cxn ang="0">
                <a:pos x="connsiteX0" y="connsiteY0"/>
              </a:cxn>
              <a:cxn ang="0">
                <a:pos x="connsiteX1" y="connsiteY1"/>
              </a:cxn>
              <a:cxn ang="0">
                <a:pos x="connsiteX2" y="connsiteY2"/>
              </a:cxn>
            </a:cxnLst>
            <a:rect l="l" t="t" r="r" b="b"/>
            <a:pathLst>
              <a:path w="3054350" h="755650">
                <a:moveTo>
                  <a:pt x="0" y="0"/>
                </a:moveTo>
                <a:cubicBezTo>
                  <a:pt x="361421" y="235479"/>
                  <a:pt x="722842" y="470958"/>
                  <a:pt x="1231900" y="596900"/>
                </a:cubicBezTo>
                <a:cubicBezTo>
                  <a:pt x="1740958" y="722842"/>
                  <a:pt x="3054350" y="755650"/>
                  <a:pt x="3054350" y="755650"/>
                </a:cubicBezTo>
              </a:path>
            </a:pathLst>
          </a:cu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cxnSp>
        <p:nvCxnSpPr>
          <p:cNvPr id="30" name="Straight Connector 29"/>
          <p:cNvCxnSpPr/>
          <p:nvPr/>
        </p:nvCxnSpPr>
        <p:spPr>
          <a:xfrm flipH="1">
            <a:off x="5993285" y="4902874"/>
            <a:ext cx="2658157" cy="2"/>
          </a:xfrm>
          <a:prstGeom prst="line">
            <a:avLst/>
          </a:prstGeom>
          <a:ln w="762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flipH="1">
            <a:off x="6718266" y="3064095"/>
            <a:ext cx="1" cy="1819884"/>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5840883" y="2545139"/>
            <a:ext cx="303288" cy="369332"/>
          </a:xfrm>
          <a:prstGeom prst="rect">
            <a:avLst/>
          </a:prstGeom>
          <a:noFill/>
        </p:spPr>
        <p:txBody>
          <a:bodyPr wrap="none" rtlCol="0">
            <a:spAutoFit/>
          </a:bodyPr>
          <a:lstStyle/>
          <a:p>
            <a:pPr algn="ctr"/>
            <a:r>
              <a:rPr lang="en-US" dirty="0" smtClean="0"/>
              <a:t>P</a:t>
            </a:r>
          </a:p>
        </p:txBody>
      </p:sp>
      <p:sp>
        <p:nvSpPr>
          <p:cNvPr id="33" name="TextBox 32"/>
          <p:cNvSpPr txBox="1"/>
          <p:nvPr/>
        </p:nvSpPr>
        <p:spPr>
          <a:xfrm>
            <a:off x="8651442" y="4754939"/>
            <a:ext cx="340158" cy="369332"/>
          </a:xfrm>
          <a:prstGeom prst="rect">
            <a:avLst/>
          </a:prstGeom>
          <a:noFill/>
        </p:spPr>
        <p:txBody>
          <a:bodyPr wrap="none" rtlCol="0">
            <a:spAutoFit/>
          </a:bodyPr>
          <a:lstStyle/>
          <a:p>
            <a:r>
              <a:rPr lang="en-US" dirty="0" smtClean="0"/>
              <a:t>Q</a:t>
            </a:r>
            <a:endParaRPr lang="en-US" dirty="0"/>
          </a:p>
        </p:txBody>
      </p:sp>
      <p:cxnSp>
        <p:nvCxnSpPr>
          <p:cNvPr id="34" name="Straight Connector 33"/>
          <p:cNvCxnSpPr/>
          <p:nvPr/>
        </p:nvCxnSpPr>
        <p:spPr>
          <a:xfrm>
            <a:off x="5993284" y="2882205"/>
            <a:ext cx="0" cy="2057400"/>
          </a:xfrm>
          <a:prstGeom prst="line">
            <a:avLst/>
          </a:prstGeom>
          <a:ln w="762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6350186" y="2658034"/>
            <a:ext cx="813043" cy="369332"/>
          </a:xfrm>
          <a:prstGeom prst="rect">
            <a:avLst/>
          </a:prstGeom>
          <a:noFill/>
        </p:spPr>
        <p:txBody>
          <a:bodyPr wrap="none" rtlCol="0">
            <a:spAutoFit/>
          </a:bodyPr>
          <a:lstStyle/>
          <a:p>
            <a:r>
              <a:rPr lang="en-US" dirty="0" smtClean="0">
                <a:solidFill>
                  <a:srgbClr val="0070C0"/>
                </a:solidFill>
              </a:rPr>
              <a:t>Supply</a:t>
            </a:r>
            <a:endParaRPr lang="en-US" dirty="0">
              <a:solidFill>
                <a:srgbClr val="0070C0"/>
              </a:solidFill>
            </a:endParaRPr>
          </a:p>
        </p:txBody>
      </p:sp>
      <p:sp>
        <p:nvSpPr>
          <p:cNvPr id="36" name="Freeform 35"/>
          <p:cNvSpPr/>
          <p:nvPr/>
        </p:nvSpPr>
        <p:spPr>
          <a:xfrm>
            <a:off x="5993283" y="3101887"/>
            <a:ext cx="2658159" cy="1792071"/>
          </a:xfrm>
          <a:custGeom>
            <a:avLst/>
            <a:gdLst>
              <a:gd name="connsiteX0" fmla="*/ 0 w 3054350"/>
              <a:gd name="connsiteY0" fmla="*/ 0 h 755650"/>
              <a:gd name="connsiteX1" fmla="*/ 1231900 w 3054350"/>
              <a:gd name="connsiteY1" fmla="*/ 596900 h 755650"/>
              <a:gd name="connsiteX2" fmla="*/ 3054350 w 3054350"/>
              <a:gd name="connsiteY2" fmla="*/ 755650 h 755650"/>
            </a:gdLst>
            <a:ahLst/>
            <a:cxnLst>
              <a:cxn ang="0">
                <a:pos x="connsiteX0" y="connsiteY0"/>
              </a:cxn>
              <a:cxn ang="0">
                <a:pos x="connsiteX1" y="connsiteY1"/>
              </a:cxn>
              <a:cxn ang="0">
                <a:pos x="connsiteX2" y="connsiteY2"/>
              </a:cxn>
            </a:cxnLst>
            <a:rect l="l" t="t" r="r" b="b"/>
            <a:pathLst>
              <a:path w="3054350" h="755650">
                <a:moveTo>
                  <a:pt x="0" y="0"/>
                </a:moveTo>
                <a:cubicBezTo>
                  <a:pt x="361421" y="235479"/>
                  <a:pt x="722842" y="470958"/>
                  <a:pt x="1231900" y="596900"/>
                </a:cubicBezTo>
                <a:cubicBezTo>
                  <a:pt x="1740958" y="722842"/>
                  <a:pt x="3054350" y="755650"/>
                  <a:pt x="3054350" y="755650"/>
                </a:cubicBezTo>
              </a:path>
            </a:pathLst>
          </a:cu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1" name="Freeform 40"/>
          <p:cNvSpPr/>
          <p:nvPr/>
        </p:nvSpPr>
        <p:spPr>
          <a:xfrm>
            <a:off x="2788401" y="2340730"/>
            <a:ext cx="2407023" cy="1627094"/>
          </a:xfrm>
          <a:custGeom>
            <a:avLst/>
            <a:gdLst>
              <a:gd name="connsiteX0" fmla="*/ 0 w 2407023"/>
              <a:gd name="connsiteY0" fmla="*/ 1627094 h 1627094"/>
              <a:gd name="connsiteX1" fmla="*/ 1761564 w 2407023"/>
              <a:gd name="connsiteY1" fmla="*/ 1008529 h 1627094"/>
              <a:gd name="connsiteX2" fmla="*/ 2407023 w 2407023"/>
              <a:gd name="connsiteY2" fmla="*/ 0 h 1627094"/>
            </a:gdLst>
            <a:ahLst/>
            <a:cxnLst>
              <a:cxn ang="0">
                <a:pos x="connsiteX0" y="connsiteY0"/>
              </a:cxn>
              <a:cxn ang="0">
                <a:pos x="connsiteX1" y="connsiteY1"/>
              </a:cxn>
              <a:cxn ang="0">
                <a:pos x="connsiteX2" y="connsiteY2"/>
              </a:cxn>
            </a:cxnLst>
            <a:rect l="l" t="t" r="r" b="b"/>
            <a:pathLst>
              <a:path w="2407023" h="1627094">
                <a:moveTo>
                  <a:pt x="0" y="1627094"/>
                </a:moveTo>
                <a:cubicBezTo>
                  <a:pt x="680197" y="1453402"/>
                  <a:pt x="1360394" y="1279711"/>
                  <a:pt x="1761564" y="1008529"/>
                </a:cubicBezTo>
                <a:cubicBezTo>
                  <a:pt x="2162734" y="737347"/>
                  <a:pt x="2407023" y="0"/>
                  <a:pt x="2407023" y="0"/>
                </a:cubicBezTo>
              </a:path>
            </a:pathLst>
          </a:cu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3" name="Straight Connector 42"/>
          <p:cNvCxnSpPr/>
          <p:nvPr/>
        </p:nvCxnSpPr>
        <p:spPr>
          <a:xfrm flipH="1">
            <a:off x="665298" y="3091927"/>
            <a:ext cx="1" cy="1819884"/>
          </a:xfrm>
          <a:prstGeom prst="line">
            <a:avLst/>
          </a:prstGeom>
          <a:ln w="38100">
            <a:solidFill>
              <a:srgbClr val="0070C0">
                <a:alpha val="50000"/>
              </a:srgb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flipH="1">
            <a:off x="3205660" y="2146204"/>
            <a:ext cx="1" cy="1819884"/>
          </a:xfrm>
          <a:prstGeom prst="line">
            <a:avLst/>
          </a:prstGeom>
          <a:ln w="38100">
            <a:solidFill>
              <a:srgbClr val="0070C0">
                <a:alpha val="50000"/>
              </a:srgb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flipH="1">
            <a:off x="6368220" y="3101887"/>
            <a:ext cx="1" cy="1819884"/>
          </a:xfrm>
          <a:prstGeom prst="line">
            <a:avLst/>
          </a:prstGeom>
          <a:ln w="38100">
            <a:solidFill>
              <a:srgbClr val="0070C0">
                <a:alpha val="50000"/>
              </a:srgbClr>
            </a:solidFill>
          </a:ln>
        </p:spPr>
        <p:style>
          <a:lnRef idx="1">
            <a:schemeClr val="accent1"/>
          </a:lnRef>
          <a:fillRef idx="0">
            <a:schemeClr val="accent1"/>
          </a:fillRef>
          <a:effectRef idx="0">
            <a:schemeClr val="accent1"/>
          </a:effectRef>
          <a:fontRef idx="minor">
            <a:schemeClr val="tx1"/>
          </a:fontRef>
        </p:style>
      </p:cxnSp>
      <p:sp>
        <p:nvSpPr>
          <p:cNvPr id="51" name="Isosceles Triangle 50"/>
          <p:cNvSpPr/>
          <p:nvPr/>
        </p:nvSpPr>
        <p:spPr>
          <a:xfrm flipV="1">
            <a:off x="2818669" y="3637790"/>
            <a:ext cx="1094404" cy="327350"/>
          </a:xfrm>
          <a:prstGeom prst="triangle">
            <a:avLst>
              <a:gd name="adj" fmla="val 0"/>
            </a:avLst>
          </a:prstGeom>
          <a:solidFill>
            <a:srgbClr val="92D050">
              <a:alpha val="60000"/>
            </a:srgbClr>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3" name="Straight Connector 52"/>
          <p:cNvCxnSpPr/>
          <p:nvPr/>
        </p:nvCxnSpPr>
        <p:spPr>
          <a:xfrm>
            <a:off x="2830606" y="3643137"/>
            <a:ext cx="107053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6023297" y="4223266"/>
            <a:ext cx="694969"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70" name="Rectangle 69"/>
          <p:cNvSpPr/>
          <p:nvPr/>
        </p:nvSpPr>
        <p:spPr>
          <a:xfrm>
            <a:off x="6027475" y="4235156"/>
            <a:ext cx="651608" cy="630990"/>
          </a:xfrm>
          <a:prstGeom prst="rect">
            <a:avLst/>
          </a:prstGeom>
          <a:solidFill>
            <a:srgbClr val="92D05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71" name="TextBox 70"/>
          <p:cNvSpPr txBox="1"/>
          <p:nvPr/>
        </p:nvSpPr>
        <p:spPr>
          <a:xfrm>
            <a:off x="2471817" y="4543283"/>
            <a:ext cx="813043" cy="369332"/>
          </a:xfrm>
          <a:prstGeom prst="rect">
            <a:avLst/>
          </a:prstGeom>
          <a:noFill/>
        </p:spPr>
        <p:txBody>
          <a:bodyPr wrap="none" rtlCol="0">
            <a:spAutoFit/>
          </a:bodyPr>
          <a:lstStyle/>
          <a:p>
            <a:r>
              <a:rPr lang="en-US" dirty="0" smtClean="0">
                <a:solidFill>
                  <a:srgbClr val="0070C0"/>
                </a:solidFill>
              </a:rPr>
              <a:t>Supply</a:t>
            </a:r>
            <a:endParaRPr lang="en-US" dirty="0">
              <a:solidFill>
                <a:srgbClr val="0070C0"/>
              </a:solidFill>
            </a:endParaRPr>
          </a:p>
        </p:txBody>
      </p:sp>
      <p:sp>
        <p:nvSpPr>
          <p:cNvPr id="72" name="TextBox 71"/>
          <p:cNvSpPr txBox="1"/>
          <p:nvPr/>
        </p:nvSpPr>
        <p:spPr>
          <a:xfrm>
            <a:off x="278283" y="5000320"/>
            <a:ext cx="2677592" cy="1754326"/>
          </a:xfrm>
          <a:prstGeom prst="rect">
            <a:avLst/>
          </a:prstGeom>
          <a:noFill/>
        </p:spPr>
        <p:txBody>
          <a:bodyPr wrap="none" rtlCol="0">
            <a:spAutoFit/>
          </a:bodyPr>
          <a:lstStyle/>
          <a:p>
            <a:pPr algn="ctr"/>
            <a:r>
              <a:rPr lang="en-US" sz="3600" b="1" dirty="0" smtClean="0"/>
              <a:t>Tragic</a:t>
            </a:r>
          </a:p>
          <a:p>
            <a:pPr algn="ctr"/>
            <a:r>
              <a:rPr lang="en-US" sz="3600" dirty="0" smtClean="0"/>
              <a:t>(“Commons”,</a:t>
            </a:r>
          </a:p>
          <a:p>
            <a:pPr algn="ctr"/>
            <a:r>
              <a:rPr lang="en-US" sz="3600" dirty="0" smtClean="0"/>
              <a:t>“Anarchist”)</a:t>
            </a:r>
            <a:endParaRPr lang="en-US" sz="3600" dirty="0"/>
          </a:p>
        </p:txBody>
      </p:sp>
      <p:sp>
        <p:nvSpPr>
          <p:cNvPr id="73" name="TextBox 72"/>
          <p:cNvSpPr txBox="1"/>
          <p:nvPr/>
        </p:nvSpPr>
        <p:spPr>
          <a:xfrm>
            <a:off x="3488990" y="4030016"/>
            <a:ext cx="2117438" cy="1200329"/>
          </a:xfrm>
          <a:prstGeom prst="rect">
            <a:avLst/>
          </a:prstGeom>
          <a:noFill/>
        </p:spPr>
        <p:txBody>
          <a:bodyPr wrap="none" rtlCol="0">
            <a:spAutoFit/>
          </a:bodyPr>
          <a:lstStyle/>
          <a:p>
            <a:pPr algn="ctr"/>
            <a:r>
              <a:rPr lang="en-US" sz="3600" b="1" dirty="0" smtClean="0"/>
              <a:t>Market</a:t>
            </a:r>
          </a:p>
          <a:p>
            <a:pPr algn="ctr"/>
            <a:r>
              <a:rPr lang="en-US" sz="3600" dirty="0" smtClean="0"/>
              <a:t>(“Supply”)</a:t>
            </a:r>
            <a:endParaRPr lang="en-US" sz="3600" dirty="0"/>
          </a:p>
        </p:txBody>
      </p:sp>
      <p:sp>
        <p:nvSpPr>
          <p:cNvPr id="74" name="TextBox 73"/>
          <p:cNvSpPr txBox="1"/>
          <p:nvPr/>
        </p:nvSpPr>
        <p:spPr>
          <a:xfrm>
            <a:off x="5979285" y="5000320"/>
            <a:ext cx="2547109" cy="1754326"/>
          </a:xfrm>
          <a:prstGeom prst="rect">
            <a:avLst/>
          </a:prstGeom>
          <a:noFill/>
        </p:spPr>
        <p:txBody>
          <a:bodyPr wrap="none" rtlCol="0">
            <a:spAutoFit/>
          </a:bodyPr>
          <a:lstStyle/>
          <a:p>
            <a:pPr algn="ctr"/>
            <a:r>
              <a:rPr lang="en-US" sz="3600" b="1" dirty="0" smtClean="0"/>
              <a:t>Cartel</a:t>
            </a:r>
          </a:p>
          <a:p>
            <a:pPr algn="ctr"/>
            <a:r>
              <a:rPr lang="en-US" sz="3600" dirty="0" smtClean="0"/>
              <a:t>(“Managed”,</a:t>
            </a:r>
          </a:p>
          <a:p>
            <a:pPr algn="ctr"/>
            <a:r>
              <a:rPr lang="en-US" sz="3600" dirty="0" smtClean="0"/>
              <a:t>“Gouging”)</a:t>
            </a:r>
            <a:endParaRPr lang="en-US" sz="3600" dirty="0"/>
          </a:p>
        </p:txBody>
      </p:sp>
      <p:sp>
        <p:nvSpPr>
          <p:cNvPr id="75" name="Slide Number Placeholder 74"/>
          <p:cNvSpPr>
            <a:spLocks noGrp="1"/>
          </p:cNvSpPr>
          <p:nvPr>
            <p:ph type="sldNum" sz="quarter" idx="12"/>
          </p:nvPr>
        </p:nvSpPr>
        <p:spPr/>
        <p:txBody>
          <a:bodyPr/>
          <a:lstStyle/>
          <a:p>
            <a:fld id="{B2FC610D-FAE1-464C-9CF3-920562D0AD66}" type="slidenum">
              <a:rPr lang="en-US" smtClean="0"/>
              <a:t>98</a:t>
            </a:fld>
            <a:endParaRPr lang="en-US"/>
          </a:p>
        </p:txBody>
      </p:sp>
    </p:spTree>
    <p:extLst>
      <p:ext uri="{BB962C8B-B14F-4D97-AF65-F5344CB8AC3E}">
        <p14:creationId xmlns:p14="http://schemas.microsoft.com/office/powerpoint/2010/main" val="849043803"/>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0999" y="175715"/>
            <a:ext cx="7856273" cy="1409232"/>
          </a:xfrm>
        </p:spPr>
        <p:txBody>
          <a:bodyPr>
            <a:normAutofit fontScale="90000"/>
          </a:bodyPr>
          <a:lstStyle/>
          <a:p>
            <a:pPr algn="l"/>
            <a:r>
              <a:rPr lang="en-US" sz="5400" dirty="0" smtClean="0"/>
              <a:t>3 Perspectives –</a:t>
            </a:r>
            <a:br>
              <a:rPr lang="en-US" sz="5400" dirty="0" smtClean="0"/>
            </a:br>
            <a:r>
              <a:rPr lang="en-US" sz="5400" dirty="0" smtClean="0"/>
              <a:t>Life Without Economic Limits</a:t>
            </a:r>
            <a:endParaRPr lang="en-US" sz="5400" dirty="0"/>
          </a:p>
        </p:txBody>
      </p:sp>
      <p:cxnSp>
        <p:nvCxnSpPr>
          <p:cNvPr id="4" name="Straight Connector 3"/>
          <p:cNvCxnSpPr/>
          <p:nvPr/>
        </p:nvCxnSpPr>
        <p:spPr>
          <a:xfrm flipH="1">
            <a:off x="251768" y="5063546"/>
            <a:ext cx="2658157" cy="2"/>
          </a:xfrm>
          <a:prstGeom prst="line">
            <a:avLst/>
          </a:prstGeom>
          <a:ln w="762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a:off x="278283" y="4980143"/>
            <a:ext cx="2007718"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100122" y="2520076"/>
            <a:ext cx="303288" cy="369332"/>
          </a:xfrm>
          <a:prstGeom prst="rect">
            <a:avLst/>
          </a:prstGeom>
          <a:noFill/>
        </p:spPr>
        <p:txBody>
          <a:bodyPr wrap="none" rtlCol="0">
            <a:spAutoFit/>
          </a:bodyPr>
          <a:lstStyle/>
          <a:p>
            <a:pPr algn="ctr"/>
            <a:r>
              <a:rPr lang="en-US" dirty="0" smtClean="0"/>
              <a:t>P</a:t>
            </a:r>
          </a:p>
        </p:txBody>
      </p:sp>
      <p:sp>
        <p:nvSpPr>
          <p:cNvPr id="7" name="TextBox 6"/>
          <p:cNvSpPr txBox="1"/>
          <p:nvPr/>
        </p:nvSpPr>
        <p:spPr>
          <a:xfrm>
            <a:off x="2909925" y="4915611"/>
            <a:ext cx="340158" cy="369332"/>
          </a:xfrm>
          <a:prstGeom prst="rect">
            <a:avLst/>
          </a:prstGeom>
          <a:noFill/>
        </p:spPr>
        <p:txBody>
          <a:bodyPr wrap="none" rtlCol="0">
            <a:spAutoFit/>
          </a:bodyPr>
          <a:lstStyle/>
          <a:p>
            <a:r>
              <a:rPr lang="en-US" dirty="0" smtClean="0"/>
              <a:t>Q</a:t>
            </a:r>
            <a:endParaRPr lang="en-US" dirty="0"/>
          </a:p>
        </p:txBody>
      </p:sp>
      <p:cxnSp>
        <p:nvCxnSpPr>
          <p:cNvPr id="14" name="Straight Connector 13"/>
          <p:cNvCxnSpPr/>
          <p:nvPr/>
        </p:nvCxnSpPr>
        <p:spPr>
          <a:xfrm>
            <a:off x="251767" y="2882205"/>
            <a:ext cx="0" cy="2057400"/>
          </a:xfrm>
          <a:prstGeom prst="line">
            <a:avLst/>
          </a:prstGeom>
          <a:ln w="762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7" name="Freeform 16"/>
          <p:cNvSpPr/>
          <p:nvPr/>
        </p:nvSpPr>
        <p:spPr>
          <a:xfrm>
            <a:off x="251766" y="3101887"/>
            <a:ext cx="2658159" cy="1792071"/>
          </a:xfrm>
          <a:custGeom>
            <a:avLst/>
            <a:gdLst>
              <a:gd name="connsiteX0" fmla="*/ 0 w 3054350"/>
              <a:gd name="connsiteY0" fmla="*/ 0 h 755650"/>
              <a:gd name="connsiteX1" fmla="*/ 1231900 w 3054350"/>
              <a:gd name="connsiteY1" fmla="*/ 596900 h 755650"/>
              <a:gd name="connsiteX2" fmla="*/ 3054350 w 3054350"/>
              <a:gd name="connsiteY2" fmla="*/ 755650 h 755650"/>
            </a:gdLst>
            <a:ahLst/>
            <a:cxnLst>
              <a:cxn ang="0">
                <a:pos x="connsiteX0" y="connsiteY0"/>
              </a:cxn>
              <a:cxn ang="0">
                <a:pos x="connsiteX1" y="connsiteY1"/>
              </a:cxn>
              <a:cxn ang="0">
                <a:pos x="connsiteX2" y="connsiteY2"/>
              </a:cxn>
            </a:cxnLst>
            <a:rect l="l" t="t" r="r" b="b"/>
            <a:pathLst>
              <a:path w="3054350" h="755650">
                <a:moveTo>
                  <a:pt x="0" y="0"/>
                </a:moveTo>
                <a:cubicBezTo>
                  <a:pt x="361421" y="235479"/>
                  <a:pt x="722842" y="470958"/>
                  <a:pt x="1231900" y="596900"/>
                </a:cubicBezTo>
                <a:cubicBezTo>
                  <a:pt x="1740958" y="722842"/>
                  <a:pt x="3054350" y="755650"/>
                  <a:pt x="3054350" y="755650"/>
                </a:cubicBezTo>
              </a:path>
            </a:pathLst>
          </a:cu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pic>
        <p:nvPicPr>
          <p:cNvPr id="24" name="image3.png" descr="bloq-logo.png"/>
          <p:cNvPicPr>
            <a:picLocks noChangeAspect="1"/>
          </p:cNvPicPr>
          <p:nvPr/>
        </p:nvPicPr>
        <p:blipFill>
          <a:blip r:embed="rId3">
            <a:extLst/>
          </a:blip>
          <a:stretch>
            <a:fillRect/>
          </a:stretch>
        </p:blipFill>
        <p:spPr>
          <a:xfrm>
            <a:off x="8237272" y="76200"/>
            <a:ext cx="830528" cy="400610"/>
          </a:xfrm>
          <a:prstGeom prst="rect">
            <a:avLst/>
          </a:prstGeom>
          <a:ln w="12700">
            <a:miter lim="400000"/>
          </a:ln>
        </p:spPr>
      </p:pic>
      <p:pic>
        <p:nvPicPr>
          <p:cNvPr id="25" name="image4.png"/>
          <p:cNvPicPr>
            <a:picLocks noChangeAspect="1"/>
          </p:cNvPicPr>
          <p:nvPr/>
        </p:nvPicPr>
        <p:blipFill>
          <a:blip r:embed="rId4">
            <a:extLst/>
          </a:blip>
          <a:stretch>
            <a:fillRect/>
          </a:stretch>
        </p:blipFill>
        <p:spPr>
          <a:xfrm>
            <a:off x="8458200" y="6697280"/>
            <a:ext cx="624704" cy="84520"/>
          </a:xfrm>
          <a:prstGeom prst="rect">
            <a:avLst/>
          </a:prstGeom>
          <a:ln w="12700">
            <a:miter lim="400000"/>
          </a:ln>
        </p:spPr>
      </p:pic>
      <p:cxnSp>
        <p:nvCxnSpPr>
          <p:cNvPr id="20" name="Straight Connector 19"/>
          <p:cNvCxnSpPr/>
          <p:nvPr/>
        </p:nvCxnSpPr>
        <p:spPr>
          <a:xfrm flipH="1">
            <a:off x="2792129" y="4001869"/>
            <a:ext cx="2658157" cy="2"/>
          </a:xfrm>
          <a:prstGeom prst="line">
            <a:avLst/>
          </a:prstGeom>
          <a:ln w="762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2667025" y="1658265"/>
            <a:ext cx="303288" cy="369332"/>
          </a:xfrm>
          <a:prstGeom prst="rect">
            <a:avLst/>
          </a:prstGeom>
          <a:noFill/>
        </p:spPr>
        <p:txBody>
          <a:bodyPr wrap="none" rtlCol="0">
            <a:spAutoFit/>
          </a:bodyPr>
          <a:lstStyle/>
          <a:p>
            <a:pPr algn="ctr"/>
            <a:r>
              <a:rPr lang="en-US" dirty="0" smtClean="0"/>
              <a:t>P</a:t>
            </a:r>
          </a:p>
        </p:txBody>
      </p:sp>
      <p:sp>
        <p:nvSpPr>
          <p:cNvPr id="23" name="TextBox 22"/>
          <p:cNvSpPr txBox="1"/>
          <p:nvPr/>
        </p:nvSpPr>
        <p:spPr>
          <a:xfrm>
            <a:off x="5450286" y="3853934"/>
            <a:ext cx="340158" cy="369332"/>
          </a:xfrm>
          <a:prstGeom prst="rect">
            <a:avLst/>
          </a:prstGeom>
          <a:noFill/>
        </p:spPr>
        <p:txBody>
          <a:bodyPr wrap="none" rtlCol="0">
            <a:spAutoFit/>
          </a:bodyPr>
          <a:lstStyle/>
          <a:p>
            <a:r>
              <a:rPr lang="en-US" dirty="0" smtClean="0"/>
              <a:t>Q</a:t>
            </a:r>
            <a:endParaRPr lang="en-US" dirty="0"/>
          </a:p>
        </p:txBody>
      </p:sp>
      <p:cxnSp>
        <p:nvCxnSpPr>
          <p:cNvPr id="27" name="Straight Connector 26"/>
          <p:cNvCxnSpPr/>
          <p:nvPr/>
        </p:nvCxnSpPr>
        <p:spPr>
          <a:xfrm>
            <a:off x="2792128" y="1981200"/>
            <a:ext cx="0" cy="2057400"/>
          </a:xfrm>
          <a:prstGeom prst="line">
            <a:avLst/>
          </a:prstGeom>
          <a:ln w="762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4793385" y="1990266"/>
            <a:ext cx="813043" cy="369332"/>
          </a:xfrm>
          <a:prstGeom prst="rect">
            <a:avLst/>
          </a:prstGeom>
          <a:noFill/>
        </p:spPr>
        <p:txBody>
          <a:bodyPr wrap="none" rtlCol="0">
            <a:spAutoFit/>
          </a:bodyPr>
          <a:lstStyle/>
          <a:p>
            <a:r>
              <a:rPr lang="en-US" dirty="0" smtClean="0">
                <a:solidFill>
                  <a:srgbClr val="0070C0"/>
                </a:solidFill>
              </a:rPr>
              <a:t>Supply</a:t>
            </a:r>
            <a:endParaRPr lang="en-US" dirty="0">
              <a:solidFill>
                <a:srgbClr val="0070C0"/>
              </a:solidFill>
            </a:endParaRPr>
          </a:p>
        </p:txBody>
      </p:sp>
      <p:sp>
        <p:nvSpPr>
          <p:cNvPr id="29" name="Freeform 28"/>
          <p:cNvSpPr/>
          <p:nvPr/>
        </p:nvSpPr>
        <p:spPr>
          <a:xfrm>
            <a:off x="2792127" y="2200882"/>
            <a:ext cx="2658159" cy="1792071"/>
          </a:xfrm>
          <a:custGeom>
            <a:avLst/>
            <a:gdLst>
              <a:gd name="connsiteX0" fmla="*/ 0 w 3054350"/>
              <a:gd name="connsiteY0" fmla="*/ 0 h 755650"/>
              <a:gd name="connsiteX1" fmla="*/ 1231900 w 3054350"/>
              <a:gd name="connsiteY1" fmla="*/ 596900 h 755650"/>
              <a:gd name="connsiteX2" fmla="*/ 3054350 w 3054350"/>
              <a:gd name="connsiteY2" fmla="*/ 755650 h 755650"/>
            </a:gdLst>
            <a:ahLst/>
            <a:cxnLst>
              <a:cxn ang="0">
                <a:pos x="connsiteX0" y="connsiteY0"/>
              </a:cxn>
              <a:cxn ang="0">
                <a:pos x="connsiteX1" y="connsiteY1"/>
              </a:cxn>
              <a:cxn ang="0">
                <a:pos x="connsiteX2" y="connsiteY2"/>
              </a:cxn>
            </a:cxnLst>
            <a:rect l="l" t="t" r="r" b="b"/>
            <a:pathLst>
              <a:path w="3054350" h="755650">
                <a:moveTo>
                  <a:pt x="0" y="0"/>
                </a:moveTo>
                <a:cubicBezTo>
                  <a:pt x="361421" y="235479"/>
                  <a:pt x="722842" y="470958"/>
                  <a:pt x="1231900" y="596900"/>
                </a:cubicBezTo>
                <a:cubicBezTo>
                  <a:pt x="1740958" y="722842"/>
                  <a:pt x="3054350" y="755650"/>
                  <a:pt x="3054350" y="755650"/>
                </a:cubicBezTo>
              </a:path>
            </a:pathLst>
          </a:cu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cxnSp>
        <p:nvCxnSpPr>
          <p:cNvPr id="30" name="Straight Connector 29"/>
          <p:cNvCxnSpPr/>
          <p:nvPr/>
        </p:nvCxnSpPr>
        <p:spPr>
          <a:xfrm flipH="1">
            <a:off x="5993285" y="4902874"/>
            <a:ext cx="2658157" cy="2"/>
          </a:xfrm>
          <a:prstGeom prst="line">
            <a:avLst/>
          </a:prstGeom>
          <a:ln w="762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flipH="1">
            <a:off x="6718266" y="3064095"/>
            <a:ext cx="2" cy="1829863"/>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5840883" y="2545139"/>
            <a:ext cx="303288" cy="369332"/>
          </a:xfrm>
          <a:prstGeom prst="rect">
            <a:avLst/>
          </a:prstGeom>
          <a:noFill/>
        </p:spPr>
        <p:txBody>
          <a:bodyPr wrap="none" rtlCol="0">
            <a:spAutoFit/>
          </a:bodyPr>
          <a:lstStyle/>
          <a:p>
            <a:pPr algn="ctr"/>
            <a:r>
              <a:rPr lang="en-US" dirty="0" smtClean="0"/>
              <a:t>P</a:t>
            </a:r>
          </a:p>
        </p:txBody>
      </p:sp>
      <p:sp>
        <p:nvSpPr>
          <p:cNvPr id="33" name="TextBox 32"/>
          <p:cNvSpPr txBox="1"/>
          <p:nvPr/>
        </p:nvSpPr>
        <p:spPr>
          <a:xfrm>
            <a:off x="8651442" y="4754939"/>
            <a:ext cx="340158" cy="369332"/>
          </a:xfrm>
          <a:prstGeom prst="rect">
            <a:avLst/>
          </a:prstGeom>
          <a:noFill/>
        </p:spPr>
        <p:txBody>
          <a:bodyPr wrap="none" rtlCol="0">
            <a:spAutoFit/>
          </a:bodyPr>
          <a:lstStyle/>
          <a:p>
            <a:r>
              <a:rPr lang="en-US" dirty="0" smtClean="0"/>
              <a:t>Q</a:t>
            </a:r>
            <a:endParaRPr lang="en-US" dirty="0"/>
          </a:p>
        </p:txBody>
      </p:sp>
      <p:cxnSp>
        <p:nvCxnSpPr>
          <p:cNvPr id="34" name="Straight Connector 33"/>
          <p:cNvCxnSpPr/>
          <p:nvPr/>
        </p:nvCxnSpPr>
        <p:spPr>
          <a:xfrm>
            <a:off x="5993284" y="2882205"/>
            <a:ext cx="0" cy="2057400"/>
          </a:xfrm>
          <a:prstGeom prst="line">
            <a:avLst/>
          </a:prstGeom>
          <a:ln w="762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6350186" y="2658034"/>
            <a:ext cx="813043" cy="369332"/>
          </a:xfrm>
          <a:prstGeom prst="rect">
            <a:avLst/>
          </a:prstGeom>
          <a:noFill/>
        </p:spPr>
        <p:txBody>
          <a:bodyPr wrap="none" rtlCol="0">
            <a:spAutoFit/>
          </a:bodyPr>
          <a:lstStyle/>
          <a:p>
            <a:r>
              <a:rPr lang="en-US" dirty="0" smtClean="0">
                <a:solidFill>
                  <a:srgbClr val="0070C0"/>
                </a:solidFill>
              </a:rPr>
              <a:t>Supply</a:t>
            </a:r>
            <a:endParaRPr lang="en-US" dirty="0">
              <a:solidFill>
                <a:srgbClr val="0070C0"/>
              </a:solidFill>
            </a:endParaRPr>
          </a:p>
        </p:txBody>
      </p:sp>
      <p:sp>
        <p:nvSpPr>
          <p:cNvPr id="36" name="Freeform 35"/>
          <p:cNvSpPr/>
          <p:nvPr/>
        </p:nvSpPr>
        <p:spPr>
          <a:xfrm>
            <a:off x="5993283" y="3101887"/>
            <a:ext cx="2658159" cy="1792071"/>
          </a:xfrm>
          <a:custGeom>
            <a:avLst/>
            <a:gdLst>
              <a:gd name="connsiteX0" fmla="*/ 0 w 3054350"/>
              <a:gd name="connsiteY0" fmla="*/ 0 h 755650"/>
              <a:gd name="connsiteX1" fmla="*/ 1231900 w 3054350"/>
              <a:gd name="connsiteY1" fmla="*/ 596900 h 755650"/>
              <a:gd name="connsiteX2" fmla="*/ 3054350 w 3054350"/>
              <a:gd name="connsiteY2" fmla="*/ 755650 h 755650"/>
            </a:gdLst>
            <a:ahLst/>
            <a:cxnLst>
              <a:cxn ang="0">
                <a:pos x="connsiteX0" y="connsiteY0"/>
              </a:cxn>
              <a:cxn ang="0">
                <a:pos x="connsiteX1" y="connsiteY1"/>
              </a:cxn>
              <a:cxn ang="0">
                <a:pos x="connsiteX2" y="connsiteY2"/>
              </a:cxn>
            </a:cxnLst>
            <a:rect l="l" t="t" r="r" b="b"/>
            <a:pathLst>
              <a:path w="3054350" h="755650">
                <a:moveTo>
                  <a:pt x="0" y="0"/>
                </a:moveTo>
                <a:cubicBezTo>
                  <a:pt x="361421" y="235479"/>
                  <a:pt x="722842" y="470958"/>
                  <a:pt x="1231900" y="596900"/>
                </a:cubicBezTo>
                <a:cubicBezTo>
                  <a:pt x="1740958" y="722842"/>
                  <a:pt x="3054350" y="755650"/>
                  <a:pt x="3054350" y="755650"/>
                </a:cubicBezTo>
              </a:path>
            </a:pathLst>
          </a:cu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1" name="Freeform 40"/>
          <p:cNvSpPr/>
          <p:nvPr/>
        </p:nvSpPr>
        <p:spPr>
          <a:xfrm>
            <a:off x="2788401" y="2340730"/>
            <a:ext cx="2407023" cy="1627094"/>
          </a:xfrm>
          <a:custGeom>
            <a:avLst/>
            <a:gdLst>
              <a:gd name="connsiteX0" fmla="*/ 0 w 2407023"/>
              <a:gd name="connsiteY0" fmla="*/ 1627094 h 1627094"/>
              <a:gd name="connsiteX1" fmla="*/ 1761564 w 2407023"/>
              <a:gd name="connsiteY1" fmla="*/ 1008529 h 1627094"/>
              <a:gd name="connsiteX2" fmla="*/ 2407023 w 2407023"/>
              <a:gd name="connsiteY2" fmla="*/ 0 h 1627094"/>
            </a:gdLst>
            <a:ahLst/>
            <a:cxnLst>
              <a:cxn ang="0">
                <a:pos x="connsiteX0" y="connsiteY0"/>
              </a:cxn>
              <a:cxn ang="0">
                <a:pos x="connsiteX1" y="connsiteY1"/>
              </a:cxn>
              <a:cxn ang="0">
                <a:pos x="connsiteX2" y="connsiteY2"/>
              </a:cxn>
            </a:cxnLst>
            <a:rect l="l" t="t" r="r" b="b"/>
            <a:pathLst>
              <a:path w="2407023" h="1627094">
                <a:moveTo>
                  <a:pt x="0" y="1627094"/>
                </a:moveTo>
                <a:cubicBezTo>
                  <a:pt x="680197" y="1453402"/>
                  <a:pt x="1360394" y="1279711"/>
                  <a:pt x="1761564" y="1008529"/>
                </a:cubicBezTo>
                <a:cubicBezTo>
                  <a:pt x="2162734" y="737347"/>
                  <a:pt x="2407023" y="0"/>
                  <a:pt x="2407023" y="0"/>
                </a:cubicBezTo>
              </a:path>
            </a:pathLst>
          </a:cu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3" name="Straight Connector 42"/>
          <p:cNvCxnSpPr/>
          <p:nvPr/>
        </p:nvCxnSpPr>
        <p:spPr>
          <a:xfrm flipH="1">
            <a:off x="665298" y="3091927"/>
            <a:ext cx="1" cy="1819884"/>
          </a:xfrm>
          <a:prstGeom prst="line">
            <a:avLst/>
          </a:prstGeom>
          <a:ln w="38100">
            <a:solidFill>
              <a:srgbClr val="0070C0">
                <a:alpha val="50000"/>
              </a:srgb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flipH="1">
            <a:off x="3205660" y="2146204"/>
            <a:ext cx="1" cy="1819884"/>
          </a:xfrm>
          <a:prstGeom prst="line">
            <a:avLst/>
          </a:prstGeom>
          <a:ln w="38100">
            <a:solidFill>
              <a:srgbClr val="0070C0">
                <a:alpha val="50000"/>
              </a:srgb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flipH="1">
            <a:off x="6368220" y="3101887"/>
            <a:ext cx="1" cy="1819884"/>
          </a:xfrm>
          <a:prstGeom prst="line">
            <a:avLst/>
          </a:prstGeom>
          <a:ln w="38100">
            <a:solidFill>
              <a:srgbClr val="0070C0">
                <a:alpha val="50000"/>
              </a:srgbClr>
            </a:solidFill>
          </a:ln>
        </p:spPr>
        <p:style>
          <a:lnRef idx="1">
            <a:schemeClr val="accent1"/>
          </a:lnRef>
          <a:fillRef idx="0">
            <a:schemeClr val="accent1"/>
          </a:fillRef>
          <a:effectRef idx="0">
            <a:schemeClr val="accent1"/>
          </a:effectRef>
          <a:fontRef idx="minor">
            <a:schemeClr val="tx1"/>
          </a:fontRef>
        </p:style>
      </p:cxnSp>
      <p:sp>
        <p:nvSpPr>
          <p:cNvPr id="51" name="Isosceles Triangle 50"/>
          <p:cNvSpPr/>
          <p:nvPr/>
        </p:nvSpPr>
        <p:spPr>
          <a:xfrm flipV="1">
            <a:off x="2818669" y="3637790"/>
            <a:ext cx="1094404" cy="327350"/>
          </a:xfrm>
          <a:prstGeom prst="triangle">
            <a:avLst>
              <a:gd name="adj" fmla="val 0"/>
            </a:avLst>
          </a:prstGeom>
          <a:solidFill>
            <a:srgbClr val="92D050">
              <a:alpha val="60000"/>
            </a:srgbClr>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3" name="Straight Connector 52"/>
          <p:cNvCxnSpPr/>
          <p:nvPr/>
        </p:nvCxnSpPr>
        <p:spPr>
          <a:xfrm>
            <a:off x="2830606" y="3643137"/>
            <a:ext cx="107053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6023297" y="4223266"/>
            <a:ext cx="694969"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70" name="Rectangle 69"/>
          <p:cNvSpPr/>
          <p:nvPr/>
        </p:nvSpPr>
        <p:spPr>
          <a:xfrm>
            <a:off x="6027475" y="4235156"/>
            <a:ext cx="690790" cy="648823"/>
          </a:xfrm>
          <a:prstGeom prst="rect">
            <a:avLst/>
          </a:prstGeom>
          <a:solidFill>
            <a:srgbClr val="92D05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71" name="TextBox 70"/>
          <p:cNvSpPr txBox="1"/>
          <p:nvPr/>
        </p:nvSpPr>
        <p:spPr>
          <a:xfrm>
            <a:off x="2471817" y="4703955"/>
            <a:ext cx="813043" cy="369332"/>
          </a:xfrm>
          <a:prstGeom prst="rect">
            <a:avLst/>
          </a:prstGeom>
          <a:noFill/>
        </p:spPr>
        <p:txBody>
          <a:bodyPr wrap="none" rtlCol="0">
            <a:spAutoFit/>
          </a:bodyPr>
          <a:lstStyle/>
          <a:p>
            <a:r>
              <a:rPr lang="en-US" dirty="0" smtClean="0">
                <a:solidFill>
                  <a:srgbClr val="0070C0"/>
                </a:solidFill>
              </a:rPr>
              <a:t>Supply</a:t>
            </a:r>
            <a:endParaRPr lang="en-US" dirty="0">
              <a:solidFill>
                <a:srgbClr val="0070C0"/>
              </a:solidFill>
            </a:endParaRPr>
          </a:p>
        </p:txBody>
      </p:sp>
      <p:sp>
        <p:nvSpPr>
          <p:cNvPr id="72" name="TextBox 71"/>
          <p:cNvSpPr txBox="1"/>
          <p:nvPr/>
        </p:nvSpPr>
        <p:spPr>
          <a:xfrm>
            <a:off x="278283" y="5000320"/>
            <a:ext cx="2677592" cy="1754326"/>
          </a:xfrm>
          <a:prstGeom prst="rect">
            <a:avLst/>
          </a:prstGeom>
          <a:noFill/>
        </p:spPr>
        <p:txBody>
          <a:bodyPr wrap="none" rtlCol="0">
            <a:spAutoFit/>
          </a:bodyPr>
          <a:lstStyle/>
          <a:p>
            <a:pPr algn="ctr"/>
            <a:r>
              <a:rPr lang="en-US" sz="3600" b="1" dirty="0" smtClean="0"/>
              <a:t>Tragic</a:t>
            </a:r>
          </a:p>
          <a:p>
            <a:pPr algn="ctr"/>
            <a:r>
              <a:rPr lang="en-US" sz="3600" dirty="0" smtClean="0"/>
              <a:t>(“Commons”,</a:t>
            </a:r>
          </a:p>
          <a:p>
            <a:pPr algn="ctr"/>
            <a:r>
              <a:rPr lang="en-US" sz="3600" dirty="0" smtClean="0"/>
              <a:t>“Anarchist”)</a:t>
            </a:r>
            <a:endParaRPr lang="en-US" sz="3600" dirty="0"/>
          </a:p>
        </p:txBody>
      </p:sp>
      <p:sp>
        <p:nvSpPr>
          <p:cNvPr id="73" name="TextBox 72"/>
          <p:cNvSpPr txBox="1"/>
          <p:nvPr/>
        </p:nvSpPr>
        <p:spPr>
          <a:xfrm>
            <a:off x="3488990" y="4030016"/>
            <a:ext cx="2117438" cy="1200329"/>
          </a:xfrm>
          <a:prstGeom prst="rect">
            <a:avLst/>
          </a:prstGeom>
          <a:noFill/>
        </p:spPr>
        <p:txBody>
          <a:bodyPr wrap="none" rtlCol="0">
            <a:spAutoFit/>
          </a:bodyPr>
          <a:lstStyle/>
          <a:p>
            <a:pPr algn="ctr"/>
            <a:r>
              <a:rPr lang="en-US" sz="3600" b="1" dirty="0" smtClean="0"/>
              <a:t>Market</a:t>
            </a:r>
          </a:p>
          <a:p>
            <a:pPr algn="ctr"/>
            <a:r>
              <a:rPr lang="en-US" sz="3600" dirty="0" smtClean="0"/>
              <a:t>(“Supply”)</a:t>
            </a:r>
            <a:endParaRPr lang="en-US" sz="3600" dirty="0"/>
          </a:p>
        </p:txBody>
      </p:sp>
      <p:sp>
        <p:nvSpPr>
          <p:cNvPr id="74" name="TextBox 73"/>
          <p:cNvSpPr txBox="1"/>
          <p:nvPr/>
        </p:nvSpPr>
        <p:spPr>
          <a:xfrm>
            <a:off x="5979285" y="5000320"/>
            <a:ext cx="2547109" cy="1754326"/>
          </a:xfrm>
          <a:prstGeom prst="rect">
            <a:avLst/>
          </a:prstGeom>
          <a:noFill/>
        </p:spPr>
        <p:txBody>
          <a:bodyPr wrap="none" rtlCol="0">
            <a:spAutoFit/>
          </a:bodyPr>
          <a:lstStyle/>
          <a:p>
            <a:pPr algn="ctr"/>
            <a:r>
              <a:rPr lang="en-US" sz="3600" b="1" dirty="0" smtClean="0"/>
              <a:t>Cartel</a:t>
            </a:r>
          </a:p>
          <a:p>
            <a:pPr algn="ctr"/>
            <a:r>
              <a:rPr lang="en-US" sz="3600" dirty="0" smtClean="0"/>
              <a:t>(“Managed”,</a:t>
            </a:r>
          </a:p>
          <a:p>
            <a:pPr algn="ctr"/>
            <a:r>
              <a:rPr lang="en-US" sz="3600" dirty="0" smtClean="0"/>
              <a:t>“Gouging”)</a:t>
            </a:r>
            <a:endParaRPr lang="en-US" sz="3600" dirty="0"/>
          </a:p>
        </p:txBody>
      </p:sp>
      <p:sp>
        <p:nvSpPr>
          <p:cNvPr id="37" name="Rectangle 36"/>
          <p:cNvSpPr/>
          <p:nvPr/>
        </p:nvSpPr>
        <p:spPr>
          <a:xfrm>
            <a:off x="499982" y="5877483"/>
            <a:ext cx="2090818" cy="60988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smtClean="0"/>
              <a:t>Minimized</a:t>
            </a:r>
            <a:endParaRPr lang="en-US" sz="2800" b="1" dirty="0"/>
          </a:p>
        </p:txBody>
      </p:sp>
      <p:sp>
        <p:nvSpPr>
          <p:cNvPr id="38" name="Rectangle 37"/>
          <p:cNvSpPr/>
          <p:nvPr/>
        </p:nvSpPr>
        <p:spPr>
          <a:xfrm>
            <a:off x="3929278" y="4815438"/>
            <a:ext cx="1666230" cy="646722"/>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smtClean="0"/>
              <a:t>Healthy</a:t>
            </a:r>
            <a:endParaRPr lang="en-US" sz="2800" b="1" dirty="0"/>
          </a:p>
        </p:txBody>
      </p:sp>
      <p:sp>
        <p:nvSpPr>
          <p:cNvPr id="39" name="Rectangle 38"/>
          <p:cNvSpPr/>
          <p:nvPr/>
        </p:nvSpPr>
        <p:spPr>
          <a:xfrm>
            <a:off x="6054527" y="5785703"/>
            <a:ext cx="2349025" cy="698504"/>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smtClean="0"/>
              <a:t>Maximized</a:t>
            </a:r>
            <a:endParaRPr lang="en-US" sz="2800" b="1" dirty="0"/>
          </a:p>
        </p:txBody>
      </p:sp>
      <p:pic>
        <p:nvPicPr>
          <p:cNvPr id="3" name="Picture 2"/>
          <p:cNvPicPr>
            <a:picLocks noChangeAspect="1"/>
          </p:cNvPicPr>
          <p:nvPr/>
        </p:nvPicPr>
        <p:blipFill>
          <a:blip r:embed="rId5"/>
          <a:stretch>
            <a:fillRect/>
          </a:stretch>
        </p:blipFill>
        <p:spPr>
          <a:xfrm>
            <a:off x="-1606672" y="4075189"/>
            <a:ext cx="4910017" cy="1335011"/>
          </a:xfrm>
          <a:prstGeom prst="rect">
            <a:avLst/>
          </a:prstGeom>
          <a:ln>
            <a:noFill/>
          </a:ln>
          <a:effectLst>
            <a:outerShdw blurRad="292100" dist="139700" dir="2700000" algn="tl" rotWithShape="0">
              <a:srgbClr val="333333">
                <a:alpha val="65000"/>
              </a:srgbClr>
            </a:outerShdw>
          </a:effectLst>
        </p:spPr>
      </p:pic>
      <p:cxnSp>
        <p:nvCxnSpPr>
          <p:cNvPr id="9" name="Straight Connector 8"/>
          <p:cNvCxnSpPr/>
          <p:nvPr/>
        </p:nvCxnSpPr>
        <p:spPr>
          <a:xfrm>
            <a:off x="-609600" y="4504072"/>
            <a:ext cx="3200400" cy="0"/>
          </a:xfrm>
          <a:prstGeom prst="line">
            <a:avLst/>
          </a:prstGeom>
          <a:ln>
            <a:solidFill>
              <a:srgbClr val="92D050"/>
            </a:solidFill>
          </a:ln>
        </p:spPr>
        <p:style>
          <a:lnRef idx="1">
            <a:schemeClr val="accent1"/>
          </a:lnRef>
          <a:fillRef idx="0">
            <a:schemeClr val="accent1"/>
          </a:fillRef>
          <a:effectRef idx="0">
            <a:schemeClr val="accent1"/>
          </a:effectRef>
          <a:fontRef idx="minor">
            <a:schemeClr val="tx1"/>
          </a:fontRef>
        </p:style>
      </p:cxnSp>
      <p:sp>
        <p:nvSpPr>
          <p:cNvPr id="11" name="Slide Number Placeholder 10"/>
          <p:cNvSpPr>
            <a:spLocks noGrp="1"/>
          </p:cNvSpPr>
          <p:nvPr>
            <p:ph type="sldNum" sz="quarter" idx="12"/>
          </p:nvPr>
        </p:nvSpPr>
        <p:spPr/>
        <p:txBody>
          <a:bodyPr/>
          <a:lstStyle/>
          <a:p>
            <a:fld id="{B2FC610D-FAE1-464C-9CF3-920562D0AD66}" type="slidenum">
              <a:rPr lang="en-US" smtClean="0"/>
              <a:t>99</a:t>
            </a:fld>
            <a:endParaRPr lang="en-US"/>
          </a:p>
        </p:txBody>
      </p:sp>
    </p:spTree>
    <p:extLst>
      <p:ext uri="{BB962C8B-B14F-4D97-AF65-F5344CB8AC3E}">
        <p14:creationId xmlns:p14="http://schemas.microsoft.com/office/powerpoint/2010/main" val="395675106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114479</TotalTime>
  <Words>17149</Words>
  <Application>Microsoft Office PowerPoint</Application>
  <PresentationFormat>On-screen Show (4:3)</PresentationFormat>
  <Paragraphs>2808</Paragraphs>
  <Slides>165</Slides>
  <Notes>164</Notes>
  <HiddenSlides>4</HiddenSlides>
  <MMClips>0</MMClips>
  <ScaleCrop>false</ScaleCrop>
  <HeadingPairs>
    <vt:vector size="4" baseType="variant">
      <vt:variant>
        <vt:lpstr>Theme</vt:lpstr>
      </vt:variant>
      <vt:variant>
        <vt:i4>1</vt:i4>
      </vt:variant>
      <vt:variant>
        <vt:lpstr>Slide Titles</vt:lpstr>
      </vt:variant>
      <vt:variant>
        <vt:i4>165</vt:i4>
      </vt:variant>
    </vt:vector>
  </HeadingPairs>
  <TitlesOfParts>
    <vt:vector size="166" baseType="lpstr">
      <vt:lpstr>Office Theme</vt:lpstr>
      <vt:lpstr>Sidechain Risks –  The Case Against Worrying</vt:lpstr>
      <vt:lpstr>Concerns</vt:lpstr>
      <vt:lpstr>Concerns</vt:lpstr>
      <vt:lpstr>Problem?</vt:lpstr>
      <vt:lpstr>What is Drivechain?</vt:lpstr>
      <vt:lpstr>What is Drivechain?</vt:lpstr>
      <vt:lpstr>Presentation Overview</vt:lpstr>
      <vt:lpstr>Conclusions -- Preview</vt:lpstr>
      <vt:lpstr>Part 1 – Blockchain Interactivity</vt:lpstr>
      <vt:lpstr>Agenda</vt:lpstr>
      <vt:lpstr>The Problem</vt:lpstr>
      <vt:lpstr>Damaging the (BTC) Miners</vt:lpstr>
      <vt:lpstr>What’s Changing?</vt:lpstr>
      <vt:lpstr>Define Value of Sidechain Option</vt:lpstr>
      <vt:lpstr>But is it really an “option”?</vt:lpstr>
      <vt:lpstr>Sidechains: Not An Option</vt:lpstr>
      <vt:lpstr>Miners Must Run All Viable Sidechains</vt:lpstr>
      <vt:lpstr>Recall: Drivechain Philosophy</vt:lpstr>
      <vt:lpstr>Interactivity (Previous presentation.)</vt:lpstr>
      <vt:lpstr>Solves Many Problems</vt:lpstr>
      <vt:lpstr>Sidechain Interactivity</vt:lpstr>
      <vt:lpstr>General Solution</vt:lpstr>
      <vt:lpstr>Bad News: Bitcoin Affected</vt:lpstr>
      <vt:lpstr>General Solution</vt:lpstr>
      <vt:lpstr>General Solution</vt:lpstr>
      <vt:lpstr>General Solution</vt:lpstr>
      <vt:lpstr>Evil Miners? (Vs Users) Remember: Users Always Have Option to Ignore New SCs</vt:lpstr>
      <vt:lpstr>Are these rules enforceable?</vt:lpstr>
      <vt:lpstr>Are these rules enforceable?</vt:lpstr>
      <vt:lpstr>Agenda: Part 1</vt:lpstr>
      <vt:lpstr>Mining Interaction</vt:lpstr>
      <vt:lpstr>Costs -- (Non) Interaction</vt:lpstr>
      <vt:lpstr>Interaction(?)</vt:lpstr>
      <vt:lpstr>Miner Inter-Dependence</vt:lpstr>
      <vt:lpstr>Conclusion: Sidechains convert miners.</vt:lpstr>
      <vt:lpstr>Conclusions</vt:lpstr>
      <vt:lpstr>Conclusions</vt:lpstr>
      <vt:lpstr>Bonus Points: Operating vs Startup</vt:lpstr>
      <vt:lpstr>Op &lt; St</vt:lpstr>
      <vt:lpstr>Part 2 (Interlude): The Docile Miner</vt:lpstr>
      <vt:lpstr>Often Heard</vt:lpstr>
      <vt:lpstr>Often Heard</vt:lpstr>
      <vt:lpstr>Bitcoin != Mining</vt:lpstr>
      <vt:lpstr>We’re &gt;50% Done Already -- The Purpose(s) of Mining</vt:lpstr>
      <vt:lpstr>“Mining” (Process) vs.  “Miners” (Agents)</vt:lpstr>
      <vt:lpstr>“Mining” (Process) vs.  “Miners” (Agents)</vt:lpstr>
      <vt:lpstr>“Chinese” Co-location</vt:lpstr>
      <vt:lpstr>Improvements in Mining Strategy</vt:lpstr>
      <vt:lpstr>A Majority is Always Enough</vt:lpstr>
      <vt:lpstr>Miners Can’t Do Very Much</vt:lpstr>
      <vt:lpstr>Miners Can’t Do Very Much</vt:lpstr>
      <vt:lpstr>The Short Leash</vt:lpstr>
      <vt:lpstr>The Short Leash</vt:lpstr>
      <vt:lpstr>The Flow of Influence</vt:lpstr>
      <vt:lpstr>Miners As Waves</vt:lpstr>
      <vt:lpstr>Conclusion</vt:lpstr>
      <vt:lpstr>Part 3 - Bandwidth</vt:lpstr>
      <vt:lpstr>Bandwidth – Beyond the Limits</vt:lpstr>
      <vt:lpstr>Bandwidth – Beyond the Limits</vt:lpstr>
      <vt:lpstr>There’s something special about “propagation”.</vt:lpstr>
      <vt:lpstr>Section Agenda</vt:lpstr>
      <vt:lpstr>Inherently Interpersonal</vt:lpstr>
      <vt:lpstr>Orphaning “Costs” - Bifurcation</vt:lpstr>
      <vt:lpstr>The Propagation Paradox: Connectivity Down, Profits…Up?!</vt:lpstr>
      <vt:lpstr>Paradox: Bandwidth Bad, Profits Up</vt:lpstr>
      <vt:lpstr>Paradox: Bandwidth Bad, Profits Up</vt:lpstr>
      <vt:lpstr>Incentive Glitch</vt:lpstr>
      <vt:lpstr>Miners: The Dual-Role</vt:lpstr>
      <vt:lpstr>Orphaning “Costs” - Bifurcation</vt:lpstr>
      <vt:lpstr>Other Research</vt:lpstr>
      <vt:lpstr>Consistency</vt:lpstr>
      <vt:lpstr>PowerPoint Presentation</vt:lpstr>
      <vt:lpstr>PowerPoint Presentation</vt:lpstr>
      <vt:lpstr>Fixing the Incentive Glitch</vt:lpstr>
      <vt:lpstr>Orphaning “Costs” - Bifurcation</vt:lpstr>
      <vt:lpstr>“SPV Mining”</vt:lpstr>
      <vt:lpstr>Space Ex. w Teleporting Headers (&amp; Fast Coinbases)</vt:lpstr>
      <vt:lpstr>The Propagation Paradox: Connectivity Up, Profits…Down?!</vt:lpstr>
      <vt:lpstr>For Subsidy (50, 25, 12.5) …</vt:lpstr>
      <vt:lpstr>Incentive Problem: Fixed</vt:lpstr>
      <vt:lpstr>Is SPV Mining “Safe”? (1 of 2)</vt:lpstr>
      <vt:lpstr>Is SPV Mining “Safe”? (2 of 2)</vt:lpstr>
      <vt:lpstr>‘Bandwidth’ Will Continue to Improve</vt:lpstr>
      <vt:lpstr>PowerPoint Presentation</vt:lpstr>
      <vt:lpstr>Canonical TX Priority</vt:lpstr>
      <vt:lpstr>Conclusion</vt:lpstr>
      <vt:lpstr>Conclusion</vt:lpstr>
      <vt:lpstr>Part 4 - Fees</vt:lpstr>
      <vt:lpstr>Tx Fees – Beyond the Limits</vt:lpstr>
      <vt:lpstr>Section Agenda</vt:lpstr>
      <vt:lpstr>An OLD Topic</vt:lpstr>
      <vt:lpstr>(Worst Case) Assumptions</vt:lpstr>
      <vt:lpstr>Fees = Security</vt:lpstr>
      <vt:lpstr>(Alternative) Assumptions</vt:lpstr>
      <vt:lpstr>Section Agenda</vt:lpstr>
      <vt:lpstr>Economic Limits</vt:lpstr>
      <vt:lpstr>Economic Limits</vt:lpstr>
      <vt:lpstr>3 Perspectives – Life Without Economic Limits</vt:lpstr>
      <vt:lpstr>3 Perspectives – Life Without Economic Limits</vt:lpstr>
      <vt:lpstr>3 Perspectives – Life Without Economic Limits</vt:lpstr>
      <vt:lpstr>[2] Transitioning To Equilibrium</vt:lpstr>
      <vt:lpstr>[2] Transition to Equilibrium</vt:lpstr>
      <vt:lpstr>[2] Transition to Equilibrium</vt:lpstr>
      <vt:lpstr>[3] The “Market” for Block-Access</vt:lpstr>
      <vt:lpstr>Preview: Per Single Block (Across Many Blocks = Complicated)</vt:lpstr>
      <vt:lpstr>[i] Normal Market – Demand for Oil</vt:lpstr>
      <vt:lpstr>Normal Market – Demand for Oil</vt:lpstr>
      <vt:lpstr>Normal Market – Supply of Oil</vt:lpstr>
      <vt:lpstr>Normal Market – Supply of Oil</vt:lpstr>
      <vt:lpstr>Features of Market Exchange</vt:lpstr>
      <vt:lpstr>[ii] Block-Access Abnormalities</vt:lpstr>
      <vt:lpstr>[ii] Abnormalities, cont.</vt:lpstr>
      <vt:lpstr>[iii] Implications</vt:lpstr>
      <vt:lpstr>[iii] Implications</vt:lpstr>
      <vt:lpstr>[iii] Implications</vt:lpstr>
      <vt:lpstr>[iii] The “Market” for Block Access</vt:lpstr>
      <vt:lpstr>[iv] The Block Tree</vt:lpstr>
      <vt:lpstr>PowerPoint Presentation</vt:lpstr>
      <vt:lpstr>[iii] The “Market” for Block Access</vt:lpstr>
      <vt:lpstr>Reminder</vt:lpstr>
      <vt:lpstr>4. Coase vs Folk</vt:lpstr>
      <vt:lpstr>Coase Conjecture</vt:lpstr>
      <vt:lpstr>Perfect Competition Wins</vt:lpstr>
      <vt:lpstr>Folk</vt:lpstr>
      <vt:lpstr>Folk Basics</vt:lpstr>
      <vt:lpstr>Long Run Equilibrium</vt:lpstr>
      <vt:lpstr>Perfect Competition Wins</vt:lpstr>
      <vt:lpstr>Perfect Competition Wins</vt:lpstr>
      <vt:lpstr>“Revenue” Fork</vt:lpstr>
      <vt:lpstr>PowerPoint Presentation</vt:lpstr>
      <vt:lpstr>[5] Demand Curve Calculus</vt:lpstr>
      <vt:lpstr>Caveat</vt:lpstr>
      <vt:lpstr>Where are revenues maximized?</vt:lpstr>
      <vt:lpstr>Where are revenues maximized?</vt:lpstr>
      <vt:lpstr>…a trivial problem.</vt:lpstr>
      <vt:lpstr>PowerPoint Presentation</vt:lpstr>
      <vt:lpstr>Tricky Shape(s)..are possible</vt:lpstr>
      <vt:lpstr>Possible “Greedy” Rule</vt:lpstr>
      <vt:lpstr>Conclusion: Can Revenues *Fall*, if Q is Controlled by Miners?</vt:lpstr>
      <vt:lpstr>Finally: Orphan Commentary (11)</vt:lpstr>
      <vt:lpstr>One Argument</vt:lpstr>
      <vt:lpstr>One Argument</vt:lpstr>
      <vt:lpstr>Recall</vt:lpstr>
      <vt:lpstr>Orphaned Blocks, n=2</vt:lpstr>
      <vt:lpstr>Orphaned Blocks, n=28</vt:lpstr>
      <vt:lpstr>Orphaned Blocks, n=200</vt:lpstr>
      <vt:lpstr>Block Size</vt:lpstr>
      <vt:lpstr>Block Size, n=200</vt:lpstr>
      <vt:lpstr>Conclusions</vt:lpstr>
      <vt:lpstr>2016</vt:lpstr>
      <vt:lpstr>Recall</vt:lpstr>
      <vt:lpstr>Conclusion: Sidechain Safety</vt:lpstr>
      <vt:lpstr>Thank You!</vt:lpstr>
      <vt:lpstr>Supply Curve</vt:lpstr>
      <vt:lpstr>Fees: Outline</vt:lpstr>
      <vt:lpstr>Cartel isn’t That Bad!</vt:lpstr>
      <vt:lpstr>Scheduled Blocks</vt:lpstr>
      <vt:lpstr>Scheduled Blocks</vt:lpstr>
      <vt:lpstr>LN Synergy</vt:lpstr>
      <vt:lpstr>How?</vt:lpstr>
      <vt:lpstr>Bandwidth “Storage”</vt:lpstr>
      <vt:lpstr>Bandwidth “Storage”</vt:lpstr>
      <vt:lpstr>Is this idea any good?</vt:lpstr>
      <vt:lpstr>SC Context</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Psztorc</dc:creator>
  <cp:lastModifiedBy>psztorc</cp:lastModifiedBy>
  <cp:revision>687</cp:revision>
  <cp:lastPrinted>2016-05-27T16:07:28Z</cp:lastPrinted>
  <dcterms:created xsi:type="dcterms:W3CDTF">2016-04-12T15:47:18Z</dcterms:created>
  <dcterms:modified xsi:type="dcterms:W3CDTF">2017-02-03T22:54:08Z</dcterms:modified>
</cp:coreProperties>
</file>